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295" r:id="rId3"/>
    <p:sldId id="296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</p:sldIdLst>
  <p:sldSz cx="9144000" cy="6858000" type="screen4x3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CC66"/>
    <a:srgbClr val="A88000"/>
    <a:srgbClr val="FFF5D5"/>
    <a:srgbClr val="E9D9C9"/>
    <a:srgbClr val="8C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942" y="-72"/>
      </p:cViewPr>
      <p:guideLst>
        <p:guide orient="horz" pos="238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013DCE-6C55-44F2-BBCE-97D4F6640FEE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56B89C-ABB3-4D9E-8079-DEF91C33BEC8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3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0A03EF-1B76-4D21-BCCE-920B4324296C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23B050-BF68-4CCF-AF7C-20FE1CC482F0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9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BE5EE-A925-4A50-B2EE-C10472DB1FB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4CA5C-DC2D-434C-978E-D14B625E795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62E44-DD4D-4A37-B847-89B1CBCB503A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F48CE-AEBC-464E-88D0-2759E4FFFDA4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225DDD-8B65-4C4C-A959-CF04F2D37888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EBDDE-155C-432A-9AFD-912D98F77A7C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B62AD-DC8B-4F73-A375-B416B2B4FF06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DE255-AE22-4944-9812-451C312BEB78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6318-64D3-49AC-A892-6DF31243517F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D2C7-C365-4A2E-9B86-DD6EB1588AB3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FCCC-1B5C-4604-9285-C22567F2E15F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A633-17AC-4361-ACD9-7F4A8DAF874E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B549-1D43-4F86-B16E-5677CD192C9C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96CB-A6FF-487C-8BDD-D7E942D125B6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E462-9B73-4D73-B159-1122669B3CAF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649E-F110-4C1F-9636-11D0C0FF1B4C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914E-4ADC-4FE6-A01E-50A2C4781172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2EEB-F33F-49EF-99C6-E0E58D58E974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5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E000-C3D1-4364-BC07-11D6E89D21E7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860FA-1EDF-457D-BEDD-3B7A2167425C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787D-76E9-41DA-A314-C32020640267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46D8-B5F7-4B10-9E31-6CEB89058DBA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BF98-50F6-4544-9B4E-2C9C00D9B7D4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9C3-2371-437E-AECD-3C4F3E7F3ECD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4C59-7B76-41A0-BA35-D7562D69F389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F2A8-29D0-4EAE-8404-86047B31F9B7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4C8E-6227-4954-86B9-00DA89F7B2C9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82FE-03E5-492C-B40B-818C55F9BB16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6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2A2C-427C-4B56-B0C8-5163C4967DA9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52F7-A57D-43FE-96A8-91542C3E8965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C6F0A-0AD6-4420-BA0C-A57D6D134731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91BFE8-81E0-47E3-BBAD-67385C8FC828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Four American Presidents </a:t>
            </a:r>
            <a:r>
              <a:rPr lang="en-US" sz="2400" b="1" cap="all" dirty="0" smtClean="0">
                <a:solidFill>
                  <a:schemeClr val="bg1"/>
                </a:solidFill>
              </a:rPr>
              <a:t>and </a:t>
            </a:r>
            <a:r>
              <a:rPr lang="en-US" sz="2400" b="1" cap="all" dirty="0">
                <a:solidFill>
                  <a:schemeClr val="bg1"/>
                </a:solidFill>
              </a:rPr>
              <a:t>the Berlin Wall</a:t>
            </a:r>
          </a:p>
        </p:txBody>
      </p:sp>
      <p:sp>
        <p:nvSpPr>
          <p:cNvPr id="2053" name="Rechteck 7"/>
          <p:cNvSpPr>
            <a:spLocks noChangeArrowheads="1"/>
          </p:cNvSpPr>
          <p:nvPr/>
        </p:nvSpPr>
        <p:spPr bwMode="auto">
          <a:xfrm>
            <a:off x="1655763" y="6011863"/>
            <a:ext cx="583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800"/>
              <a:t>Unless otherwise sourced, all Photos in this PowerPoint  are taken from Wikipedia Commons and  are </a:t>
            </a:r>
            <a:r>
              <a:rPr lang="en-US" altLang="de-DE" sz="800" i="1"/>
              <a:t>in the public domain in the United States, and those countries with a copyright term of life of the author plus 100 years or less.</a:t>
            </a:r>
            <a:endParaRPr lang="en-US" altLang="de-DE" sz="800"/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2699" b="8165"/>
          <a:stretch>
            <a:fillRect/>
          </a:stretch>
        </p:blipFill>
        <p:spPr bwMode="auto">
          <a:xfrm>
            <a:off x="2859088" y="1281113"/>
            <a:ext cx="341153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Focus 1.5 - </a:t>
            </a:r>
            <a:r>
              <a:rPr lang="en-US" sz="2400" b="1" i="1" cap="all" dirty="0">
                <a:solidFill>
                  <a:schemeClr val="bg1"/>
                </a:solidFill>
              </a:rPr>
              <a:t>Germany in Focus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Four American Presidents and the Berlin Wall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4806" y="1354138"/>
            <a:ext cx="8434387" cy="4832092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Common Core Standards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RH/SS.3     analyze </a:t>
            </a:r>
            <a:r>
              <a:rPr lang="en-US" b="1" dirty="0"/>
              <a:t>text related individuals, events, or ideas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RH/SS.7     integrate </a:t>
            </a:r>
            <a:r>
              <a:rPr lang="en-US" b="1" dirty="0"/>
              <a:t>and evaluate content presented in diverse f</a:t>
            </a:r>
            <a:r>
              <a:rPr lang="en-US" b="1" dirty="0" smtClean="0"/>
              <a:t>ormats/media</a:t>
            </a:r>
            <a:endParaRPr lang="en-US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RH/SS.9     analyze </a:t>
            </a:r>
            <a:r>
              <a:rPr lang="en-US" b="1" dirty="0"/>
              <a:t>and/or compare primary/secondary source materials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WH/SS.9   draw </a:t>
            </a:r>
            <a:r>
              <a:rPr lang="en-US" b="1" dirty="0"/>
              <a:t>evidence from literary and informational texts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SL.1            prepare </a:t>
            </a:r>
            <a:r>
              <a:rPr lang="en-US" b="1" dirty="0"/>
              <a:t>and participate in a range of collaborations and/or conversations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SL.3            evaluate </a:t>
            </a:r>
            <a:r>
              <a:rPr lang="en-US" b="1" dirty="0"/>
              <a:t>point of view, reasoning, use of evidence, or rhetoric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SL.4            present </a:t>
            </a:r>
            <a:r>
              <a:rPr lang="en-US" b="1" dirty="0"/>
              <a:t>information and supporting </a:t>
            </a:r>
            <a:r>
              <a:rPr lang="en-US" b="1" dirty="0" smtClean="0"/>
              <a:t>evidence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cs typeface="Rockwell"/>
            </a:endParaRPr>
          </a:p>
        </p:txBody>
      </p:sp>
      <p:pic>
        <p:nvPicPr>
          <p:cNvPr id="12" name="Picture 1" descr="NCSS-LEG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932">
            <a:off x="7188045" y="1285425"/>
            <a:ext cx="1617020" cy="152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Four American Presidents and the Berlin Wall</a:t>
            </a:r>
          </a:p>
        </p:txBody>
      </p:sp>
      <p:pic>
        <p:nvPicPr>
          <p:cNvPr id="12294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0"/>
          <a:stretch>
            <a:fillRect/>
          </a:stretch>
        </p:blipFill>
        <p:spPr bwMode="auto">
          <a:xfrm>
            <a:off x="1479550" y="1544638"/>
            <a:ext cx="6167438" cy="4081462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  <a:extLst/>
        </p:spPr>
      </p:pic>
      <p:sp>
        <p:nvSpPr>
          <p:cNvPr id="12295" name="Text Placeholder 3"/>
          <p:cNvSpPr txBox="1">
            <a:spLocks/>
          </p:cNvSpPr>
          <p:nvPr/>
        </p:nvSpPr>
        <p:spPr bwMode="auto">
          <a:xfrm>
            <a:off x="1808163" y="5843588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de-DE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  <a:cs typeface="+mn-cs"/>
              </a:rPr>
              <a:t>Notable Quotes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Four American Presidents and the Berlin Wall</a:t>
            </a:r>
            <a:br>
              <a:rPr lang="en-US" sz="2400" b="1" cap="all" dirty="0">
                <a:solidFill>
                  <a:schemeClr val="bg1"/>
                </a:solidFill>
              </a:rPr>
            </a:br>
            <a:r>
              <a:rPr lang="en-US" sz="2400" b="1" cap="all" dirty="0">
                <a:solidFill>
                  <a:schemeClr val="bg1"/>
                </a:solidFill>
              </a:rPr>
              <a:t>Notable Quotes</a:t>
            </a:r>
          </a:p>
        </p:txBody>
      </p:sp>
      <p:sp>
        <p:nvSpPr>
          <p:cNvPr id="7" name="Rechteck 6"/>
          <p:cNvSpPr/>
          <p:nvPr/>
        </p:nvSpPr>
        <p:spPr>
          <a:xfrm>
            <a:off x="1198563" y="1549400"/>
            <a:ext cx="67627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Goethe FF Clan" panose="020B0506030101020104" pitchFamily="34" charset="0"/>
              <a:cs typeface="Rockwel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Goethe FF Clan" panose="020B0506030101020104" pitchFamily="34" charset="0"/>
              <a:cs typeface="Rockwel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11213" y="1344613"/>
            <a:ext cx="7537450" cy="4846637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Rockwell"/>
              </a:rPr>
              <a:t>Directions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cs typeface="Rockwell"/>
            </a:endParaRPr>
          </a:p>
          <a:p>
            <a:pPr marL="540000" lvl="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cs typeface="Rockwell"/>
              </a:rPr>
              <a:t>Note your Focus Viewing President’s # -</a:t>
            </a:r>
          </a:p>
          <a:p>
            <a:pPr marL="540000" lvl="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cs typeface="Rockwell"/>
              </a:rPr>
              <a:t>#1-Kennedy  #2-Reagan  #3-Clinton  #4-Obama </a:t>
            </a:r>
          </a:p>
          <a:p>
            <a:pPr marL="540000" lvl="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cs typeface="Rockwell"/>
              </a:rPr>
              <a:t>View &amp; listen to all the President’s clips.</a:t>
            </a:r>
          </a:p>
          <a:p>
            <a:pPr marL="540000" lvl="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cs typeface="Rockwell"/>
              </a:rPr>
              <a:t>Read your excerpts &amp; underline a quote you think is Notable for various reasons.</a:t>
            </a:r>
          </a:p>
          <a:p>
            <a:pPr marL="540000" lvl="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cs typeface="Rockwell"/>
              </a:rPr>
              <a:t>Turn to a nearby neighbor who has a different President. Share your quotes &amp; reasons.</a:t>
            </a:r>
          </a:p>
          <a:p>
            <a:pPr marL="540000" lvl="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cs typeface="Rockwell"/>
              </a:rPr>
              <a:t>As a whole group, we will ask a few pairs to tell us about their Notable Quotes.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John F. Kennedy - June 26, 1963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06446" y="6445656"/>
            <a:ext cx="532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Videos </a:t>
            </a:r>
            <a:r>
              <a:rPr lang="de-DE" sz="1200" i="1" dirty="0" err="1" smtClean="0"/>
              <a:t>should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appear</a:t>
            </a:r>
            <a:r>
              <a:rPr lang="de-DE" sz="1200" i="1" dirty="0" smtClean="0"/>
              <a:t> in </a:t>
            </a:r>
            <a:r>
              <a:rPr lang="de-DE" sz="1200" i="1" u="sng" dirty="0" err="1" smtClean="0"/>
              <a:t>Presentation</a:t>
            </a:r>
            <a:r>
              <a:rPr lang="de-DE" sz="1200" i="1" u="sng" dirty="0" smtClean="0"/>
              <a:t> </a:t>
            </a:r>
            <a:r>
              <a:rPr lang="de-DE" sz="1200" i="1" u="sng" dirty="0"/>
              <a:t>M</a:t>
            </a:r>
            <a:r>
              <a:rPr lang="de-DE" sz="1200" i="1" u="sng" dirty="0" smtClean="0"/>
              <a:t>ode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when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internet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connection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is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present</a:t>
            </a:r>
            <a:r>
              <a:rPr lang="de-DE" sz="1200" i="1" dirty="0" smtClean="0"/>
              <a:t>.</a:t>
            </a:r>
            <a:endParaRPr lang="en-US" sz="1200" i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2" r:id="rId2" imgW="6732720" imgH="4363920"/>
        </mc:Choice>
        <mc:Fallback>
          <p:control name="ShockwaveFlash2" r:id="rId2" imgW="6732720" imgH="4363920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0625" y="1600200"/>
                  <a:ext cx="6732588" cy="43640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</a:t>
            </a:r>
            <a:r>
              <a:rPr lang="en-US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Program 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Ronald Reagan - June 12, 198</a:t>
            </a:r>
          </a:p>
        </p:txBody>
      </p:sp>
      <p:pic>
        <p:nvPicPr>
          <p:cNvPr id="15366" name="Reagan.mov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49363"/>
            <a:ext cx="67198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15072" y="6445656"/>
            <a:ext cx="532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Videos </a:t>
            </a:r>
            <a:r>
              <a:rPr lang="de-DE" sz="1200" i="1" dirty="0" err="1" smtClean="0"/>
              <a:t>should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appear</a:t>
            </a:r>
            <a:r>
              <a:rPr lang="de-DE" sz="1200" i="1" dirty="0" smtClean="0"/>
              <a:t> in </a:t>
            </a:r>
            <a:r>
              <a:rPr lang="de-DE" sz="1200" i="1" u="sng" dirty="0" err="1" smtClean="0"/>
              <a:t>Presentation</a:t>
            </a:r>
            <a:r>
              <a:rPr lang="de-DE" sz="1200" i="1" u="sng" dirty="0" smtClean="0"/>
              <a:t> </a:t>
            </a:r>
            <a:r>
              <a:rPr lang="de-DE" sz="1200" i="1" u="sng" dirty="0"/>
              <a:t>M</a:t>
            </a:r>
            <a:r>
              <a:rPr lang="de-DE" sz="1200" i="1" u="sng" dirty="0" smtClean="0"/>
              <a:t>ode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when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internet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connection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is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present</a:t>
            </a:r>
            <a:r>
              <a:rPr lang="de-DE" sz="1200" i="1" dirty="0" smtClean="0"/>
              <a:t>.</a:t>
            </a:r>
            <a:endParaRPr lang="en-US" sz="1200" i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6776807" imgH="5093891"/>
        </mc:Choice>
        <mc:Fallback>
          <p:control name="ShockwaveFlash1" r:id="rId2" imgW="6776807" imgH="509389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0625" y="1219200"/>
                  <a:ext cx="6777038" cy="5094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Bill Clinton – July 12, 1994</a:t>
            </a:r>
          </a:p>
        </p:txBody>
      </p:sp>
      <p:pic>
        <p:nvPicPr>
          <p:cNvPr id="16390" name="Clinton Clips.mov">
            <a:hlinkClick r:id="" action="ppaction://media"/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266825"/>
            <a:ext cx="67214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915072" y="6454281"/>
            <a:ext cx="532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Videos </a:t>
            </a:r>
            <a:r>
              <a:rPr lang="de-DE" sz="1200" i="1" dirty="0" err="1" smtClean="0"/>
              <a:t>should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appear</a:t>
            </a:r>
            <a:r>
              <a:rPr lang="de-DE" sz="1200" i="1" dirty="0" smtClean="0"/>
              <a:t> in </a:t>
            </a:r>
            <a:r>
              <a:rPr lang="de-DE" sz="1200" i="1" u="sng" dirty="0" err="1" smtClean="0"/>
              <a:t>Presentation</a:t>
            </a:r>
            <a:r>
              <a:rPr lang="de-DE" sz="1200" i="1" u="sng" dirty="0" smtClean="0"/>
              <a:t> </a:t>
            </a:r>
            <a:r>
              <a:rPr lang="de-DE" sz="1200" i="1" u="sng" dirty="0"/>
              <a:t>M</a:t>
            </a:r>
            <a:r>
              <a:rPr lang="de-DE" sz="1200" i="1" u="sng" dirty="0" smtClean="0"/>
              <a:t>ode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when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internet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connection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is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present</a:t>
            </a:r>
            <a:r>
              <a:rPr lang="de-DE" sz="1200" i="1" dirty="0" smtClean="0"/>
              <a:t>.</a:t>
            </a:r>
            <a:endParaRPr lang="en-US" sz="1200" i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7" name="ShockwaveFlash1" r:id="rId2" imgW="6763694" imgH="5093891"/>
        </mc:Choice>
        <mc:Fallback>
          <p:control name="ShockwaveFlash1" r:id="rId2" imgW="6763694" imgH="509389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0463" y="1233488"/>
                  <a:ext cx="6764337" cy="5094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Barack Obama - July 24, 2008</a:t>
            </a:r>
          </a:p>
        </p:txBody>
      </p:sp>
      <p:pic>
        <p:nvPicPr>
          <p:cNvPr id="17414" name="Obama Clips.mov">
            <a:hlinkClick r:id="" action="ppaction://media"/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277938"/>
            <a:ext cx="67198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06446" y="6445656"/>
            <a:ext cx="532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Videos </a:t>
            </a:r>
            <a:r>
              <a:rPr lang="de-DE" sz="1200" i="1" dirty="0" err="1" smtClean="0"/>
              <a:t>should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appear</a:t>
            </a:r>
            <a:r>
              <a:rPr lang="de-DE" sz="1200" i="1" dirty="0" smtClean="0"/>
              <a:t> in </a:t>
            </a:r>
            <a:r>
              <a:rPr lang="de-DE" sz="1200" i="1" u="sng" dirty="0" err="1" smtClean="0"/>
              <a:t>Presentation</a:t>
            </a:r>
            <a:r>
              <a:rPr lang="de-DE" sz="1200" i="1" u="sng" dirty="0" smtClean="0"/>
              <a:t> </a:t>
            </a:r>
            <a:r>
              <a:rPr lang="de-DE" sz="1200" i="1" u="sng" dirty="0"/>
              <a:t>M</a:t>
            </a:r>
            <a:r>
              <a:rPr lang="de-DE" sz="1200" i="1" u="sng" dirty="0" smtClean="0"/>
              <a:t>ode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when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internet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connection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is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present</a:t>
            </a:r>
            <a:r>
              <a:rPr lang="de-DE" sz="1200" i="1" dirty="0" smtClean="0"/>
              <a:t>.</a:t>
            </a:r>
            <a:endParaRPr lang="en-US" sz="1200" i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1" name="ShockwaveFlash1" r:id="rId2" imgW="6733333" imgH="5051628"/>
        </mc:Choice>
        <mc:Fallback>
          <p:control name="ShockwaveFlash1" r:id="rId2" imgW="6733333" imgH="505162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0625" y="1262063"/>
                  <a:ext cx="6732588" cy="5051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What makes these quotes notable?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142518" y="1647916"/>
            <a:ext cx="431299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Tear</a:t>
            </a:r>
            <a:r>
              <a:rPr lang="de-DE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down </a:t>
            </a:r>
            <a:r>
              <a:rPr lang="de-DE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this</a:t>
            </a:r>
            <a:r>
              <a:rPr lang="de-DE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wall!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-164005" y="3824883"/>
            <a:ext cx="455562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Ich bin ein Berliner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70477" y="1916085"/>
            <a:ext cx="31688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Open </a:t>
            </a:r>
            <a:r>
              <a:rPr lang="de-DE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this</a:t>
            </a:r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de-DE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gate</a:t>
            </a:r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735982" y="1443546"/>
            <a:ext cx="1970689" cy="369332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5000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Berlin </a:t>
            </a:r>
            <a:r>
              <a:rPr lang="de-DE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is</a:t>
            </a: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de-DE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free</a:t>
            </a: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22027" y="5465985"/>
            <a:ext cx="2889086" cy="824476"/>
          </a:xfrm>
          <a:prstGeom prst="rect">
            <a:avLst/>
          </a:prstGeom>
          <a:noFill/>
        </p:spPr>
        <p:txBody>
          <a:bodyPr wrap="none">
            <a:prstTxWarp prst="textStop">
              <a:avLst>
                <a:gd name="adj" fmla="val 19238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We</a:t>
            </a:r>
            <a:r>
              <a:rPr lang="de-D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de-DE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celebrate</a:t>
            </a:r>
            <a:r>
              <a:rPr lang="de-D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de-DE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unity</a:t>
            </a:r>
            <a:r>
              <a:rPr lang="de-DE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…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91614" y="4285479"/>
            <a:ext cx="4507149" cy="584775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Come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here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this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gate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7464" y="2606251"/>
            <a:ext cx="6323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This </a:t>
            </a:r>
            <a:r>
              <a:rPr lang="de-DE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city</a:t>
            </a:r>
            <a:r>
              <a:rPr lang="de-DE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… </a:t>
            </a:r>
            <a:r>
              <a:rPr lang="de-DE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knows</a:t>
            </a:r>
            <a:r>
              <a:rPr lang="de-DE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de-DE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the</a:t>
            </a:r>
            <a:r>
              <a:rPr lang="de-DE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de-DE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dream</a:t>
            </a:r>
            <a:r>
              <a:rPr lang="de-DE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de-DE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of</a:t>
            </a:r>
            <a:r>
              <a:rPr lang="de-DE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de-DE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freedom</a:t>
            </a:r>
            <a:r>
              <a:rPr lang="de-DE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38852" y="3115100"/>
            <a:ext cx="76759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Europe united, united in </a:t>
            </a:r>
            <a:r>
              <a:rPr lang="de-DE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peace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united in </a:t>
            </a:r>
            <a:r>
              <a:rPr lang="de-DE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freedom</a:t>
            </a:r>
            <a:r>
              <a:rPr lang="de-D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0914" y="5585835"/>
            <a:ext cx="435172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Freedom </a:t>
            </a:r>
            <a:r>
              <a:rPr lang="de-DE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is</a:t>
            </a:r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invisible…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-142518" y="4950765"/>
            <a:ext cx="9144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There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is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no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challenge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too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great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for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a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world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that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stands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as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de-DE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one</a:t>
            </a:r>
            <a:r>
              <a:rPr lang="de-DE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Classroom Connections</a:t>
            </a:r>
          </a:p>
        </p:txBody>
      </p:sp>
      <p:sp>
        <p:nvSpPr>
          <p:cNvPr id="16" name="Rechteck 15"/>
          <p:cNvSpPr/>
          <p:nvPr/>
        </p:nvSpPr>
        <p:spPr>
          <a:xfrm>
            <a:off x="1749425" y="5770563"/>
            <a:ext cx="562133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  <a:cs typeface="+mn-cs"/>
              </a:rPr>
              <a:t>What’s a match for your curriculum?</a:t>
            </a:r>
          </a:p>
        </p:txBody>
      </p:sp>
      <p:pic>
        <p:nvPicPr>
          <p:cNvPr id="19463" name="Picture 2" descr="File:Klassenzimmer19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487488"/>
            <a:ext cx="5249862" cy="3938587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Transatlantic Outreach Program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TOP Study Tours to Germany</a:t>
            </a:r>
          </a:p>
        </p:txBody>
      </p:sp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5" y="1263650"/>
            <a:ext cx="5119206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Outcomes</a:t>
            </a:r>
          </a:p>
        </p:txBody>
      </p:sp>
      <p:pic>
        <p:nvPicPr>
          <p:cNvPr id="3078" name="Picture 2" descr="C:\Users\Corina\AppData\Local\Temp\644015_web_R_B_by_Initiative Echte Soziale Marktwirtschaft (IESM)_pixelio.de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68425"/>
            <a:ext cx="6396038" cy="4795838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  <a:extLst/>
        </p:spPr>
      </p:pic>
      <p:sp>
        <p:nvSpPr>
          <p:cNvPr id="2" name="Rechteck 1"/>
          <p:cNvSpPr/>
          <p:nvPr/>
        </p:nvSpPr>
        <p:spPr>
          <a:xfrm>
            <a:off x="1371600" y="1527175"/>
            <a:ext cx="6396038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Introduce TOP’s New Programs</a:t>
            </a:r>
          </a:p>
          <a:p>
            <a:pPr marL="798513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i="1" dirty="0">
                <a:latin typeface="+mn-lt"/>
                <a:cs typeface="+mn-cs"/>
              </a:rPr>
              <a:t>Let’s Explore Modern Germany</a:t>
            </a:r>
          </a:p>
          <a:p>
            <a:pPr marL="798513" lvl="1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i="1" dirty="0">
                <a:latin typeface="+mn-lt"/>
                <a:cs typeface="+mn-cs"/>
              </a:rPr>
              <a:t>Germany In Focus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Connect Standards with a Selected Lesson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Engage using various Instructional Strategies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Provide application for TOP Study Tours to </a:t>
            </a:r>
            <a:r>
              <a:rPr lang="en-US" sz="2400" b="1" dirty="0" smtClean="0">
                <a:latin typeface="+mn-lt"/>
                <a:cs typeface="+mn-cs"/>
              </a:rPr>
              <a:t>Germany </a:t>
            </a:r>
            <a:r>
              <a:rPr lang="en-US" sz="2400" b="1" dirty="0">
                <a:latin typeface="+mn-lt"/>
                <a:cs typeface="+mn-cs"/>
              </a:rPr>
              <a:t>and Complimentary Instructional Materials</a:t>
            </a: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 rot="-5400000">
            <a:off x="6078537" y="3098801"/>
            <a:ext cx="3768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>
                <a:cs typeface="Times New Roman" pitchFamily="18" charset="0"/>
              </a:rPr>
              <a:t>Source:  </a:t>
            </a:r>
            <a:r>
              <a:rPr lang="de-DE" altLang="de-DE" sz="1000" b="1"/>
              <a:t>Initiative Echte Soziale Marktwirtschaft (IESM)  / pixelio.de</a:t>
            </a:r>
            <a:endParaRPr lang="en-US" altLang="de-DE" sz="10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Experience Germany</a:t>
            </a:r>
            <a:br>
              <a:rPr lang="en-US" sz="2400" b="1" cap="all" dirty="0">
                <a:solidFill>
                  <a:schemeClr val="bg1"/>
                </a:solidFill>
              </a:rPr>
            </a:br>
            <a:r>
              <a:rPr lang="en-US" sz="2400" b="1" cap="all" dirty="0">
                <a:solidFill>
                  <a:schemeClr val="bg1"/>
                </a:solidFill>
              </a:rPr>
              <a:t>TOP Study Tours</a:t>
            </a:r>
          </a:p>
        </p:txBody>
      </p:sp>
      <p:sp>
        <p:nvSpPr>
          <p:cNvPr id="7" name="Rechteck 6"/>
          <p:cNvSpPr/>
          <p:nvPr/>
        </p:nvSpPr>
        <p:spPr>
          <a:xfrm>
            <a:off x="803275" y="1354138"/>
            <a:ext cx="7537450" cy="4846637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511" name="Rechteck 2"/>
          <p:cNvSpPr>
            <a:spLocks noChangeArrowheads="1"/>
          </p:cNvSpPr>
          <p:nvPr/>
        </p:nvSpPr>
        <p:spPr bwMode="auto">
          <a:xfrm>
            <a:off x="1552575" y="1589088"/>
            <a:ext cx="73390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de-DE" sz="2800" dirty="0">
                <a:latin typeface="+mn-lt"/>
              </a:rPr>
              <a:t>Two weeks in length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de-DE" sz="28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de-DE" sz="2800" dirty="0">
                <a:latin typeface="+mn-lt"/>
              </a:rPr>
              <a:t>All-expenses paid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de-DE" sz="28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de-DE" sz="2800" dirty="0">
                <a:latin typeface="+mn-lt"/>
              </a:rPr>
              <a:t>K-12 educators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de-DE" sz="28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de-DE" sz="2800" dirty="0">
                <a:latin typeface="+mn-lt"/>
              </a:rPr>
              <a:t>Visit schools, businesses, government institutions and historical sites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de-DE" sz="28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de-DE" sz="2800" dirty="0">
                <a:latin typeface="+mn-lt"/>
              </a:rPr>
              <a:t>Experience cultural events</a:t>
            </a:r>
          </a:p>
        </p:txBody>
      </p:sp>
      <p:sp>
        <p:nvSpPr>
          <p:cNvPr id="11" name="TextBox 2"/>
          <p:cNvSpPr txBox="1"/>
          <p:nvPr/>
        </p:nvSpPr>
        <p:spPr>
          <a:xfrm rot="1298447">
            <a:off x="4993563" y="1932413"/>
            <a:ext cx="412047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oethe FF Clan" panose="020B0506030101020104" pitchFamily="34" charset="0"/>
              </a:rPr>
              <a:t>http://www/goethe.de/top</a:t>
            </a:r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43" b="67754" l="1099" r="11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272" r="88303" b="30193"/>
          <a:stretch/>
        </p:blipFill>
        <p:spPr bwMode="auto">
          <a:xfrm>
            <a:off x="6259514" y="2282144"/>
            <a:ext cx="912472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Group Reflection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Evaluations</a:t>
            </a:r>
          </a:p>
        </p:txBody>
      </p:sp>
      <p:sp>
        <p:nvSpPr>
          <p:cNvPr id="12" name="Abgerundete rechteckige Legende 11"/>
          <p:cNvSpPr/>
          <p:nvPr/>
        </p:nvSpPr>
        <p:spPr>
          <a:xfrm rot="1495114">
            <a:off x="6292850" y="1703388"/>
            <a:ext cx="1905000" cy="1752600"/>
          </a:xfrm>
          <a:prstGeom prst="wedgeRoundRectCallout">
            <a:avLst>
              <a:gd name="adj1" fmla="val -33500"/>
              <a:gd name="adj2" fmla="val 74819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A8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3" name="Abgerundete rechteckige Legende 12"/>
          <p:cNvSpPr/>
          <p:nvPr/>
        </p:nvSpPr>
        <p:spPr>
          <a:xfrm>
            <a:off x="3979863" y="1671638"/>
            <a:ext cx="952500" cy="1143000"/>
          </a:xfrm>
          <a:prstGeom prst="wedgeRoundRectCallout">
            <a:avLst>
              <a:gd name="adj1" fmla="val -33500"/>
              <a:gd name="adj2" fmla="val 74819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4" name="Abgerundete rechteckige Legende 13"/>
          <p:cNvSpPr/>
          <p:nvPr/>
        </p:nvSpPr>
        <p:spPr>
          <a:xfrm>
            <a:off x="381000" y="1462088"/>
            <a:ext cx="1905000" cy="1752600"/>
          </a:xfrm>
          <a:prstGeom prst="wedgeRoundRectCallout">
            <a:avLst>
              <a:gd name="adj1" fmla="val 82500"/>
              <a:gd name="adj2" fmla="val 68297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Abgerundete rechteckige Legende 14"/>
          <p:cNvSpPr/>
          <p:nvPr/>
        </p:nvSpPr>
        <p:spPr>
          <a:xfrm rot="1495114">
            <a:off x="6159500" y="4270375"/>
            <a:ext cx="1177925" cy="1752600"/>
          </a:xfrm>
          <a:prstGeom prst="wedgeRoundRectCallout">
            <a:avLst>
              <a:gd name="adj1" fmla="val -154767"/>
              <a:gd name="adj2" fmla="val -35157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A8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6" name="Abgerundete rechteckige Legende 15"/>
          <p:cNvSpPr/>
          <p:nvPr/>
        </p:nvSpPr>
        <p:spPr>
          <a:xfrm rot="1495114">
            <a:off x="531813" y="3306763"/>
            <a:ext cx="1905000" cy="1752600"/>
          </a:xfrm>
          <a:prstGeom prst="wedgeRoundRectCallout">
            <a:avLst>
              <a:gd name="adj1" fmla="val 71510"/>
              <a:gd name="adj2" fmla="val -61307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A8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7" name="Abgerundete rechteckige Legende 16"/>
          <p:cNvSpPr/>
          <p:nvPr/>
        </p:nvSpPr>
        <p:spPr>
          <a:xfrm>
            <a:off x="2724150" y="4800600"/>
            <a:ext cx="3911600" cy="693738"/>
          </a:xfrm>
          <a:prstGeom prst="wedgeRoundRectCallout">
            <a:avLst>
              <a:gd name="adj1" fmla="val -18236"/>
              <a:gd name="adj2" fmla="val -174436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8" name="Abgerundete rechteckige Legende 17"/>
          <p:cNvSpPr/>
          <p:nvPr/>
        </p:nvSpPr>
        <p:spPr>
          <a:xfrm rot="20685520">
            <a:off x="1749425" y="1698625"/>
            <a:ext cx="1679575" cy="1087438"/>
          </a:xfrm>
          <a:prstGeom prst="wedgeRoundRectCallout">
            <a:avLst>
              <a:gd name="adj1" fmla="val 51254"/>
              <a:gd name="adj2" fmla="val 100820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A8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Abgerundete rechteckige Legende 18"/>
          <p:cNvSpPr/>
          <p:nvPr/>
        </p:nvSpPr>
        <p:spPr>
          <a:xfrm>
            <a:off x="7696200" y="3962400"/>
            <a:ext cx="952500" cy="1854200"/>
          </a:xfrm>
          <a:prstGeom prst="wedgeRoundRectCallout">
            <a:avLst>
              <a:gd name="adj1" fmla="val -276167"/>
              <a:gd name="adj2" fmla="val -59637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20" name="Abgerundete rechteckige Legende 19"/>
          <p:cNvSpPr/>
          <p:nvPr/>
        </p:nvSpPr>
        <p:spPr>
          <a:xfrm>
            <a:off x="5368925" y="1390650"/>
            <a:ext cx="2022475" cy="1143000"/>
          </a:xfrm>
          <a:prstGeom prst="wedgeRoundRectCallout">
            <a:avLst>
              <a:gd name="adj1" fmla="val -36640"/>
              <a:gd name="adj2" fmla="val 94821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Abgerundete rechteckige Legende 20"/>
          <p:cNvSpPr/>
          <p:nvPr/>
        </p:nvSpPr>
        <p:spPr>
          <a:xfrm>
            <a:off x="4456113" y="4673600"/>
            <a:ext cx="1389062" cy="1346200"/>
          </a:xfrm>
          <a:prstGeom prst="wedgeRoundRectCallout">
            <a:avLst>
              <a:gd name="adj1" fmla="val -21843"/>
              <a:gd name="adj2" fmla="val -112258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22" name="Abgerundete rechteckige Legende 21"/>
          <p:cNvSpPr/>
          <p:nvPr/>
        </p:nvSpPr>
        <p:spPr>
          <a:xfrm>
            <a:off x="838200" y="4718050"/>
            <a:ext cx="1477963" cy="1301750"/>
          </a:xfrm>
          <a:prstGeom prst="wedgeRoundRectCallout">
            <a:avLst>
              <a:gd name="adj1" fmla="val 131330"/>
              <a:gd name="adj2" fmla="val -122815"/>
              <a:gd name="adj3" fmla="val 16667"/>
            </a:avLst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0"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6400"/>
            <a:ext cx="9148763" cy="792163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all" dirty="0">
              <a:solidFill>
                <a:schemeClr val="bg1"/>
              </a:solidFill>
            </a:endParaRPr>
          </a:p>
        </p:txBody>
      </p:sp>
      <p:pic>
        <p:nvPicPr>
          <p:cNvPr id="4101" name="Picture 2" descr="1633262-STAND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/>
          <a:stretch>
            <a:fillRect/>
          </a:stretch>
        </p:blipFill>
        <p:spPr bwMode="auto">
          <a:xfrm>
            <a:off x="3175" y="406400"/>
            <a:ext cx="7566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55227" y="2216227"/>
            <a:ext cx="7239098" cy="2308324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marL="457200" indent="-285750">
              <a:lnSpc>
                <a:spcPct val="150000"/>
              </a:lnSpc>
              <a:buFont typeface="Arial" pitchFamily="34" charset="0"/>
              <a:buChar char="•"/>
              <a:defRPr sz="3200" b="1"/>
            </a:lvl1pPr>
          </a:lstStyle>
          <a:p>
            <a:r>
              <a:rPr lang="en-US" dirty="0"/>
              <a:t>Education – K-12 Teaching Materials</a:t>
            </a:r>
          </a:p>
          <a:p>
            <a:r>
              <a:rPr lang="en-US" dirty="0" smtClean="0"/>
              <a:t>Dialogue </a:t>
            </a:r>
            <a:r>
              <a:rPr lang="en-US" dirty="0"/>
              <a:t>– Tools for Workshop Leaders</a:t>
            </a:r>
          </a:p>
          <a:p>
            <a:r>
              <a:rPr lang="en-US" dirty="0" smtClean="0"/>
              <a:t>Experience </a:t>
            </a:r>
            <a:r>
              <a:rPr lang="en-US" dirty="0"/>
              <a:t>– Germany Study Tours</a:t>
            </a:r>
          </a:p>
        </p:txBody>
      </p:sp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810080" y="5580965"/>
            <a:ext cx="751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b="1" dirty="0"/>
              <a:t>A Public / Private Partnership for North American Social Studies Educators:</a:t>
            </a:r>
          </a:p>
        </p:txBody>
      </p:sp>
      <p:pic>
        <p:nvPicPr>
          <p:cNvPr id="4104" name="Picture 6" descr="top_logo_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1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File:2009-10-23 - Festival of Lights - Fernsehturm Farbenspi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038" y="4818063"/>
            <a:ext cx="5229225" cy="1300162"/>
          </a:xfrm>
          <a:prstGeom prst="rect">
            <a:avLst/>
          </a:prstGeom>
          <a:noFill/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Postcards from berlin</a:t>
            </a:r>
          </a:p>
        </p:txBody>
      </p:sp>
      <p:pic>
        <p:nvPicPr>
          <p:cNvPr id="2056" name="Picture 8" descr="File:Straßen und Plätze Bild.pdf"/>
          <p:cNvPicPr>
            <a:picLocks noChangeAspect="1" noChangeArrowheads="1"/>
          </p:cNvPicPr>
          <p:nvPr/>
        </p:nvPicPr>
        <p:blipFill rotWithShape="1">
          <a:blip r:embed="rId4"/>
          <a:srcRect l="11485" t="8276" r="10914" b="10670"/>
          <a:stretch/>
        </p:blipFill>
        <p:spPr bwMode="auto">
          <a:xfrm rot="21016735">
            <a:off x="460375" y="1603375"/>
            <a:ext cx="2593975" cy="3835400"/>
          </a:xfrm>
          <a:prstGeom prst="rect">
            <a:avLst/>
          </a:prstGeom>
          <a:noFill/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>
          <a:xfrm rot="640481">
            <a:off x="5974906" y="1663009"/>
            <a:ext cx="2611290" cy="4039981"/>
            <a:chOff x="4146106" y="2341769"/>
            <a:chExt cx="2611290" cy="4039981"/>
          </a:xfrm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grpSpPr>
        <p:pic>
          <p:nvPicPr>
            <p:cNvPr id="2060" name="Picture 12" descr="http://upload.wikimedia.org/wikipedia/commons/thumb/1/14/Collage_Berlin2.jpg/512px-Collage_Berlin2.jpg?uselang=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106" y="2341769"/>
              <a:ext cx="2611290" cy="4039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4248150" y="3719513"/>
              <a:ext cx="241458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 err="1">
                  <a:solidFill>
                    <a:schemeClr val="bg1"/>
                  </a:solidFill>
                  <a:latin typeface="+mn-lt"/>
                  <a:cs typeface="+mn-cs"/>
                </a:rPr>
                <a:t>Greetings</a:t>
              </a:r>
              <a:r>
                <a:rPr lang="de-DE" dirty="0">
                  <a:solidFill>
                    <a:schemeClr val="bg1"/>
                  </a:solidFill>
                  <a:latin typeface="+mn-lt"/>
                  <a:cs typeface="+mn-cs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+mn-lt"/>
                  <a:cs typeface="+mn-cs"/>
                </a:rPr>
                <a:t>from</a:t>
              </a:r>
              <a:r>
                <a:rPr lang="de-DE" dirty="0">
                  <a:solidFill>
                    <a:schemeClr val="bg1"/>
                  </a:solidFill>
                  <a:latin typeface="+mn-lt"/>
                  <a:cs typeface="+mn-cs"/>
                </a:rPr>
                <a:t> Berlin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942590" y="1634570"/>
            <a:ext cx="3238500" cy="3200401"/>
            <a:chOff x="466008" y="2196076"/>
            <a:chExt cx="3238500" cy="3200401"/>
          </a:xfrm>
          <a:effectLst>
            <a:outerShdw blurRad="50800" dist="38100" dir="16200000" sx="102000" sy="102000" rotWithShape="0">
              <a:prstClr val="black">
                <a:alpha val="40000"/>
              </a:prstClr>
            </a:outerShdw>
          </a:effectLst>
        </p:grpSpPr>
        <p:grpSp>
          <p:nvGrpSpPr>
            <p:cNvPr id="11" name="Gruppieren 10"/>
            <p:cNvGrpSpPr/>
            <p:nvPr/>
          </p:nvGrpSpPr>
          <p:grpSpPr>
            <a:xfrm>
              <a:off x="466008" y="2196076"/>
              <a:ext cx="3238500" cy="3200401"/>
              <a:chOff x="466008" y="2196076"/>
              <a:chExt cx="3238500" cy="3200401"/>
            </a:xfrm>
          </p:grpSpPr>
          <p:pic>
            <p:nvPicPr>
              <p:cNvPr id="2050" name="Picture 2" descr="http://upload.wikimedia.org/wikipedia/commons/a/a3/Berlin_Stadtf%C3%BChrungen_Sightseeing_Tours.jpg?uselang=d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008" y="2196076"/>
                <a:ext cx="3238500" cy="3200401"/>
              </a:xfrm>
              <a:prstGeom prst="rect">
                <a:avLst/>
              </a:prstGeom>
              <a:noFill/>
              <a:ln w="95250">
                <a:solidFill>
                  <a:schemeClr val="tx2">
                    <a:lumMod val="75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hteck 2"/>
              <p:cNvSpPr/>
              <p:nvPr/>
            </p:nvSpPr>
            <p:spPr>
              <a:xfrm>
                <a:off x="1520456" y="3222118"/>
                <a:ext cx="1116418" cy="1105333"/>
              </a:xfrm>
              <a:prstGeom prst="rect">
                <a:avLst/>
              </a:prstGeom>
              <a:solidFill>
                <a:schemeClr val="bg1"/>
              </a:solidFill>
              <a:ln w="952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6" name="Herz 5"/>
              <p:cNvSpPr/>
              <p:nvPr/>
            </p:nvSpPr>
            <p:spPr>
              <a:xfrm>
                <a:off x="1594882" y="3343937"/>
                <a:ext cx="988827" cy="898450"/>
              </a:xfrm>
              <a:prstGeom prst="heart">
                <a:avLst/>
              </a:prstGeom>
              <a:gradFill>
                <a:gsLst>
                  <a:gs pos="100000">
                    <a:srgbClr val="FF0000"/>
                  </a:gs>
                  <a:gs pos="100000">
                    <a:schemeClr val="bg1"/>
                  </a:gs>
                </a:gsLst>
              </a:gradFill>
              <a:ln w="9525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8" name="Textfeld 7"/>
            <p:cNvSpPr txBox="1"/>
            <p:nvPr/>
          </p:nvSpPr>
          <p:spPr>
            <a:xfrm>
              <a:off x="1677432" y="3577432"/>
              <a:ext cx="91336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rlow Solid Italic" panose="04030604020F02020D02" pitchFamily="82" charset="0"/>
                  <a:cs typeface="+mn-cs"/>
                </a:rPr>
                <a:t>Berlin</a:t>
              </a:r>
            </a:p>
          </p:txBody>
        </p:sp>
      </p:grpSp>
      <p:sp>
        <p:nvSpPr>
          <p:cNvPr id="5130" name="AutoShape 16" descr="Klebestreif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131" name="AutoShape 18" descr="Klebestreife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132" name="AutoShape 21" descr="data:image/jpeg;base64,/9j/4AAQSkZJRgABAQAAAQABAAD/2wCEAAkGBg8QDw8QDw0QEBAQEA0QDw0QEA4QDw4OFBAVFRMQEhIXGyceFxkjGhISIi8gJCcpLywsFSExNTAqOSc3LCkBCQoKDgwOGg8PGjUkHiEsLywpNC8pMCk0LCwsLCwtLSkyNCkqLCksLDUvLDU1LC4pKSwsLCwqLywpNSwsNCwtKv/AABEIANoA5wMBIgACEQEDEQH/xAAcAAEAAgMBAQEAAAAAAAAAAAAABAUDBgcBAgj/xAA6EAACAQMBBQUFBgQHAAAAAAAAAQIDBBEFEiExQVEGImFxgQcTMpGhI1KCscHRQlNykhUXM0Oi8PH/xAAaAQEAAwEBAQAAAAAAAAAAAAAAAwQFBgIB/8QAKxEBAAIBAwMCBQQDAAAAAAAAAAECAwQRIQUSMUFRIjJhofATcYHRFELB/9oADAMBAAIRAxEAPwDuIAAAAAAAAAAAAAAAAAAAAAAAAAAAAAAAAAAAAAAAAAAAAAAAAAAAAAAAAAAAAAAAAAAAAAAAAAAAAAAAAAAAAAAAAAAAAAAABS33aSEJOMIObTabzsxTXFZ5lne1HGnOUeMYya80jRXDDef/AHxMjqOsvg2pj8zy0NFp6Zd5v6L6PamX8lf3v9iVR7SU38UJR+Uka1FGWKMmvUdTH+2/8Qv30eGfT7txoX9KfwzTfTg/kzPk02CLG11GpD+LaXSW/wCpoYerxPGWv8woZdFt8stiBFtr+M/B9H+jJKNnHlpkjupO8KNqzWdpegAkeQAAAAAAAAAAAAAAAAAAAAAAAAAAfM1lNPg9zNPv7XYqSg+Md8X1g+D/AO9DcZGla1OVWpKpTe+LxFcpQXL9fUwet9nZWZ+bfj/rR0Ez3z7MOzgywRDoalGW6XdkuKe7eSY1lz+Zg1t6W4lsTvKVBGemjBTZIpk/Yq3SKaLK1uXwlvXXmiupkqkWMN74rd1JUcsRbytEz0wW8uRnOnwZYy0i0M+Y2kABM+AAAAAAAAAAAAAAAAAAAAAAAAIOsXWxSljjLur14v5ZNYLHXLnaq7K4U1j8T4/oVzOI6tqP1tRMR4rx/bb0mPsx/vyg3+nRqb09mf3lz8+pSV7mvQ+OO1HlJb4/PkbHVkV9zV4lfFeY+GY3hoVidlVS7RxW9TcH57ibS7ZOPxQjUXWL2X+xQ6rY0ZZezsvrF7P04Gp3tDYe6pJrxbT+hs6fBS/idkOT6w6rS9olkv8AU97T84Ka/wCLJH+ZmmJN+/m8clRrZfllJHKNA0mpe3VG3jJ/aSSlLjsw4yl6LJ3DSvZvplvhq1jVkv8Acrt1X54l3V6I0aaGk+rOz2pTykdldbd5B14UZ06Hw0pVElOs875pJ7o8vHf0L8+YU1FJJJJJJJbkl0SPo0cWOMde2rNtO87gAJHkAAAAAAAAAAAAAAAAAAAAADDd11CEpv8AhTfm+S+eD6q14wWZSjFdZNIotY1SFRKFOW0s5k0njdwWXxKWs1VdPitbfnbiPqnw4ZyWjjhWOTbbfF5bfi3lnxJn0zFUkcFHM7y6CsI9aZVXlbiTrmoUd/X4l7BTeU08QqtSucZNVuau1ItNWueKK/S9PncV6VGCzOrOMF6vidNpsfbXdUvLqXsZ7PbNOpeTW+pmlSzygvjl6vC9GdOImlafC3o0qNNd2lCMF44W9+ry/UlmnSu0MLLfvvMgAPaIAAAAAAAAAAAAAAAAAAAAARNQ1CNGG1LL34jFcZPoazX1y4m339hZ3Rhuwv6uLJWu19urs8qe78XFv8vkVmycj1HqOS2WcdJ2rHHHr7tvSaelaRa0bzL4abeZNt9W2/zMtJHzg+kzEmZsvT4eyZGrTMtSZCuKh7pV6pCHeVTXdSuOJa31fjvNV1e64mzpMW8vOSyova21JnRfY12e2qlW9nHdT+zpZ++13pLyX5nN7ehKpOMILMpyUYrq28I/SPZrRY2dpRt447ke8/vVHvk/mdHjrzEezM1WTtpt7rQAFpkgAAAAAAAAAAAAAAAAAAAAAAANX1ejs1p7t0sSXju/dMhSpmzarYe9h3fjjnZ8eqKWzlHOxU7rzjL69H0OJ6hpLYtRPtad4/ptYM++P6x5V+DxstL7S3HfHgVFV4KVsc0naVzHeMkbwx1JkC6eSVUkQa8j3SOVnxCk1GM9+FnyZqOoKo5b4SXo97N0umRbe3SltNZfLw8jb0+b9ON9la1d2bsF2WqQqxuqy2NjfRg/i2vvyXLHJcTs1pcKcFJc+Pg+ZzzR7jdg2nQ73Eth8JcPCR9wa21dVHf4tx+3t+fVS1eDendHo2EAHSMYAAAAAAAAAAAAAAAAAAAAAAAAZWano6qZlHuz+kvP9yzBDmwUz07LxvD3S9qT3VapT1KdLNOrFtLdh/FHyfNES8nCW+LNtvLCnVWJxz0fCS8mafr1irZr7ROMstZ3SSXX5nNarp2bHHw/FX7x+fmzW02oxWtvPwz9pV1cgV2ZpXaaymmnzTyvmQ69xHqUKVmJaszCHWZjTFxU6FZW1BxNClJt4QzOzZtNr4Zf295iUcPfmOPPJzehr2/jg3DsHtXlwnFN0aLUqtTD2XL+GmnzbeH5I+20eTJaIh4vkrWszZ1VAA6lzQAAAAAAAAAAAAAAAAAAAAAAAAAADOQ+0jtGk61TPdgnGH9Mc7/V5Z0vtFf+5tqkk8Sa2I+ct2fRZfocasdMep6vb2rTdCg1c3O7MfdU5Jxpv+qWyvLIHQPZz2NhR0ulG5oxlWuHK5rqS70Z1MbME+MdmCgt3NMm3/s8t6mXTqVKT5LKqRXo9/1NqSPSK+HHfm0JaZr0+WXL7z2U3Tb93dUWuW1GpF/RMp37HtSlJqVa2jHlL3lV59Ng7QD5XBSviEv+Xk93K9J9ifezeXalH+XQi1tec5cPRHR9I0ejaUY0bemqdOOWorLbb4yk3vbfVk0EsViPCG+W1/mkAB9RgAAAAAAAAAAAAAAAAAAAAAAAAB43gDQfafrcaUFFywqcZVJeb4Z8kn8yT7K+zMrWzdetHFzeuNeqn8VOlj7Gi/KLy/GcjXJ2n+LawqcltW1GSuLnK7soReKFB8u84rK+7CR1hAegAAAAAAAAAAAAAAAAAAAAAAAAAAAAAAAAAAUvbDVVbWVeo3juuK65a349Ml0a3q1qru+oUZLNG1UbmsuKnWbfuKb/ALXPyiuoHnYPs87S1zVji4uJe/uOsZSXdpfgjhee0+Zsp4kegAAAAAAAAAAAAAAAAAAAAAAAAAAAAAAAAAAAZgt7SMHNr4qk3OcnxcsJL0SSS8EZw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93838"/>
            <a:ext cx="3295650" cy="3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133" name="AutoShape 23" descr="data:image/jpeg;base64,/9j/4AAQSkZJRgABAQAAAQABAAD/2wCEAAkGBg8QDw8QDw0QEBAQEA0QDw0QEA4QDw4OFBAVFRMQEhIXGyceFxkjGhISIi8gJCcpLywsFSExNTAqOSc3LCkBCQoKDgwOGg8PGjUkHiEsLywpNC8pMCk0LCwsLCwtLSkyNCkqLCksLDUvLDU1LC4pKSwsLCwqLywpNSwsNCwtKv/AABEIANoA5wMBIgACEQEDEQH/xAAcAAEAAgMBAQEAAAAAAAAAAAAABAUDBgcBAgj/xAA6EAACAQMBBQUFBgQHAAAAAAAAAQIDBBEFEiExQVEGImFxgQcTMpGhI1KCscHRQlNykhUXM0Oi8PH/xAAaAQEAAwEBAQAAAAAAAAAAAAAAAwQFBgIB/8QAKxEBAAIBAwMCBQQDAAAAAAAAAAECAwQRIQUSMUFRIjJhofATcYHRFELB/9oADAMBAAIRAxEAPwDuIAAAAAAAAAAAAAAAAAAAAAAAAAAAAAAAAAAAAAAAAAAAAAAAAAAAAAAAAAAAAAAAAAAAAAAAAAAAAAAAAAAAAAAAAAAAAAAABS33aSEJOMIObTabzsxTXFZ5lne1HGnOUeMYya80jRXDDef/AHxMjqOsvg2pj8zy0NFp6Zd5v6L6PamX8lf3v9iVR7SU38UJR+Uka1FGWKMmvUdTH+2/8Qv30eGfT7txoX9KfwzTfTg/kzPk02CLG11GpD+LaXSW/wCpoYerxPGWv8woZdFt8stiBFtr+M/B9H+jJKNnHlpkjupO8KNqzWdpegAkeQAAAAAAAAAAAAAAAAAAAAAAAAAAfM1lNPg9zNPv7XYqSg+Md8X1g+D/AO9DcZGla1OVWpKpTe+LxFcpQXL9fUwet9nZWZ+bfj/rR0Ez3z7MOzgywRDoalGW6XdkuKe7eSY1lz+Zg1t6W4lsTvKVBGemjBTZIpk/Yq3SKaLK1uXwlvXXmiupkqkWMN74rd1JUcsRbytEz0wW8uRnOnwZYy0i0M+Y2kABM+AAAAAAAAAAAAAAAAAAAAAAAAIOsXWxSljjLur14v5ZNYLHXLnaq7K4U1j8T4/oVzOI6tqP1tRMR4rx/bb0mPsx/vyg3+nRqb09mf3lz8+pSV7mvQ+OO1HlJb4/PkbHVkV9zV4lfFeY+GY3hoVidlVS7RxW9TcH57ibS7ZOPxQjUXWL2X+xQ6rY0ZZezsvrF7P04Gp3tDYe6pJrxbT+hs6fBS/idkOT6w6rS9olkv8AU97T84Ka/wCLJH+ZmmJN+/m8clRrZfllJHKNA0mpe3VG3jJ/aSSlLjsw4yl6LJ3DSvZvplvhq1jVkv8Acrt1X54l3V6I0aaGk+rOz2pTykdldbd5B14UZ06Hw0pVElOs875pJ7o8vHf0L8+YU1FJJJJJJJbkl0SPo0cWOMde2rNtO87gAJHkAAAAAAAAAAAAAAAAAAAAADDd11CEpv8AhTfm+S+eD6q14wWZSjFdZNIotY1SFRKFOW0s5k0njdwWXxKWs1VdPitbfnbiPqnw4ZyWjjhWOTbbfF5bfi3lnxJn0zFUkcFHM7y6CsI9aZVXlbiTrmoUd/X4l7BTeU08QqtSucZNVuau1ItNWueKK/S9PncV6VGCzOrOMF6vidNpsfbXdUvLqXsZ7PbNOpeTW+pmlSzygvjl6vC9GdOImlafC3o0qNNd2lCMF44W9+ry/UlmnSu0MLLfvvMgAPaIAAAAAAAAAAAAAAAAAAAAARNQ1CNGG1LL34jFcZPoazX1y4m339hZ3Rhuwv6uLJWu19urs8qe78XFv8vkVmycj1HqOS2WcdJ2rHHHr7tvSaelaRa0bzL4abeZNt9W2/zMtJHzg+kzEmZsvT4eyZGrTMtSZCuKh7pV6pCHeVTXdSuOJa31fjvNV1e64mzpMW8vOSyova21JnRfY12e2qlW9nHdT+zpZ++13pLyX5nN7ehKpOMILMpyUYrq28I/SPZrRY2dpRt447ke8/vVHvk/mdHjrzEezM1WTtpt7rQAFpkgAAAAAAAAAAAAAAAAAAAAAAANX1ejs1p7t0sSXju/dMhSpmzarYe9h3fjjnZ8eqKWzlHOxU7rzjL69H0OJ6hpLYtRPtad4/ptYM++P6x5V+DxstL7S3HfHgVFV4KVsc0naVzHeMkbwx1JkC6eSVUkQa8j3SOVnxCk1GM9+FnyZqOoKo5b4SXo97N0umRbe3SltNZfLw8jb0+b9ON9la1d2bsF2WqQqxuqy2NjfRg/i2vvyXLHJcTs1pcKcFJc+Pg+ZzzR7jdg2nQ73Eth8JcPCR9wa21dVHf4tx+3t+fVS1eDendHo2EAHSMYAAAAAAAAAAAAAAAAAAAAAAAAZWano6qZlHuz+kvP9yzBDmwUz07LxvD3S9qT3VapT1KdLNOrFtLdh/FHyfNES8nCW+LNtvLCnVWJxz0fCS8mafr1irZr7ROMstZ3SSXX5nNarp2bHHw/FX7x+fmzW02oxWtvPwz9pV1cgV2ZpXaaymmnzTyvmQ69xHqUKVmJaszCHWZjTFxU6FZW1BxNClJt4QzOzZtNr4Zf295iUcPfmOPPJzehr2/jg3DsHtXlwnFN0aLUqtTD2XL+GmnzbeH5I+20eTJaIh4vkrWszZ1VAA6lzQAAAAAAAAAAAAAAAAAAAAAAAAAADOQ+0jtGk61TPdgnGH9Mc7/V5Z0vtFf+5tqkk8Sa2I+ct2fRZfocasdMep6vb2rTdCg1c3O7MfdU5Jxpv+qWyvLIHQPZz2NhR0ulG5oxlWuHK5rqS70Z1MbME+MdmCgt3NMm3/s8t6mXTqVKT5LKqRXo9/1NqSPSK+HHfm0JaZr0+WXL7z2U3Tb93dUWuW1GpF/RMp37HtSlJqVa2jHlL3lV59Ng7QD5XBSviEv+Xk93K9J9ifezeXalH+XQi1tec5cPRHR9I0ejaUY0bemqdOOWorLbb4yk3vbfVk0EsViPCG+W1/mkAB9RgAAAAAAAAAAAAAAAAAAAAAAAAB43gDQfafrcaUFFywqcZVJeb4Z8kn8yT7K+zMrWzdetHFzeuNeqn8VOlj7Gi/KLy/GcjXJ2n+LawqcltW1GSuLnK7soReKFB8u84rK+7CR1hAegAAAAAAAAAAAAAAAAAAAAAAAAAAAAAAAAAAUvbDVVbWVeo3juuK65a349Ml0a3q1qru+oUZLNG1UbmsuKnWbfuKb/ALXPyiuoHnYPs87S1zVji4uJe/uOsZSXdpfgjhee0+Zsp4kegAAAAAAAAAAAAAAAAAAAAAAAAAAAAAAAAAAAZgt7SMHNr4qk3OcnxcsJL0SSS8EZw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-1341438"/>
            <a:ext cx="3295650" cy="31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grpSp>
        <p:nvGrpSpPr>
          <p:cNvPr id="5134" name="Gruppieren 34"/>
          <p:cNvGrpSpPr>
            <a:grpSpLocks/>
          </p:cNvGrpSpPr>
          <p:nvPr/>
        </p:nvGrpSpPr>
        <p:grpSpPr bwMode="auto">
          <a:xfrm rot="2009180">
            <a:off x="8213725" y="1303338"/>
            <a:ext cx="439738" cy="1162050"/>
            <a:chOff x="1252714" y="1743407"/>
            <a:chExt cx="440530" cy="1162690"/>
          </a:xfrm>
        </p:grpSpPr>
        <p:sp>
          <p:nvSpPr>
            <p:cNvPr id="36" name="Flussdiagramm: Zusammenführen 35"/>
            <p:cNvSpPr/>
            <p:nvPr/>
          </p:nvSpPr>
          <p:spPr>
            <a:xfrm>
              <a:off x="1431063" y="2117022"/>
              <a:ext cx="68386" cy="789423"/>
            </a:xfrm>
            <a:prstGeom prst="flowChartMerge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 rot="1127989">
              <a:off x="1249601" y="1743382"/>
              <a:ext cx="440530" cy="433626"/>
            </a:xfrm>
            <a:prstGeom prst="ellipse">
              <a:avLst/>
            </a:prstGeom>
            <a:gradFill>
              <a:gsLst>
                <a:gs pos="39000">
                  <a:srgbClr val="C00000"/>
                </a:gs>
                <a:gs pos="100000">
                  <a:srgbClr val="FF00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35" name="Gruppieren 21"/>
          <p:cNvGrpSpPr>
            <a:grpSpLocks/>
          </p:cNvGrpSpPr>
          <p:nvPr/>
        </p:nvGrpSpPr>
        <p:grpSpPr bwMode="auto">
          <a:xfrm rot="-2045516">
            <a:off x="881063" y="1146175"/>
            <a:ext cx="441325" cy="1162050"/>
            <a:chOff x="1252714" y="1743407"/>
            <a:chExt cx="440530" cy="1162690"/>
          </a:xfrm>
        </p:grpSpPr>
        <p:sp>
          <p:nvSpPr>
            <p:cNvPr id="21" name="Flussdiagramm: Zusammenführen 20"/>
            <p:cNvSpPr/>
            <p:nvPr/>
          </p:nvSpPr>
          <p:spPr>
            <a:xfrm>
              <a:off x="1434190" y="2114383"/>
              <a:ext cx="69724" cy="789422"/>
            </a:xfrm>
            <a:prstGeom prst="flowChartMerge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 rot="1127989">
              <a:off x="1253522" y="1741189"/>
              <a:ext cx="440530" cy="433627"/>
            </a:xfrm>
            <a:prstGeom prst="ellipse">
              <a:avLst/>
            </a:prstGeom>
            <a:gradFill>
              <a:gsLst>
                <a:gs pos="39000">
                  <a:srgbClr val="C00000"/>
                </a:gs>
                <a:gs pos="100000">
                  <a:srgbClr val="FF00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36" name="Gruppieren 37"/>
          <p:cNvGrpSpPr>
            <a:grpSpLocks/>
          </p:cNvGrpSpPr>
          <p:nvPr/>
        </p:nvGrpSpPr>
        <p:grpSpPr bwMode="auto">
          <a:xfrm rot="434967">
            <a:off x="4106863" y="1263650"/>
            <a:ext cx="441325" cy="1162050"/>
            <a:chOff x="1252714" y="1743407"/>
            <a:chExt cx="440530" cy="1162690"/>
          </a:xfrm>
        </p:grpSpPr>
        <p:sp>
          <p:nvSpPr>
            <p:cNvPr id="39" name="Flussdiagramm: Zusammenführen 38"/>
            <p:cNvSpPr/>
            <p:nvPr/>
          </p:nvSpPr>
          <p:spPr>
            <a:xfrm>
              <a:off x="1432717" y="2114064"/>
              <a:ext cx="69724" cy="789423"/>
            </a:xfrm>
            <a:prstGeom prst="flowChartMerge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 rot="1127989">
              <a:off x="1250837" y="1740709"/>
              <a:ext cx="440530" cy="433627"/>
            </a:xfrm>
            <a:prstGeom prst="ellipse">
              <a:avLst/>
            </a:prstGeom>
            <a:gradFill>
              <a:gsLst>
                <a:gs pos="39000">
                  <a:srgbClr val="C00000"/>
                </a:gs>
                <a:gs pos="100000">
                  <a:srgbClr val="FF00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37" name="Gruppieren 40"/>
          <p:cNvGrpSpPr>
            <a:grpSpLocks/>
          </p:cNvGrpSpPr>
          <p:nvPr/>
        </p:nvGrpSpPr>
        <p:grpSpPr bwMode="auto">
          <a:xfrm rot="434967">
            <a:off x="4659313" y="4570413"/>
            <a:ext cx="320675" cy="787400"/>
            <a:chOff x="1252714" y="1743407"/>
            <a:chExt cx="440530" cy="1162690"/>
          </a:xfrm>
        </p:grpSpPr>
        <p:sp>
          <p:nvSpPr>
            <p:cNvPr id="42" name="Flussdiagramm: Zusammenführen 41"/>
            <p:cNvSpPr/>
            <p:nvPr/>
          </p:nvSpPr>
          <p:spPr>
            <a:xfrm>
              <a:off x="1429125" y="2114124"/>
              <a:ext cx="69787" cy="789974"/>
            </a:xfrm>
            <a:prstGeom prst="flowChartMerge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 rot="1127989">
              <a:off x="1249137" y="1743321"/>
              <a:ext cx="440530" cy="433665"/>
            </a:xfrm>
            <a:prstGeom prst="ellipse">
              <a:avLst/>
            </a:prstGeom>
            <a:gradFill>
              <a:gsLst>
                <a:gs pos="39000">
                  <a:srgbClr val="C00000"/>
                </a:gs>
                <a:gs pos="100000">
                  <a:srgbClr val="FF00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Features at a Glance</a:t>
            </a:r>
          </a:p>
        </p:txBody>
      </p:sp>
      <p:sp>
        <p:nvSpPr>
          <p:cNvPr id="6150" name="Rechteck 1"/>
          <p:cNvSpPr>
            <a:spLocks noChangeArrowheads="1"/>
          </p:cNvSpPr>
          <p:nvPr/>
        </p:nvSpPr>
        <p:spPr bwMode="auto">
          <a:xfrm>
            <a:off x="520700" y="1733550"/>
            <a:ext cx="8086725" cy="3786188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de-DE" sz="3200" b="1" dirty="0"/>
              <a:t>Focus Sections Content</a:t>
            </a:r>
          </a:p>
          <a:p>
            <a:pPr marL="4572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de-DE" sz="3200" b="1" dirty="0"/>
              <a:t>Key Components</a:t>
            </a:r>
          </a:p>
          <a:p>
            <a:pPr marL="4572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de-DE" sz="3200" b="1" dirty="0"/>
              <a:t>Challenging, Innovative &amp; Global Resources</a:t>
            </a:r>
          </a:p>
          <a:p>
            <a:pPr marL="4572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de-DE" sz="3200" b="1" dirty="0"/>
              <a:t>Engaging Instructional Activities</a:t>
            </a:r>
          </a:p>
          <a:p>
            <a:pPr marL="4572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de-DE" sz="3200" b="1" dirty="0"/>
              <a:t>Comprehensive Toolkit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cap="all" dirty="0">
                <a:solidFill>
                  <a:schemeClr val="bg1"/>
                </a:solidFill>
              </a:rPr>
              <a:t>Let’s Explore Modern Germany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214438" y="1311275"/>
            <a:ext cx="6680199" cy="4868962"/>
            <a:chOff x="623888" y="1292225"/>
            <a:chExt cx="6680199" cy="4868962"/>
          </a:xfrm>
        </p:grpSpPr>
        <p:sp>
          <p:nvSpPr>
            <p:cNvPr id="2" name="Rechteck 1"/>
            <p:cNvSpPr/>
            <p:nvPr/>
          </p:nvSpPr>
          <p:spPr>
            <a:xfrm>
              <a:off x="623888" y="3852863"/>
              <a:ext cx="4556125" cy="2308324"/>
            </a:xfrm>
            <a:prstGeom prst="rect">
              <a:avLst/>
            </a:prstGeom>
            <a:solidFill>
              <a:srgbClr val="FFF5D5"/>
            </a:solidFill>
            <a:ln w="1270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/>
                <a:t> Table </a:t>
              </a:r>
              <a:r>
                <a:rPr lang="en-US" sz="3200" b="1" dirty="0"/>
                <a:t>of Contents</a:t>
              </a:r>
            </a:p>
            <a:p>
              <a:pPr marL="26670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Chapter 1 – Geography</a:t>
              </a:r>
            </a:p>
            <a:p>
              <a:pPr marL="26670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Chapter 2 – Contemporary Life</a:t>
              </a:r>
            </a:p>
            <a:p>
              <a:pPr marL="26670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Chapter 3 – History</a:t>
              </a:r>
            </a:p>
            <a:p>
              <a:pPr marL="26670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Chapter 4 – Grimm Brothers and </a:t>
              </a:r>
              <a:r>
                <a:rPr lang="en-US" sz="1600" b="1" dirty="0" smtClean="0"/>
                <a:t>Other </a:t>
              </a:r>
              <a:r>
                <a:rPr lang="en-US" sz="1600" b="1" dirty="0"/>
                <a:t>Tales</a:t>
              </a:r>
            </a:p>
          </p:txBody>
        </p:sp>
        <p:pic>
          <p:nvPicPr>
            <p:cNvPr id="7" name="Picture 7" descr="Let's Explore Modern Germany Cov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8900" y="1292225"/>
              <a:ext cx="3405187" cy="431958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4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cap="all" dirty="0">
                <a:solidFill>
                  <a:schemeClr val="bg1"/>
                </a:solidFill>
              </a:rPr>
              <a:t>Germany In Focus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71500" y="1482725"/>
            <a:ext cx="6924675" cy="4665663"/>
            <a:chOff x="628650" y="1539875"/>
            <a:chExt cx="6924675" cy="4665663"/>
          </a:xfrm>
        </p:grpSpPr>
        <p:sp>
          <p:nvSpPr>
            <p:cNvPr id="2" name="Rechteck 1"/>
            <p:cNvSpPr/>
            <p:nvPr/>
          </p:nvSpPr>
          <p:spPr>
            <a:xfrm>
              <a:off x="628650" y="1539875"/>
              <a:ext cx="4400551" cy="3416320"/>
            </a:xfrm>
            <a:prstGeom prst="rect">
              <a:avLst/>
            </a:prstGeom>
            <a:solidFill>
              <a:srgbClr val="FFF5D5"/>
            </a:solidFill>
            <a:ln w="1270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/>
                <a:t> Table </a:t>
              </a:r>
              <a:r>
                <a:rPr lang="en-US" sz="3200" b="1" dirty="0"/>
                <a:t>of Contents</a:t>
              </a:r>
            </a:p>
            <a:p>
              <a:pPr marL="285750" indent="-1905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Focus 1 – Geography</a:t>
              </a:r>
            </a:p>
            <a:p>
              <a:pPr marL="285750" indent="-1905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Focus 2 – Society</a:t>
              </a:r>
            </a:p>
            <a:p>
              <a:pPr marL="285750" indent="-1905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Focus 3 – History</a:t>
              </a:r>
            </a:p>
            <a:p>
              <a:pPr marL="285750" indent="-1905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Focus 4 – Reunification</a:t>
              </a:r>
            </a:p>
            <a:p>
              <a:pPr marL="285750" indent="-1905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Focus 5 – Political System</a:t>
              </a:r>
            </a:p>
            <a:p>
              <a:pPr marL="285750" indent="-1905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Focus 6 – Economy</a:t>
              </a:r>
            </a:p>
            <a:p>
              <a:pPr marL="285750" indent="-1905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dirty="0"/>
                <a:t>Focus 7 - Sustainability</a:t>
              </a:r>
            </a:p>
          </p:txBody>
        </p:sp>
        <p:pic>
          <p:nvPicPr>
            <p:cNvPr id="819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263" y="1885950"/>
              <a:ext cx="3548062" cy="431958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Common Lesson Components</a:t>
            </a:r>
          </a:p>
        </p:txBody>
      </p:sp>
      <p:sp>
        <p:nvSpPr>
          <p:cNvPr id="10" name="Rechteck 9"/>
          <p:cNvSpPr/>
          <p:nvPr/>
        </p:nvSpPr>
        <p:spPr>
          <a:xfrm>
            <a:off x="1774825" y="1620838"/>
            <a:ext cx="5597525" cy="4524315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Title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Focus Questions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NCSS Curriculum Standards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Common Core Standards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Lesson Overview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Teacher Background Information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Time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Instructional Resources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Procedures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Whole Group Reflections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Modifications</a:t>
            </a:r>
          </a:p>
          <a:p>
            <a:pPr marL="895350" indent="-361950">
              <a:buFont typeface="Arial" pitchFamily="34" charset="0"/>
              <a:buChar char="•"/>
            </a:pPr>
            <a:r>
              <a:rPr lang="en-US" altLang="de-DE" sz="2400" b="1" dirty="0" smtClean="0">
                <a:solidFill>
                  <a:srgbClr val="000000"/>
                </a:solidFill>
              </a:rPr>
              <a:t>Extensions</a:t>
            </a:r>
            <a:endParaRPr lang="en-US" altLang="de-DE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Bundesarchiv Bild B 145 Bild-P06124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solidFill>
                <a:srgbClr val="DA9A23"/>
              </a:solidFill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03275" y="1906588"/>
            <a:ext cx="7537450" cy="3785652"/>
          </a:xfrm>
          <a:prstGeom prst="rect">
            <a:avLst/>
          </a:prstGeom>
          <a:solidFill>
            <a:srgbClr val="FFF5D5"/>
          </a:solidFill>
          <a:ln w="1270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/>
              <a:t>NCSS </a:t>
            </a:r>
            <a:r>
              <a:rPr lang="en-US" sz="3200" b="1" dirty="0"/>
              <a:t>Standards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cs typeface="Rockwel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cs typeface="Rockwel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cs typeface="Rockwell"/>
              </a:rPr>
              <a:t># 2 – Time, Continuity and Change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cs typeface="Rockwell"/>
              </a:rPr>
              <a:t>#9 -  Global </a:t>
            </a:r>
            <a:r>
              <a:rPr lang="en-US" sz="2400" b="1" dirty="0" smtClean="0">
                <a:cs typeface="Rockwell"/>
              </a:rPr>
              <a:t>Connections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cs typeface="Rockwel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cs typeface="Rockwell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4763" y="404813"/>
            <a:ext cx="9148763" cy="792162"/>
          </a:xfrm>
          <a:prstGeom prst="rect">
            <a:avLst/>
          </a:prstGeom>
          <a:solidFill>
            <a:srgbClr val="DA9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Focus 1.5 - </a:t>
            </a:r>
            <a:r>
              <a:rPr lang="en-US" sz="2400" b="1" i="1" cap="all" dirty="0">
                <a:solidFill>
                  <a:schemeClr val="bg1"/>
                </a:solidFill>
              </a:rPr>
              <a:t>Germany in Focus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bg1"/>
                </a:solidFill>
              </a:rPr>
              <a:t>Four American Presidents and the Berlin Wall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381750"/>
            <a:ext cx="9144000" cy="404813"/>
          </a:xfrm>
          <a:prstGeom prst="rect">
            <a:avLst/>
          </a:prstGeom>
          <a:solidFill>
            <a:srgbClr val="F6E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Transatlantic Outreach Program</a:t>
            </a:r>
            <a:endParaRPr lang="de-DE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10245" name="Picture 1" descr="NCSS-LEG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932">
            <a:off x="6643253" y="1574858"/>
            <a:ext cx="2100813" cy="198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Bildschirmpräsentation (4:3)</PresentationFormat>
  <Paragraphs>157</Paragraphs>
  <Slides>21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American Presidents  and the Berlin Wall</dc:title>
  <dc:creator>Jacqueline Littlefield</dc:creator>
  <cp:lastModifiedBy>Administrator</cp:lastModifiedBy>
  <cp:revision>103</cp:revision>
  <cp:lastPrinted>2014-01-17T15:00:28Z</cp:lastPrinted>
  <dcterms:created xsi:type="dcterms:W3CDTF">2013-08-31T20:12:52Z</dcterms:created>
  <dcterms:modified xsi:type="dcterms:W3CDTF">2014-08-27T15:29:48Z</dcterms:modified>
</cp:coreProperties>
</file>