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88" r:id="rId2"/>
    <p:sldId id="290" r:id="rId3"/>
    <p:sldId id="291" r:id="rId4"/>
    <p:sldId id="292" r:id="rId5"/>
    <p:sldId id="293" r:id="rId6"/>
    <p:sldId id="294" r:id="rId7"/>
    <p:sldId id="295" r:id="rId8"/>
    <p:sldId id="297" r:id="rId9"/>
    <p:sldId id="296" r:id="rId10"/>
    <p:sldId id="298" r:id="rId11"/>
    <p:sldId id="299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E9"/>
    <a:srgbClr val="FFFF66"/>
    <a:srgbClr val="52680C"/>
    <a:srgbClr val="B5E61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414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69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18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00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68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4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19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7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7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4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DFAB41-B9FB-41D9-B5D1-690C367CF04F}" type="datetimeFigureOut">
              <a:rPr lang="en-US" smtClean="0"/>
              <a:pPr>
                <a:defRPr/>
              </a:pPr>
              <a:t>8/4/2013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A2F680-A59A-414D-A90C-BC5507EE43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5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4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7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10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9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23.png"/><Relationship Id="rId7" Type="http://schemas.openxmlformats.org/officeDocument/2006/relationships/image" Target="../media/image9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Annalena’s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trip to the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dirty="0" smtClean="0">
                <a:solidFill>
                  <a:srgbClr val="7F7F7F"/>
                </a:solidFill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1850210" y="6011863"/>
            <a:ext cx="54190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cs typeface="Arial" charset="0"/>
              </a:rPr>
              <a:t>Unless otherwise sourced, all Photos in this PowerPoint  are taken from Wikipedia Commons and  are </a:t>
            </a:r>
            <a:r>
              <a:rPr lang="en-US" sz="800" i="1" dirty="0">
                <a:cs typeface="Arial" charset="0"/>
              </a:rPr>
              <a:t>in the public domain in the United States, and those countries with a copyright term of life of the author plus 100 years or less.</a:t>
            </a:r>
            <a:endParaRPr lang="en-US" sz="800" dirty="0">
              <a:cs typeface="Arial" charset="0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2412240" y="1484784"/>
            <a:ext cx="4320000" cy="432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924" y="1760239"/>
            <a:ext cx="306305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0" y="2651166"/>
            <a:ext cx="9144000" cy="1539834"/>
            <a:chOff x="0" y="2659083"/>
            <a:chExt cx="9144000" cy="1539834"/>
          </a:xfrm>
        </p:grpSpPr>
        <p:pic>
          <p:nvPicPr>
            <p:cNvPr id="1026" name="Picture 2" descr="C:\Users\Corina\AppData\Local\Temp\577575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87" r="12645"/>
            <a:stretch/>
          </p:blipFill>
          <p:spPr bwMode="auto">
            <a:xfrm>
              <a:off x="7379968" y="2682248"/>
              <a:ext cx="1764032" cy="148500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Corina\AppData\Local\Temp\577574_web_R_B_by_Dieter Schütz_pixelio.d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67000"/>
              <a:ext cx="203200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Corina\AppData\Local\Temp\577572_web_R_B_by_Dieter Schütz_pixelio.d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200" y="2667000"/>
              <a:ext cx="203200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Corina\AppData\Local\Temp\577571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/>
          </p:blipFill>
          <p:spPr bwMode="auto">
            <a:xfrm>
              <a:off x="2971800" y="2667000"/>
              <a:ext cx="146304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Corina\AppData\Local\Temp\577570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1" t="12500" r="14420" b="11721"/>
            <a:stretch/>
          </p:blipFill>
          <p:spPr bwMode="auto">
            <a:xfrm>
              <a:off x="6263244" y="2659083"/>
              <a:ext cx="1128156" cy="153983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Corina\AppData\Local\Temp\577569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67" r="25926"/>
            <a:stretch/>
          </p:blipFill>
          <p:spPr bwMode="auto">
            <a:xfrm>
              <a:off x="1981200" y="2667000"/>
              <a:ext cx="985652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uppieren 18"/>
          <p:cNvGrpSpPr/>
          <p:nvPr/>
        </p:nvGrpSpPr>
        <p:grpSpPr>
          <a:xfrm>
            <a:off x="-28074" y="2642937"/>
            <a:ext cx="9144000" cy="1539834"/>
            <a:chOff x="0" y="2659083"/>
            <a:chExt cx="9144000" cy="1539834"/>
          </a:xfrm>
        </p:grpSpPr>
        <p:pic>
          <p:nvPicPr>
            <p:cNvPr id="20" name="Picture 2" descr="C:\Users\Corina\AppData\Local\Temp\577575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87" r="12645"/>
            <a:stretch/>
          </p:blipFill>
          <p:spPr bwMode="auto">
            <a:xfrm>
              <a:off x="7379968" y="2682248"/>
              <a:ext cx="1764032" cy="148500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3" descr="C:\Users\Corina\AppData\Local\Temp\577574_web_R_B_by_Dieter Schütz_pixelio.d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67000"/>
              <a:ext cx="203200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C:\Users\Corina\AppData\Local\Temp\577572_web_R_B_by_Dieter Schütz_pixelio.d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200" y="2667000"/>
              <a:ext cx="203200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5" descr="C:\Users\Corina\AppData\Local\Temp\577571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/>
          </p:blipFill>
          <p:spPr bwMode="auto">
            <a:xfrm>
              <a:off x="2971800" y="2667000"/>
              <a:ext cx="1463040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C:\Users\Corina\AppData\Local\Temp\577570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1" t="12500" r="14420" b="11721"/>
            <a:stretch/>
          </p:blipFill>
          <p:spPr bwMode="auto">
            <a:xfrm>
              <a:off x="6263244" y="2659083"/>
              <a:ext cx="1128156" cy="153983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7" descr="C:\Users\Corina\AppData\Local\Temp\577569_web_R_B_by_Dieter Schütz_pixelio.de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67" r="25926"/>
            <a:stretch/>
          </p:blipFill>
          <p:spPr bwMode="auto">
            <a:xfrm>
              <a:off x="1981200" y="2667000"/>
              <a:ext cx="985652" cy="15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7" name="Picture 13" descr="http://rale-blog.de/wp-content/uploads/2010/08/Routenverlauf_Deutsche-M%C3%A4rchenstra%C3%9Fe-bearbeitet-44-644x102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0"/>
            <a:ext cx="46005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  <p:pic>
        <p:nvPicPr>
          <p:cNvPr id="37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227" y="7543800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90164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72 -0.09097 C 0.16354 -0.08125 0.1033 -0.22523 0.05208 -0.41597 C -0.00243 -0.61852 -0.02431 -0.7787 0.00035 -0.79051 C 0.025 -0.80231 0.00191 -0.96829 -0.05087 -1.16458 C -0.1026 -1.35532 -0.16337 -1.50185 -0.18819 -1.49074 " pathEditMode="relative" rAng="-6584357" ptsTypes="fffff">
                                      <p:cBhvr>
                                        <p:cTn id="2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37" y="-7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It’s sunny 22°Celsius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Ellipse 43"/>
            <p:cNvSpPr/>
            <p:nvPr/>
          </p:nvSpPr>
          <p:spPr>
            <a:xfrm>
              <a:off x="8452914" y="54102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sp>
        <p:nvSpPr>
          <p:cNvPr id="49" name="Ellipse 48"/>
          <p:cNvSpPr/>
          <p:nvPr/>
        </p:nvSpPr>
        <p:spPr>
          <a:xfrm>
            <a:off x="4636974" y="2480241"/>
            <a:ext cx="2983026" cy="224416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After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breakfast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at the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h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otel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, the family walks to the Grimm Brothers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Museum.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" name="Picture 2" descr="C:\Users\Corina\AppData\Local\Microsoft\Windows\Temporary Internet Files\Content.IE5\BOERN39X\MC90044040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55" y="15816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Owner\My Documents\My Pictures\Denver Hotel Suite\IMG_2888.JPG"/>
          <p:cNvPicPr>
            <a:picLocks noChangeAspect="1" noChangeArrowheads="1"/>
          </p:cNvPicPr>
          <p:nvPr/>
        </p:nvPicPr>
        <p:blipFill>
          <a:blip r:embed="rId4" cstate="print"/>
          <a:srcRect l="12820" t="4274" r="7692" b="5128"/>
          <a:stretch>
            <a:fillRect/>
          </a:stretch>
        </p:blipFill>
        <p:spPr bwMode="auto">
          <a:xfrm>
            <a:off x="1447800" y="1613336"/>
            <a:ext cx="2514600" cy="429876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540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to the </a:t>
            </a:r>
            <a:r>
              <a:rPr lang="en-US" sz="2400" b="1" kern="0" cap="all" dirty="0" err="1" smtClean="0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0"/>
            <a:ext cx="2438400" cy="1530096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Ellipse 43"/>
            <p:cNvSpPr/>
            <p:nvPr/>
          </p:nvSpPr>
          <p:spPr>
            <a:xfrm>
              <a:off x="8452914" y="54102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8433425" y="535638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6" name="Picture 13" descr="http://rale-blog.de/wp-content/uploads/2010/08/Routenverlauf_Deutsche-M%C3%A4rchenstra%C3%9Fe-bearbeitet-44-644x1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2695575" cy="4286132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1512774" y="3429000"/>
            <a:ext cx="2983026" cy="224416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get their rental car and begin to drive the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 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05621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driving The </a:t>
            </a:r>
            <a:r>
              <a:rPr lang="en-US" sz="2400" b="1" kern="0" cap="all" dirty="0" err="1" smtClean="0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33425" y="535638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5" name="Picture 2" descr="C:\Documents and Settings\Owner\My Documents\My Pictures\Denver Hotel Suite\IMG_2903.JPG"/>
          <p:cNvPicPr>
            <a:picLocks noChangeAspect="1" noChangeArrowheads="1"/>
          </p:cNvPicPr>
          <p:nvPr/>
        </p:nvPicPr>
        <p:blipFill>
          <a:blip r:embed="rId3" cstate="print"/>
          <a:srcRect l="23636"/>
          <a:stretch>
            <a:fillRect/>
          </a:stretch>
        </p:blipFill>
        <p:spPr>
          <a:xfrm>
            <a:off x="838200" y="1580805"/>
            <a:ext cx="3154222" cy="275381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3446" y="2484587"/>
            <a:ext cx="2590800" cy="1850036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4" y="3577752"/>
            <a:ext cx="2362199" cy="2177141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Ellipse 20"/>
          <p:cNvSpPr/>
          <p:nvPr/>
        </p:nvSpPr>
        <p:spPr>
          <a:xfrm>
            <a:off x="3481778" y="1612149"/>
            <a:ext cx="3516426" cy="12192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Half Timber Houses</a:t>
            </a:r>
          </a:p>
        </p:txBody>
      </p:sp>
      <p:sp>
        <p:nvSpPr>
          <p:cNvPr id="49" name="Ellipse 48"/>
          <p:cNvSpPr/>
          <p:nvPr/>
        </p:nvSpPr>
        <p:spPr>
          <a:xfrm>
            <a:off x="838200" y="4399769"/>
            <a:ext cx="2983026" cy="12192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An Ice Cream Break!!</a:t>
            </a: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81621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The Primeval forest in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Sababurg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6" name="Picture 3" descr="C:\Documents and Settings\Owner\My Documents\My Pictures\Denver Hotel Suite\IMG_2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752600"/>
            <a:ext cx="1828800" cy="12192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1300" y="3012251"/>
            <a:ext cx="3810000" cy="2938463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23" name="Picture 2" descr="C:\Users\Corina\AppData\Local\Temp\522486_web_R_K_by_Thorsten Müller_pixelio.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604" y="2057400"/>
            <a:ext cx="1563679" cy="233384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579535" y="3120917"/>
            <a:ext cx="2983026" cy="1810084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drive to the forest with its very old protected oak trees.</a:t>
            </a:r>
          </a:p>
        </p:txBody>
      </p:sp>
      <p:sp>
        <p:nvSpPr>
          <p:cNvPr id="21" name="Ellipse 20"/>
          <p:cNvSpPr/>
          <p:nvPr/>
        </p:nvSpPr>
        <p:spPr>
          <a:xfrm>
            <a:off x="3481778" y="1612149"/>
            <a:ext cx="3516426" cy="12192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And they have a guided tour with a real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knight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!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33425" y="535638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40634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Dornröschenschloss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Sababurg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5" name="Picture 2" descr="C:\Documents and Settings\Owner\My Documents\My Pictures\Denver Hotel Suite\IMG_2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6448" y="1643772"/>
            <a:ext cx="2612552" cy="391882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2390"/>
            <a:ext cx="4000500" cy="2835354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3124200" y="3429000"/>
            <a:ext cx="2983026" cy="1810084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gets excited as they approach Sleeping Beauty’s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Castle.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33425" y="535638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43671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2: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Burghotel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trendelburg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33425" y="535638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3" name="Picture 2" descr="C:\Documents and Settings\Owner\My Documents\My Pictures\Denver Hotel Suite\IMG_2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676400"/>
            <a:ext cx="2335583" cy="35052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6" name="Picture 3" descr="C:\Documents and Settings\Owner\My Documents\My Pictures\Denver Hotel Suite\IMG_29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6451" y="1676400"/>
            <a:ext cx="2895600" cy="1930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819400" y="1371600"/>
            <a:ext cx="4114800" cy="2953084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drive to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Trendelburg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and check in at the hotel at Rapunzel’s Castle</a:t>
            </a: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have dinner at a traditional German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r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estaurant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4098" name="Picture 2" descr="C:\Users\Corina\AppData\Local\Temp\451382_web_R_by_Günter Havlena_pixelio.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96537"/>
            <a:ext cx="2362200" cy="1570863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7799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Owner\My Documents\My Pictures\Denver Hotel Suite\IMG_2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276600"/>
            <a:ext cx="4038600" cy="2692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5411" y="1651000"/>
            <a:ext cx="2494189" cy="2311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3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It’s 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Drizzling 19°Celsius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52425" y="1295400"/>
            <a:ext cx="5819775" cy="1962484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drive to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Bodenwerder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, a small town on the Weser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River.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check-in at a half-timber guesthouse  and stroll around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town.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9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745" y="278689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82686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3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: </a:t>
            </a:r>
            <a:endParaRPr lang="en-US" sz="2400" b="1" kern="0" cap="all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The 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Adventures of Baron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Münchausen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6" name="Picture 2" descr="C:\Documents and Settings\Owner\My Documents\My Pictures\Denver Hotel Suite\IMG_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43113" y="1647372"/>
            <a:ext cx="4200110" cy="279853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21" name="Picture 3" descr="C:\Documents and Settings\Owner\My Documents\My Pictures\Denver Hotel Suite\IMG_2949.JPG"/>
          <p:cNvPicPr>
            <a:picLocks noChangeAspect="1" noChangeArrowheads="1"/>
          </p:cNvPicPr>
          <p:nvPr/>
        </p:nvPicPr>
        <p:blipFill rotWithShape="1">
          <a:blip r:embed="rId3" cstate="print"/>
          <a:srcRect l="17073" r="15366"/>
          <a:stretch/>
        </p:blipFill>
        <p:spPr bwMode="auto">
          <a:xfrm>
            <a:off x="1020126" y="3429000"/>
            <a:ext cx="2110740" cy="20828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4338" name="Picture 2" descr="http://i.ebayimg.com/t/Muenchhausen-Wunderbare-Reisen-und-Lustige-Abenteuer-jugendbuch-/00/s/NzAyWDU1NQ==/z/SfYAAOxy4RpRy1KE/$T2eC16F,%21y0E9s2S5UN2BRy1KDZ4TQ%7E%7E60_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1524000"/>
            <a:ext cx="1326356" cy="1678931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3048000" y="2895600"/>
            <a:ext cx="2438400" cy="3314253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family visits the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Münchausen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Museum,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and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gets another book of stories!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3118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3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: </a:t>
            </a:r>
            <a:endParaRPr lang="en-US" sz="2400" b="1" kern="0" cap="all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Cruise along the Weser River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836" y="1905000"/>
            <a:ext cx="3887614" cy="2599842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10" y="3204921"/>
            <a:ext cx="4085976" cy="198306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0" y="5972175"/>
            <a:ext cx="9144000" cy="337148"/>
          </a:xfrm>
          <a:prstGeom prst="rect">
            <a:avLst/>
          </a:prstGeom>
          <a:solidFill>
            <a:srgbClr val="00A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62600" y="4860996"/>
            <a:ext cx="54959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08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4: It’s partly sunny 26°Celsius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5" name="Picture 2" descr="C:\Documents and Settings\Owner\Local Settings\Temporary Internet Files\Content.IE5\ZGO43XPE\MC90043258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364" y="4572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 descr="IMG_1942.JPG"/>
          <p:cNvPicPr>
            <a:picLocks noChangeAspect="1"/>
          </p:cNvPicPr>
          <p:nvPr/>
        </p:nvPicPr>
        <p:blipFill>
          <a:blip r:embed="rId3" cstate="print"/>
          <a:srcRect l="10101" t="3030"/>
          <a:stretch>
            <a:fillRect/>
          </a:stretch>
        </p:blipFill>
        <p:spPr bwMode="auto">
          <a:xfrm>
            <a:off x="2865153" y="1676400"/>
            <a:ext cx="2861072" cy="2057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825924"/>
            <a:ext cx="2156051" cy="143593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0" name="Picture 2" descr="C:\Users\Corina\AppData\Local\Temp\412068_web_R_K_B_by_Albrecht E. Arnold_pixelio.d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4"/>
          <a:stretch/>
        </p:blipFill>
        <p:spPr bwMode="auto">
          <a:xfrm>
            <a:off x="932402" y="2514600"/>
            <a:ext cx="1582198" cy="16002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641462" y="3854624"/>
            <a:ext cx="6710252" cy="1607963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It’s a beautiful day to ride bicycles </a:t>
            </a:r>
            <a:endParaRPr lang="en-US" altLang="ja-JP" b="1" dirty="0" smtClean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along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Weser River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 First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, they stop at a Farmer’s Market to buy food for a picnic!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1725" y="5623523"/>
            <a:ext cx="23717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42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lives at 88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Urbanstraße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in </a:t>
            </a:r>
          </a:p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the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Kreuzberg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section of Berlin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7" name="Picture 1" descr="IMG_227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5143" y="1833698"/>
            <a:ext cx="2394857" cy="3774217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 l="12308" t="20769" r="15385"/>
          <a:stretch>
            <a:fillRect/>
          </a:stretch>
        </p:blipFill>
        <p:spPr bwMode="auto">
          <a:xfrm>
            <a:off x="673554" y="1676400"/>
            <a:ext cx="2145846" cy="1646931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8" name="Picture 5" descr="IMG_231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3605387"/>
            <a:ext cx="1328057" cy="209297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29" name="Picture 8" descr="IMG_2037.JPG"/>
          <p:cNvPicPr>
            <a:picLocks noChangeAspect="1"/>
          </p:cNvPicPr>
          <p:nvPr/>
        </p:nvPicPr>
        <p:blipFill>
          <a:blip r:embed="rId6" cstate="print"/>
          <a:srcRect l="39166" t="14999" r="14999" b="7500"/>
          <a:stretch>
            <a:fillRect/>
          </a:stretch>
        </p:blipFill>
        <p:spPr bwMode="auto">
          <a:xfrm>
            <a:off x="3224965" y="2789737"/>
            <a:ext cx="1651835" cy="186213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523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4: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At the </a:t>
            </a:r>
            <a:r>
              <a:rPr lang="en-US" sz="2400" b="1" kern="0" cap="all" dirty="0" err="1" smtClean="0">
                <a:solidFill>
                  <a:schemeClr val="bg1"/>
                </a:solidFill>
                <a:latin typeface="Century" pitchFamily="18" charset="0"/>
              </a:rPr>
              <a:t>weser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 river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6" name="Content Placeholder 4" descr="IMG_1707.JPG"/>
          <p:cNvPicPr>
            <a:picLocks noChangeAspect="1"/>
          </p:cNvPicPr>
          <p:nvPr/>
        </p:nvPicPr>
        <p:blipFill>
          <a:blip r:embed="rId3" cstate="print"/>
          <a:srcRect l="26315" r="10526"/>
          <a:stretch>
            <a:fillRect/>
          </a:stretch>
        </p:blipFill>
        <p:spPr>
          <a:xfrm>
            <a:off x="567531" y="1600200"/>
            <a:ext cx="2598738" cy="27432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7275" y="4449937"/>
            <a:ext cx="1619250" cy="121443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057401" y="2743200"/>
            <a:ext cx="2667000" cy="2216325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After an exciting day in the outdoors, the family has a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döner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k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ebab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for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dinner.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20483" name="Picture 3" descr="I:\DCIM\102_FUJI\DSCF22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597" y="1600200"/>
            <a:ext cx="1668746" cy="125156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I:\DCIM\102_FUJI\DSCF22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520" y="4449935"/>
            <a:ext cx="1788351" cy="1341263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llipse 20"/>
          <p:cNvSpPr/>
          <p:nvPr/>
        </p:nvSpPr>
        <p:spPr>
          <a:xfrm>
            <a:off x="5410200" y="2603325"/>
            <a:ext cx="2667000" cy="2044875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reads </a:t>
            </a:r>
            <a:r>
              <a:rPr lang="en-US" altLang="ja-JP" b="1" i="1" dirty="0">
                <a:solidFill>
                  <a:schemeClr val="bg1"/>
                </a:solidFill>
                <a:latin typeface="Century" pitchFamily="18" charset="0"/>
              </a:rPr>
              <a:t>Snow White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and </a:t>
            </a:r>
            <a:r>
              <a:rPr lang="en-US" altLang="ja-JP" b="1" i="1" dirty="0">
                <a:solidFill>
                  <a:schemeClr val="bg1"/>
                </a:solidFill>
                <a:latin typeface="Century" pitchFamily="18" charset="0"/>
              </a:rPr>
              <a:t>Puss in Boots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before going to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bed.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39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Documents and Settings\Owner\My Documents\My Pictures\Denver Hotel Suite\IMG_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5451" y="1979164"/>
            <a:ext cx="3657600" cy="2438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5: It’s sunny 29°Celsius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88681" y="5293864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  <p:pic>
        <p:nvPicPr>
          <p:cNvPr id="15" name="Picture 2" descr="C:\Users\Corina\AppData\Local\Microsoft\Windows\Temporary Internet Files\Content.IE5\BOERN39X\MC900440405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55" y="15816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Documents and Settings\Owner\My Documents\My Pictures\Denver Hotel Suite\IMG_29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2095500"/>
            <a:ext cx="1905000" cy="28575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286000" y="2362201"/>
            <a:ext cx="2895600" cy="3247578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Driving along the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, the family stops along the way at small towns with Fairy Tale connections. </a:t>
            </a:r>
            <a:b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</a:b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61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5: An Afternoon in Hamelin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12481" y="5248145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6" name="Picture 2" descr="C:\Documents and Settings\Owner\My Documents\My Pictures\Denver Hotel Suite\IMG_2950.JPG"/>
          <p:cNvPicPr>
            <a:picLocks noChangeAspect="1" noChangeArrowheads="1"/>
          </p:cNvPicPr>
          <p:nvPr/>
        </p:nvPicPr>
        <p:blipFill rotWithShape="1">
          <a:blip r:embed="rId3" cstate="print"/>
          <a:srcRect b="17031"/>
          <a:stretch/>
        </p:blipFill>
        <p:spPr>
          <a:xfrm>
            <a:off x="802041" y="2136327"/>
            <a:ext cx="2277035" cy="283248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21" name="Picture 3" descr="C:\Documents and Settings\Owner\My Documents\My Pictures\Denver Hotel Suite\IMG_2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586845"/>
            <a:ext cx="3297021" cy="2198014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819400" y="3323779"/>
            <a:ext cx="4780225" cy="2285999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arrive in Hamelin and walk through the quaint streets.</a:t>
            </a: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stop at a bakery and buy a dough rat as a souvenir!</a:t>
            </a: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87822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5: </a:t>
            </a:r>
            <a:endParaRPr lang="en-US" sz="2400" b="1" kern="0" cap="all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Hamelin 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- The Pied Piper is everywhere!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3" name="Picture 4" descr="C:\Documents and Settings\Owner\My Documents\My Pictures\Denver Hotel Suite\IMG_2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3400" y="2590800"/>
            <a:ext cx="1982788" cy="29718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2" descr="C:\Documents and Settings\Owner\My Documents\My Pictures\Denver Hotel Suite\IMG_2960.JPG"/>
          <p:cNvPicPr>
            <a:picLocks noChangeAspect="1" noChangeArrowheads="1"/>
          </p:cNvPicPr>
          <p:nvPr/>
        </p:nvPicPr>
        <p:blipFill rotWithShape="1">
          <a:blip r:embed="rId3" cstate="print"/>
          <a:srcRect t="10964"/>
          <a:stretch/>
        </p:blipFill>
        <p:spPr bwMode="auto">
          <a:xfrm>
            <a:off x="2286000" y="1604512"/>
            <a:ext cx="4229100" cy="2510287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9" name="Picture 15" descr="Hamelin.jpg"/>
          <p:cNvPicPr>
            <a:picLocks noChangeAspect="1"/>
          </p:cNvPicPr>
          <p:nvPr/>
        </p:nvPicPr>
        <p:blipFill>
          <a:blip r:embed="rId4" cstate="print"/>
          <a:srcRect l="6860" t="23334" b="30000"/>
          <a:stretch>
            <a:fillRect/>
          </a:stretch>
        </p:blipFill>
        <p:spPr bwMode="auto">
          <a:xfrm>
            <a:off x="3276600" y="3962400"/>
            <a:ext cx="2438400" cy="163559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5" name="Picture 3" descr="C:\Documents and Settings\Owner\My Documents\My Pictures\Denver Hotel Suite\IMG_2956.JPG"/>
          <p:cNvPicPr>
            <a:picLocks noChangeAspect="1" noChangeArrowheads="1"/>
          </p:cNvPicPr>
          <p:nvPr/>
        </p:nvPicPr>
        <p:blipFill rotWithShape="1">
          <a:blip r:embed="rId5" cstate="print"/>
          <a:srcRect b="11905"/>
          <a:stretch/>
        </p:blipFill>
        <p:spPr bwMode="auto">
          <a:xfrm>
            <a:off x="6172200" y="1676400"/>
            <a:ext cx="2019772" cy="26670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12481" y="5248145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305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5: </a:t>
            </a:r>
            <a:endParaRPr lang="en-US" sz="2400" b="1" kern="0" cap="all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Hamelin 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- The Pied Piper is everywhere!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412481" y="5248145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12" y="1627068"/>
            <a:ext cx="5257800" cy="394335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Ellipse 17"/>
          <p:cNvSpPr/>
          <p:nvPr/>
        </p:nvSpPr>
        <p:spPr>
          <a:xfrm>
            <a:off x="5285344" y="1627068"/>
            <a:ext cx="3733800" cy="2285999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family watches  a production of the musical RATS in the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Bürgerpark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gets a CD of the show.</a:t>
            </a:r>
          </a:p>
        </p:txBody>
      </p:sp>
    </p:spTree>
    <p:extLst>
      <p:ext uri="{BB962C8B-B14F-4D97-AF65-F5344CB8AC3E}">
        <p14:creationId xmlns:p14="http://schemas.microsoft.com/office/powerpoint/2010/main" val="422345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5: Arrival at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oma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and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opa’s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house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277955" y="5260061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21725" r="21455" b="27026"/>
          <a:stretch>
            <a:fillRect/>
          </a:stretch>
        </p:blipFill>
        <p:spPr>
          <a:xfrm>
            <a:off x="5390160" y="1279301"/>
            <a:ext cx="3505200" cy="278288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5" name="Picture 2" descr="IMG_215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33044" y="2670745"/>
            <a:ext cx="4343400" cy="289718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1219200" y="1447800"/>
            <a:ext cx="4780225" cy="1476821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is excited as the family arrives at her grandparents’ house in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Vechta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6804251" y="2819400"/>
            <a:ext cx="663349" cy="656779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08492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6: It’s partly sunny 22°Celsius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277955" y="5260061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6" name="Picture 1" descr="IMG_217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1560" y="1700447"/>
            <a:ext cx="5029200" cy="3353843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3" descr="IMG_216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4191000"/>
            <a:ext cx="2286000" cy="15240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5384946" y="1447799"/>
            <a:ext cx="2938728" cy="3048002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goes with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Oma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into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Vechta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to pick out a toy – her favorite –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Playmobil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!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9" name="Picture 2" descr="C:\Documents and Settings\Owner\Local Settings\Temporary Internet Files\Content.IE5\ZGO43XPE\MC90043258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953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501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6: In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Vechta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with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Oma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277955" y="5260061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5" name="Picture 1" descr="IMG_205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096" y="1828800"/>
            <a:ext cx="3124200" cy="20828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3" name="Picture 2" descr="C:\Documents and Settings\Owner\My Documents\My Pictures\Denver Hotel Suite\IMG_2967.JPG"/>
          <p:cNvPicPr>
            <a:picLocks noChangeAspect="1" noChangeArrowheads="1"/>
          </p:cNvPicPr>
          <p:nvPr/>
        </p:nvPicPr>
        <p:blipFill>
          <a:blip r:embed="rId4" cstate="print"/>
          <a:srcRect l="13995" t="12003" r="12032" b="6982"/>
          <a:stretch>
            <a:fillRect/>
          </a:stretch>
        </p:blipFill>
        <p:spPr>
          <a:xfrm>
            <a:off x="2400300" y="3679778"/>
            <a:ext cx="2819400" cy="2057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4953000" y="1447798"/>
            <a:ext cx="3370674" cy="3505201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Walking down the street to the Farmers’ Market to buy vegetables, they see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Stolpersteine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in the sidewalk.  She has seen them in Berlin, too.</a:t>
            </a:r>
          </a:p>
        </p:txBody>
      </p:sp>
    </p:spTree>
    <p:extLst>
      <p:ext uri="{BB962C8B-B14F-4D97-AF65-F5344CB8AC3E}">
        <p14:creationId xmlns:p14="http://schemas.microsoft.com/office/powerpoint/2010/main" val="30659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6: A family outing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b="19048"/>
          <a:stretch>
            <a:fillRect/>
          </a:stretch>
        </p:blipFill>
        <p:spPr>
          <a:xfrm>
            <a:off x="609600" y="1600200"/>
            <a:ext cx="2133600" cy="25908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946650"/>
            <a:ext cx="1981200" cy="92075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3" descr="IMG_215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539544"/>
            <a:ext cx="1866900" cy="12446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8" name="Picture 4" descr="IMG_215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2971800"/>
            <a:ext cx="2224144" cy="1482763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9" name="Picture 2" descr="IMG_215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4038600"/>
            <a:ext cx="2876266" cy="1917511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886667" y="1371600"/>
            <a:ext cx="3370674" cy="3505201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entire family drives to nearby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Cloppenburg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to visit the open-air museum with historic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buildings.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There are craftsmen and animals, too.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Ellipse 13"/>
            <p:cNvSpPr/>
            <p:nvPr/>
          </p:nvSpPr>
          <p:spPr>
            <a:xfrm>
              <a:off x="8277955" y="5260061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45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7: It’s cloudy &amp; windy 16°Celsius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5" name="Picture 4" descr="IMG_219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115" y="1794105"/>
            <a:ext cx="2452343" cy="163489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7" name="Picture 1" descr="IMG_2180.JPG"/>
          <p:cNvPicPr>
            <a:picLocks noChangeAspect="1"/>
          </p:cNvPicPr>
          <p:nvPr/>
        </p:nvPicPr>
        <p:blipFill>
          <a:blip r:embed="rId3" cstate="print"/>
          <a:srcRect l="9375" t="37500" b="10938"/>
          <a:stretch>
            <a:fillRect/>
          </a:stretch>
        </p:blipFill>
        <p:spPr bwMode="auto">
          <a:xfrm>
            <a:off x="1143000" y="1794105"/>
            <a:ext cx="3581400" cy="13589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8435" name="Picture 3" descr="C:\Users\Corina\AppData\Local\Microsoft\Windows\Temporary Internet Files\Content.IE5\GJFG5T92\MC900441809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778" y="272988"/>
            <a:ext cx="1930344" cy="193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3124200" y="2895600"/>
            <a:ext cx="4144889" cy="2285999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family arrives in Bremen, returns the car and takes a tram to the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Bahnhof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have  Bratwurst for lunch!</a:t>
            </a:r>
          </a:p>
        </p:txBody>
      </p:sp>
      <p:pic>
        <p:nvPicPr>
          <p:cNvPr id="13" name="Content Placeholder 5" descr="IMG_171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49661" y="3972495"/>
            <a:ext cx="2505075" cy="167005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grpSp>
        <p:nvGrpSpPr>
          <p:cNvPr id="6" name="Gruppieren 5"/>
          <p:cNvGrpSpPr/>
          <p:nvPr/>
        </p:nvGrpSpPr>
        <p:grpSpPr>
          <a:xfrm>
            <a:off x="8053450" y="5029200"/>
            <a:ext cx="888512" cy="1019175"/>
            <a:chOff x="8103088" y="5100190"/>
            <a:chExt cx="888512" cy="1019175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3088" y="510019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Ellipse 22"/>
            <p:cNvSpPr/>
            <p:nvPr/>
          </p:nvSpPr>
          <p:spPr>
            <a:xfrm>
              <a:off x="8352843" y="5355248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5609778"/>
            <a:ext cx="1724025" cy="120015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236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It’s sunny 25°Celsius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4" name="Picture 2" descr="IMG_227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7550" y="1705793"/>
            <a:ext cx="2634705" cy="3952057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5" name="Ellipse 14"/>
          <p:cNvSpPr/>
          <p:nvPr/>
        </p:nvSpPr>
        <p:spPr>
          <a:xfrm>
            <a:off x="663347" y="3048000"/>
            <a:ext cx="2308453" cy="30480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Today she is excited because she is going on a family vacation with her parents. </a:t>
            </a:r>
          </a:p>
        </p:txBody>
      </p:sp>
      <p:sp>
        <p:nvSpPr>
          <p:cNvPr id="19" name="Ellipse 18"/>
          <p:cNvSpPr/>
          <p:nvPr/>
        </p:nvSpPr>
        <p:spPr>
          <a:xfrm>
            <a:off x="6096000" y="1752600"/>
            <a:ext cx="2308453" cy="30480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After breakfast, she goes with her Mommy to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Karstadt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Department Store to buy a new book.</a:t>
            </a:r>
          </a:p>
        </p:txBody>
      </p:sp>
      <p:pic>
        <p:nvPicPr>
          <p:cNvPr id="1026" name="Picture 2" descr="C:\Users\Corina\AppData\Local\Microsoft\Windows\Temporary Internet Files\Content.IE5\BOERN39X\MC900440405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55" y="15816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11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7: An afternoon in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bremen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6" name="Picture 1" descr="IMG_21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144" y="1642849"/>
            <a:ext cx="2082800" cy="31242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9" name="Picture 2" descr="C:\Documents and Settings\Owner\My Documents\My Pictures\Denver Hotel Suite\IMG_29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44" y="2639041"/>
            <a:ext cx="2209800" cy="331152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4731806" y="2252450"/>
            <a:ext cx="4144889" cy="2514599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family visits the major sites of Bremen – the Bremen Town Musicians Statue and the Roland Statue which is listed as a World Heritage site.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8053450" y="5029200"/>
            <a:ext cx="888512" cy="1019175"/>
            <a:chOff x="8103088" y="5100190"/>
            <a:chExt cx="888512" cy="1019175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3088" y="510019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Ellipse 22"/>
            <p:cNvSpPr/>
            <p:nvPr/>
          </p:nvSpPr>
          <p:spPr>
            <a:xfrm>
              <a:off x="8352843" y="5355248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63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7: An afternoon in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bremen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2" name="Picture 2" descr="IMG_2148.JPG"/>
          <p:cNvPicPr>
            <a:picLocks noChangeAspect="1"/>
          </p:cNvPicPr>
          <p:nvPr/>
        </p:nvPicPr>
        <p:blipFill rotWithShape="1">
          <a:blip r:embed="rId2" cstate="print"/>
          <a:srcRect r="7304"/>
          <a:stretch/>
        </p:blipFill>
        <p:spPr>
          <a:xfrm>
            <a:off x="5397731" y="1957489"/>
            <a:ext cx="2120669" cy="343354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3" name="Picture 2" descr="IMG_214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44" y="1962038"/>
            <a:ext cx="2286000" cy="34290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49" name="Ellipse 48"/>
          <p:cNvSpPr/>
          <p:nvPr/>
        </p:nvSpPr>
        <p:spPr>
          <a:xfrm>
            <a:off x="2527070" y="1760560"/>
            <a:ext cx="3035530" cy="3833711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family strolls through the Expressionist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Böttcher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Street and into the oldest part of Bremen, the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Schnoor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quarter with its crooked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lanes.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8053450" y="5029200"/>
            <a:ext cx="888512" cy="1019175"/>
            <a:chOff x="8103088" y="5100190"/>
            <a:chExt cx="888512" cy="101917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3088" y="510019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Ellipse 17"/>
            <p:cNvSpPr/>
            <p:nvPr/>
          </p:nvSpPr>
          <p:spPr>
            <a:xfrm>
              <a:off x="8352843" y="5355248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22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7: return to berlin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3" name="Gerade Verbindung 42"/>
          <p:cNvCxnSpPr/>
          <p:nvPr/>
        </p:nvCxnSpPr>
        <p:spPr>
          <a:xfrm flipH="1">
            <a:off x="0" y="6324600"/>
            <a:ext cx="9144000" cy="0"/>
          </a:xfrm>
          <a:prstGeom prst="line">
            <a:avLst/>
          </a:prstGeom>
          <a:ln w="63500"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-5077072" y="5553075"/>
            <a:ext cx="5029200" cy="771525"/>
            <a:chOff x="-5077072" y="5120495"/>
            <a:chExt cx="5029200" cy="771525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77072" y="5120495"/>
              <a:ext cx="5029200" cy="77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972616" y="5550574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>
              <a:off x="-1128347" y="5538669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828600" y="5536284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1980728" y="5550574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1476672" y="5543428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1690358" y="5538670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3346543" y="5525082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2743510" y="5536986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>
              <a:off x="-2585462" y="5538071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2340768" y="5534608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2385460" y="5529138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3212289" y="5538669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4" name="Gruppieren 33"/>
            <p:cNvGrpSpPr/>
            <p:nvPr/>
          </p:nvGrpSpPr>
          <p:grpSpPr>
            <a:xfrm>
              <a:off x="-4212976" y="5497941"/>
              <a:ext cx="126681" cy="85368"/>
              <a:chOff x="-1826923" y="5530927"/>
              <a:chExt cx="126681" cy="85368"/>
            </a:xfrm>
          </p:grpSpPr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1761201" y="5530927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602" t="29424" r="33920" b="56940"/>
              <a:stretch/>
            </p:blipFill>
            <p:spPr bwMode="auto">
              <a:xfrm>
                <a:off x="-1826923" y="5550574"/>
                <a:ext cx="65722" cy="6572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5" name="Gruppieren 34"/>
            <p:cNvGrpSpPr/>
            <p:nvPr/>
          </p:nvGrpSpPr>
          <p:grpSpPr>
            <a:xfrm>
              <a:off x="-3780928" y="5521999"/>
              <a:ext cx="463701" cy="88939"/>
              <a:chOff x="-2591110" y="5681538"/>
              <a:chExt cx="463701" cy="88939"/>
            </a:xfrm>
          </p:grpSpPr>
          <p:pic>
            <p:nvPicPr>
              <p:cNvPr id="37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88" t="26461" r="47244" b="56939"/>
              <a:stretch/>
            </p:blipFill>
            <p:spPr bwMode="auto">
              <a:xfrm rot="211962" flipH="1">
                <a:off x="-2591110" y="5689386"/>
                <a:ext cx="134302" cy="80006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88" t="26461" r="47244" b="56939"/>
              <a:stretch/>
            </p:blipFill>
            <p:spPr bwMode="auto">
              <a:xfrm>
                <a:off x="-2433062" y="5690471"/>
                <a:ext cx="134302" cy="80006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2188368" y="5687008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2233060" y="5681538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4426662" y="5510571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5" name="Content Placeholder 5" descr="IMG_307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19752" y="2286000"/>
            <a:ext cx="4343400" cy="28956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46" name="Picture 6" descr="IMG_3071.JPG"/>
          <p:cNvPicPr>
            <a:picLocks noChangeAspect="1"/>
          </p:cNvPicPr>
          <p:nvPr/>
        </p:nvPicPr>
        <p:blipFill>
          <a:blip r:embed="rId8" cstate="print"/>
          <a:srcRect t="53751" b="13750"/>
          <a:stretch>
            <a:fillRect/>
          </a:stretch>
        </p:blipFill>
        <p:spPr bwMode="auto">
          <a:xfrm>
            <a:off x="1219200" y="1624013"/>
            <a:ext cx="4343400" cy="94138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7" name="Ellipse 16"/>
          <p:cNvSpPr/>
          <p:nvPr/>
        </p:nvSpPr>
        <p:spPr>
          <a:xfrm>
            <a:off x="4572004" y="1905000"/>
            <a:ext cx="4190996" cy="32766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and her parents take the train back to Berlin.</a:t>
            </a:r>
          </a:p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have dinner in the Dining Car!</a:t>
            </a:r>
          </a:p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take the U-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Bahn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back to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Hermannplatz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and walk to their apartment.</a:t>
            </a:r>
          </a:p>
        </p:txBody>
      </p:sp>
    </p:spTree>
    <p:extLst>
      <p:ext uri="{BB962C8B-B14F-4D97-AF65-F5344CB8AC3E}">
        <p14:creationId xmlns:p14="http://schemas.microsoft.com/office/powerpoint/2010/main" val="266971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Annalena‘s</a:t>
            </a:r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 Wonderful Trip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47" name="Picture 3" descr="C:\Documents and Settings\Owner\My Documents\My Pictures\Denver Hotel Suite\IMG_2929.JPG"/>
          <p:cNvPicPr>
            <a:picLocks noChangeAspect="1" noChangeArrowheads="1"/>
          </p:cNvPicPr>
          <p:nvPr/>
        </p:nvPicPr>
        <p:blipFill>
          <a:blip r:embed="rId3" cstate="print"/>
          <a:srcRect l="50877" t="13158" b="7895"/>
          <a:stretch>
            <a:fillRect/>
          </a:stretch>
        </p:blipFill>
        <p:spPr bwMode="auto">
          <a:xfrm>
            <a:off x="6540490" y="2880518"/>
            <a:ext cx="1536710" cy="164623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48" name="Picture 2" descr="C:\Documents and Settings\Owner\My Documents\My Pictures\Denver Hotel Suite\IMG_2959.JPG"/>
          <p:cNvPicPr>
            <a:picLocks noChangeAspect="1" noChangeArrowheads="1"/>
          </p:cNvPicPr>
          <p:nvPr/>
        </p:nvPicPr>
        <p:blipFill>
          <a:blip r:embed="rId4" cstate="print"/>
          <a:srcRect l="35834" t="12500" r="14166"/>
          <a:stretch>
            <a:fillRect/>
          </a:stretch>
        </p:blipFill>
        <p:spPr bwMode="auto">
          <a:xfrm>
            <a:off x="4413918" y="4810759"/>
            <a:ext cx="1066800" cy="12446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49" name="Picture 2" descr="IMG_2179.JPG"/>
          <p:cNvPicPr>
            <a:picLocks noChangeAspect="1"/>
          </p:cNvPicPr>
          <p:nvPr/>
        </p:nvPicPr>
        <p:blipFill>
          <a:blip r:embed="rId5" cstate="print"/>
          <a:srcRect l="12515" t="4839" r="5260" b="22581"/>
          <a:stretch>
            <a:fillRect/>
          </a:stretch>
        </p:blipFill>
        <p:spPr>
          <a:xfrm>
            <a:off x="1412546" y="3048000"/>
            <a:ext cx="1238241" cy="1639237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50" name="Picture 2" descr="C:\Documents and Settings\Owner\My Documents\My Pictures\Denver Hotel Suite\IMG_2895.JPG"/>
          <p:cNvPicPr>
            <a:picLocks noChangeAspect="1" noChangeArrowheads="1"/>
          </p:cNvPicPr>
          <p:nvPr/>
        </p:nvPicPr>
        <p:blipFill>
          <a:blip r:embed="rId6" cstate="print"/>
          <a:srcRect b="11111"/>
          <a:stretch>
            <a:fillRect/>
          </a:stretch>
        </p:blipFill>
        <p:spPr bwMode="auto">
          <a:xfrm>
            <a:off x="3429000" y="1257494"/>
            <a:ext cx="2129350" cy="1261837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7" name="Ellipse 16"/>
          <p:cNvSpPr/>
          <p:nvPr/>
        </p:nvSpPr>
        <p:spPr>
          <a:xfrm>
            <a:off x="2650787" y="2297906"/>
            <a:ext cx="4190996" cy="2811463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Lying in her bed that night,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thinks of the wonderful family vacation on the 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Märchen-straße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 and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visiting her grandparents. </a:t>
            </a:r>
          </a:p>
        </p:txBody>
      </p:sp>
    </p:spTree>
    <p:extLst>
      <p:ext uri="{BB962C8B-B14F-4D97-AF65-F5344CB8AC3E}">
        <p14:creationId xmlns:p14="http://schemas.microsoft.com/office/powerpoint/2010/main" val="352207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6406 C 0.15937 -0.06406 0.28976 0.0888 0.28976 0.27867 C 0.28976 0.46739 0.15937 0.62164 5.55556E-7 0.62164 C -0.16007 0.62164 -0.28976 0.46739 -0.28976 0.27867 C -0.28976 0.0888 -0.16007 -0.06406 5.55556E-7 -0.06406 Z " pathEditMode="relative" rAng="0" ptsTypes="fffff">
                                      <p:cBhvr>
                                        <p:cTn id="8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4 C -0.00087 0.17275 -0.11962 0.31359 -0.26667 0.31429 C -0.41337 0.31452 -0.53264 0.17275 -0.53264 -0.00047 C -0.53264 -0.17369 -0.41389 -0.31407 -0.26684 -0.31407 C -0.11997 -0.31407 -0.00018 -0.17369 -0.00018 -0.00024 Z " pathEditMode="relative" rAng="5400000" ptsTypes="fffff">
                                      <p:cBhvr>
                                        <p:cTn id="10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32" y="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0629 C -0.14844 0.06336 -0.26927 -0.08002 -0.27153 -0.25787 C -0.26996 -0.43386 -0.14878 -0.57655 -0.00017 -0.57725 C 0.14861 -0.57725 0.26962 -0.4334 0.26979 -0.25763 C 0.26979 -0.08002 0.14879 0.06244 -0.00034 0.0629 Z " pathEditMode="relative" rAng="10800000" ptsTypes="fffff">
                                      <p:cBhvr>
                                        <p:cTn id="12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19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1175E-6 C -0.01094 -0.17345 0.11528 -0.33002 0.28212 -0.34875 C 0.44878 -0.36748 0.59219 -0.24098 0.60347 -0.06753 C 0.61441 0.10662 0.48854 0.26226 0.32205 0.28122 C 0.15503 0.29949 0.01128 0.17415 2.22222E-6 -3.31175E-6 Z " pathEditMode="relative" rAng="15914182" ptsTypes="fffff">
                                      <p:cBhvr>
                                        <p:cTn id="14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74" y="-3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Copy-Right Sources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990833" y="1516082"/>
            <a:ext cx="71625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/>
              <a:t>Most </a:t>
            </a:r>
            <a:r>
              <a:rPr lang="de-DE" b="1" dirty="0" err="1" smtClean="0"/>
              <a:t>photos</a:t>
            </a:r>
            <a:r>
              <a:rPr lang="de-DE" b="1" dirty="0" smtClean="0"/>
              <a:t> </a:t>
            </a:r>
            <a:r>
              <a:rPr lang="de-DE" b="1" dirty="0" err="1" smtClean="0"/>
              <a:t>are</a:t>
            </a:r>
            <a:r>
              <a:rPr lang="de-DE" b="1" dirty="0" smtClean="0"/>
              <a:t> </a:t>
            </a:r>
            <a:r>
              <a:rPr lang="de-DE" b="1" dirty="0" err="1" smtClean="0"/>
              <a:t>taken</a:t>
            </a:r>
            <a:r>
              <a:rPr lang="de-DE" b="1" dirty="0" smtClean="0"/>
              <a:t> </a:t>
            </a:r>
            <a:r>
              <a:rPr lang="de-DE" b="1" dirty="0" err="1" smtClean="0"/>
              <a:t>by</a:t>
            </a:r>
            <a:r>
              <a:rPr lang="de-DE" b="1" dirty="0" smtClean="0"/>
              <a:t> Steven A. Goldberg</a:t>
            </a:r>
          </a:p>
          <a:p>
            <a:endParaRPr lang="de-DE" b="1" dirty="0"/>
          </a:p>
          <a:p>
            <a:r>
              <a:rPr lang="de-DE" b="1" dirty="0" err="1" smtClean="0"/>
              <a:t>Others</a:t>
            </a:r>
            <a:r>
              <a:rPr lang="de-DE" b="1" dirty="0" smtClean="0"/>
              <a:t> </a:t>
            </a:r>
            <a:r>
              <a:rPr lang="de-DE" b="1" dirty="0" err="1" smtClean="0"/>
              <a:t>from</a:t>
            </a:r>
            <a:r>
              <a:rPr lang="de-DE" b="1" dirty="0" smtClean="0"/>
              <a:t> </a:t>
            </a:r>
            <a:r>
              <a:rPr lang="de-DE" b="1" dirty="0"/>
              <a:t>www.pixelio.de</a:t>
            </a:r>
          </a:p>
          <a:p>
            <a:r>
              <a:rPr lang="de-DE" dirty="0" smtClean="0"/>
              <a:t>Kassel: Andreas Pott, </a:t>
            </a:r>
            <a:r>
              <a:rPr lang="de-DE" dirty="0"/>
              <a:t>T</a:t>
            </a:r>
            <a:r>
              <a:rPr lang="de-DE" dirty="0" smtClean="0"/>
              <a:t>homas Max Müller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smtClean="0"/>
              <a:t>Sabine Fischer</a:t>
            </a:r>
            <a:endParaRPr lang="de-DE" dirty="0"/>
          </a:p>
          <a:p>
            <a:r>
              <a:rPr lang="de-DE" dirty="0" err="1" smtClean="0"/>
              <a:t>Sababurg</a:t>
            </a:r>
            <a:r>
              <a:rPr lang="de-DE" dirty="0" smtClean="0"/>
              <a:t> Knight: Thorsten Müller</a:t>
            </a:r>
            <a:endParaRPr lang="de-DE" dirty="0"/>
          </a:p>
          <a:p>
            <a:r>
              <a:rPr lang="de-DE" dirty="0" smtClean="0"/>
              <a:t>Burghotel </a:t>
            </a:r>
            <a:r>
              <a:rPr lang="de-DE" dirty="0" err="1" smtClean="0"/>
              <a:t>Trendelburg</a:t>
            </a:r>
            <a:r>
              <a:rPr lang="de-DE" dirty="0" smtClean="0"/>
              <a:t>: Günter </a:t>
            </a:r>
            <a:r>
              <a:rPr lang="de-DE" dirty="0" err="1" smtClean="0"/>
              <a:t>Havlena</a:t>
            </a:r>
            <a:endParaRPr lang="de-DE" dirty="0"/>
          </a:p>
          <a:p>
            <a:r>
              <a:rPr lang="de-DE" dirty="0" err="1" smtClean="0"/>
              <a:t>Riding</a:t>
            </a:r>
            <a:r>
              <a:rPr lang="de-DE" dirty="0" smtClean="0"/>
              <a:t> Bike Family: Albrecht E. Arnold</a:t>
            </a:r>
            <a:endParaRPr lang="de-DE" dirty="0"/>
          </a:p>
          <a:p>
            <a:endParaRPr lang="de-DE" dirty="0"/>
          </a:p>
          <a:p>
            <a:r>
              <a:rPr lang="de-DE" b="1" dirty="0" smtClean="0"/>
              <a:t>All </a:t>
            </a:r>
            <a:r>
              <a:rPr lang="de-DE" b="1" dirty="0" err="1" smtClean="0"/>
              <a:t>others</a:t>
            </a:r>
            <a:endParaRPr lang="de-DE" b="1" dirty="0"/>
          </a:p>
          <a:p>
            <a:r>
              <a:rPr lang="en-US" dirty="0">
                <a:cs typeface="Arial" charset="0"/>
              </a:rPr>
              <a:t>are taken from Wikipedia Commons and  are </a:t>
            </a:r>
            <a:r>
              <a:rPr lang="en-US" i="1" dirty="0">
                <a:cs typeface="Arial" charset="0"/>
              </a:rPr>
              <a:t>in the public domain in the United States, and those countries with a copyright term of life of the author plus 100 years or less.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22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Grimm’s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fairytales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457200" y="1752601"/>
            <a:ext cx="3603853" cy="3200400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Mommy buys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a new copy of Grimm’s Fairytales so that she can read the stories when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they travel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</a:t>
            </a:r>
          </a:p>
          <a:p>
            <a:pPr algn="ctr"/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Märchenstraße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, the Fairytale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Road.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9458" name="Picture 2" descr="I:\DCIM\102_FUJI\DSCF227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2" t="5113" r="19741" b="2750"/>
          <a:stretch/>
        </p:blipFill>
        <p:spPr bwMode="auto">
          <a:xfrm>
            <a:off x="4585141" y="1905036"/>
            <a:ext cx="3030339" cy="3352764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11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preparing the trip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970820"/>
            <a:ext cx="2667000" cy="196642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1" name="Picture 12" descr="IMG_2297.JPG"/>
          <p:cNvPicPr>
            <a:picLocks noChangeAspect="1"/>
          </p:cNvPicPr>
          <p:nvPr/>
        </p:nvPicPr>
        <p:blipFill>
          <a:blip r:embed="rId4" cstate="print"/>
          <a:srcRect l="16667" t="26250" r="8333" b="7500"/>
          <a:stretch>
            <a:fillRect/>
          </a:stretch>
        </p:blipFill>
        <p:spPr bwMode="auto">
          <a:xfrm>
            <a:off x="4648200" y="1600200"/>
            <a:ext cx="3752850" cy="25146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9" name="Ellipse 18"/>
          <p:cNvSpPr/>
          <p:nvPr/>
        </p:nvSpPr>
        <p:spPr>
          <a:xfrm>
            <a:off x="609600" y="1612106"/>
            <a:ext cx="3603853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Daddy comes home at noon from his job at Deutsche Bank, so they can leave for the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trip.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4168547" y="3505200"/>
            <a:ext cx="3603853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Since they will be gone a week, they must bring their recycling to the special section of the backyard before they leave.</a:t>
            </a:r>
          </a:p>
        </p:txBody>
      </p:sp>
    </p:spTree>
    <p:extLst>
      <p:ext uri="{BB962C8B-B14F-4D97-AF65-F5344CB8AC3E}">
        <p14:creationId xmlns:p14="http://schemas.microsoft.com/office/powerpoint/2010/main" val="14221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To the Berlin </a:t>
            </a:r>
            <a:r>
              <a:rPr lang="en-US" sz="2400" b="1" kern="0" cap="all" dirty="0" err="1">
                <a:solidFill>
                  <a:schemeClr val="bg1"/>
                </a:solidFill>
                <a:latin typeface="Century" pitchFamily="18" charset="0"/>
              </a:rPr>
              <a:t>Hauptbahnhof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3943350"/>
            <a:ext cx="2667000" cy="200025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 l="41112" r="5556"/>
          <a:stretch>
            <a:fillRect/>
          </a:stretch>
        </p:blipFill>
        <p:spPr bwMode="auto">
          <a:xfrm>
            <a:off x="4724400" y="1600200"/>
            <a:ext cx="2871348" cy="40386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9" name="Ellipse 18"/>
          <p:cNvSpPr/>
          <p:nvPr/>
        </p:nvSpPr>
        <p:spPr>
          <a:xfrm>
            <a:off x="1272947" y="1447800"/>
            <a:ext cx="3603853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, her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little brother and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her parents walk to the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Hermannplatz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</a:t>
            </a:r>
            <a:endParaRPr lang="en-US" altLang="ja-JP" b="1" dirty="0" smtClean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U-</a:t>
            </a:r>
            <a:r>
              <a:rPr lang="en-US" altLang="ja-JP" b="1" dirty="0" err="1" smtClean="0">
                <a:solidFill>
                  <a:schemeClr val="bg1"/>
                </a:solidFill>
                <a:latin typeface="Century" pitchFamily="18" charset="0"/>
              </a:rPr>
              <a:t>Bahn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Station and ride to the Berlin Central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Station.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Ellipse 5"/>
            <p:cNvSpPr/>
            <p:nvPr/>
          </p:nvSpPr>
          <p:spPr>
            <a:xfrm>
              <a:off x="8763000" y="52578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479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Train to Kassel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6" name="Picture 3" descr="IMG_3070.JPG"/>
          <p:cNvPicPr>
            <a:picLocks noChangeAspect="1"/>
          </p:cNvPicPr>
          <p:nvPr/>
        </p:nvPicPr>
        <p:blipFill rotWithShape="1">
          <a:blip r:embed="rId2" cstate="print"/>
          <a:srcRect t="19924" b="11269"/>
          <a:stretch/>
        </p:blipFill>
        <p:spPr bwMode="auto">
          <a:xfrm>
            <a:off x="495300" y="1752600"/>
            <a:ext cx="3962400" cy="181800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</p:spPr>
      </p:pic>
      <p:sp>
        <p:nvSpPr>
          <p:cNvPr id="17" name="Ellipse 16"/>
          <p:cNvSpPr/>
          <p:nvPr/>
        </p:nvSpPr>
        <p:spPr>
          <a:xfrm>
            <a:off x="1425347" y="3071813"/>
            <a:ext cx="5966053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train leaves Berlin at 14:21 and arrives at the Kassel </a:t>
            </a:r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Hauptbahnhof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at 17:34.</a:t>
            </a:r>
          </a:p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They are going to have to change trains twice.</a:t>
            </a:r>
          </a:p>
          <a:p>
            <a:pPr marL="285750" indent="-285750" algn="ctr">
              <a:buFont typeface="Wingdings" pitchFamily="2" charset="2"/>
              <a:buChar char="v"/>
            </a:pP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The trip is about 380 </a:t>
            </a:r>
            <a:r>
              <a:rPr lang="en-US" altLang="ja-JP" b="1" dirty="0" smtClean="0">
                <a:solidFill>
                  <a:schemeClr val="bg1"/>
                </a:solidFill>
                <a:latin typeface="Century" pitchFamily="18" charset="0"/>
              </a:rPr>
              <a:t>kilometers.</a:t>
            </a:r>
            <a:endParaRPr lang="en-US" altLang="ja-JP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3" name="Gerade Verbindung 42"/>
          <p:cNvCxnSpPr/>
          <p:nvPr/>
        </p:nvCxnSpPr>
        <p:spPr>
          <a:xfrm flipH="1">
            <a:off x="0" y="6324600"/>
            <a:ext cx="9144000" cy="0"/>
          </a:xfrm>
          <a:prstGeom prst="line">
            <a:avLst/>
          </a:prstGeom>
          <a:ln w="63500"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pieren 2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grpSp>
          <p:nvGrpSpPr>
            <p:cNvPr id="7" name="Gruppieren 6"/>
            <p:cNvGrpSpPr/>
            <p:nvPr/>
          </p:nvGrpSpPr>
          <p:grpSpPr>
            <a:xfrm>
              <a:off x="8077200" y="4953000"/>
              <a:ext cx="888512" cy="1019175"/>
              <a:chOff x="8077200" y="4953000"/>
              <a:chExt cx="888512" cy="1019175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7200" y="4953000"/>
                <a:ext cx="888512" cy="1019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Ellipse 5"/>
              <p:cNvSpPr/>
              <p:nvPr/>
            </p:nvSpPr>
            <p:spPr>
              <a:xfrm>
                <a:off x="8763000" y="525780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 w="9525"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>
                  <a:solidFill>
                    <a:schemeClr val="bg1"/>
                  </a:solidFill>
                  <a:latin typeface="Century" pitchFamily="18" charset="0"/>
                </a:endParaRPr>
              </a:p>
            </p:txBody>
          </p:sp>
        </p:grpSp>
        <p:sp>
          <p:nvSpPr>
            <p:cNvPr id="44" name="Ellipse 43"/>
            <p:cNvSpPr/>
            <p:nvPr/>
          </p:nvSpPr>
          <p:spPr>
            <a:xfrm>
              <a:off x="8452914" y="54102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-5077072" y="5486400"/>
            <a:ext cx="5029200" cy="771525"/>
            <a:chOff x="-5077072" y="5120495"/>
            <a:chExt cx="5029200" cy="771525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77072" y="5120495"/>
              <a:ext cx="5029200" cy="77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972616" y="5550574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>
              <a:off x="-1128347" y="5538669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828600" y="5536284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1980728" y="5550574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1476672" y="5543428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1690358" y="5538670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3346543" y="5525082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2743510" y="5536986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>
              <a:off x="-2585462" y="5538071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2340768" y="5534608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2" t="27843" r="24167" b="55556"/>
            <a:stretch/>
          </p:blipFill>
          <p:spPr bwMode="auto">
            <a:xfrm>
              <a:off x="-2385460" y="5529138"/>
              <a:ext cx="60959" cy="8001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02" t="29424" r="33920" b="56940"/>
            <a:stretch/>
          </p:blipFill>
          <p:spPr bwMode="auto">
            <a:xfrm>
              <a:off x="-3212289" y="5538669"/>
              <a:ext cx="65722" cy="6572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4" name="Gruppieren 33"/>
            <p:cNvGrpSpPr/>
            <p:nvPr/>
          </p:nvGrpSpPr>
          <p:grpSpPr>
            <a:xfrm>
              <a:off x="-4212976" y="5497941"/>
              <a:ext cx="126681" cy="85368"/>
              <a:chOff x="-1826923" y="5530927"/>
              <a:chExt cx="126681" cy="85368"/>
            </a:xfrm>
          </p:grpSpPr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1761201" y="5530927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602" t="29424" r="33920" b="56940"/>
              <a:stretch/>
            </p:blipFill>
            <p:spPr bwMode="auto">
              <a:xfrm>
                <a:off x="-1826923" y="5550574"/>
                <a:ext cx="65722" cy="6572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5" name="Gruppieren 34"/>
            <p:cNvGrpSpPr/>
            <p:nvPr/>
          </p:nvGrpSpPr>
          <p:grpSpPr>
            <a:xfrm>
              <a:off x="-3780928" y="5521999"/>
              <a:ext cx="463701" cy="88939"/>
              <a:chOff x="-2591110" y="5681538"/>
              <a:chExt cx="463701" cy="88939"/>
            </a:xfrm>
          </p:grpSpPr>
          <p:pic>
            <p:nvPicPr>
              <p:cNvPr id="37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88" t="26461" r="47244" b="56939"/>
              <a:stretch/>
            </p:blipFill>
            <p:spPr bwMode="auto">
              <a:xfrm rot="211962" flipH="1">
                <a:off x="-2591110" y="5689386"/>
                <a:ext cx="134302" cy="80006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88" t="26461" r="47244" b="56939"/>
              <a:stretch/>
            </p:blipFill>
            <p:spPr bwMode="auto">
              <a:xfrm>
                <a:off x="-2433062" y="5690471"/>
                <a:ext cx="134302" cy="80006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2188368" y="5687008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42" t="27843" r="24167" b="55556"/>
              <a:stretch/>
            </p:blipFill>
            <p:spPr bwMode="auto">
              <a:xfrm>
                <a:off x="-2233060" y="5681538"/>
                <a:ext cx="60959" cy="8001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8" t="26461" r="47244" b="56939"/>
            <a:stretch/>
          </p:blipFill>
          <p:spPr bwMode="auto">
            <a:xfrm rot="211962" flipH="1">
              <a:off x="-4426662" y="5510571"/>
              <a:ext cx="134302" cy="8000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785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1: Kassel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Ellipse 43"/>
            <p:cNvSpPr/>
            <p:nvPr/>
          </p:nvSpPr>
          <p:spPr>
            <a:xfrm>
              <a:off x="8452914" y="54102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48" name="Picture 4" descr="C:\Users\Corina\AppData\Local\Temp\537171_web_R_by_Andreas Pott_pixelio.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564" y="2108640"/>
            <a:ext cx="4061159" cy="3045869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Corina\AppData\Local\Temp\474826_web_R_B_by_Thomas Max Müller_pixelio.d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3" r="18817" b="15538"/>
          <a:stretch/>
        </p:blipFill>
        <p:spPr bwMode="auto">
          <a:xfrm>
            <a:off x="5841124" y="1725612"/>
            <a:ext cx="2617076" cy="2051488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1828800" cy="24384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6" name="Picture 2" descr="C:\Users\Corina\AppData\Local\Temp\499585_web_R_B_by_Sabine Fischer_pixelio.d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793" y="4401820"/>
            <a:ext cx="2093807" cy="1570355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1029331" y="3571753"/>
            <a:ext cx="2983026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After a short walk to the hotel, the family has dinner at an Italian Restaurant.</a:t>
            </a:r>
          </a:p>
        </p:txBody>
      </p:sp>
    </p:spTree>
    <p:extLst>
      <p:ext uri="{BB962C8B-B14F-4D97-AF65-F5344CB8AC3E}">
        <p14:creationId xmlns:p14="http://schemas.microsoft.com/office/powerpoint/2010/main" val="422294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52680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400" b="1" kern="0" cap="all" dirty="0">
                <a:solidFill>
                  <a:schemeClr val="bg1"/>
                </a:solidFill>
                <a:latin typeface="Century" pitchFamily="18" charset="0"/>
              </a:rPr>
              <a:t>Day 1: </a:t>
            </a:r>
            <a:r>
              <a:rPr lang="en-US" sz="2400" b="1" kern="0" cap="all" dirty="0" smtClean="0">
                <a:solidFill>
                  <a:schemeClr val="bg1"/>
                </a:solidFill>
                <a:latin typeface="Century" pitchFamily="18" charset="0"/>
              </a:rPr>
              <a:t>Kassel</a:t>
            </a:r>
            <a:endParaRPr lang="en-US" sz="2400" b="1" kern="0" cap="all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Let‘s 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Explore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B5E61D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4.4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8077200" y="4953000"/>
            <a:ext cx="888512" cy="1019175"/>
            <a:chOff x="8077200" y="4953000"/>
            <a:chExt cx="888512" cy="1019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4953000"/>
              <a:ext cx="888512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Ellipse 43"/>
            <p:cNvSpPr/>
            <p:nvPr/>
          </p:nvSpPr>
          <p:spPr>
            <a:xfrm>
              <a:off x="8452914" y="5410200"/>
              <a:ext cx="45719" cy="45719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>
                <a:solidFill>
                  <a:schemeClr val="bg1"/>
                </a:solidFill>
                <a:latin typeface="Century" pitchFamily="18" charset="0"/>
              </a:endParaRPr>
            </a:p>
          </p:txBody>
        </p:sp>
      </p:grpSp>
      <p:pic>
        <p:nvPicPr>
          <p:cNvPr id="13313" name="Picture 1" descr="I:\DCIM\102_FUJI\DSCF22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480240"/>
            <a:ext cx="4216400" cy="3162300"/>
          </a:xfrm>
          <a:prstGeom prst="rect">
            <a:avLst/>
          </a:prstGeom>
          <a:noFill/>
          <a:ln w="254000">
            <a:solidFill>
              <a:srgbClr val="5268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Ellipse 48"/>
          <p:cNvSpPr/>
          <p:nvPr/>
        </p:nvSpPr>
        <p:spPr>
          <a:xfrm>
            <a:off x="1295400" y="1505289"/>
            <a:ext cx="2983026" cy="2566987"/>
          </a:xfrm>
          <a:prstGeom prst="ellipse">
            <a:avLst/>
          </a:prstGeom>
          <a:solidFill>
            <a:srgbClr val="52680C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err="1">
                <a:solidFill>
                  <a:schemeClr val="bg1"/>
                </a:solidFill>
                <a:latin typeface="Century" pitchFamily="18" charset="0"/>
              </a:rPr>
              <a:t>Annalena</a:t>
            </a:r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 is very excited to be on her trip.</a:t>
            </a: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She reads Hansel and Gretel before going to bed.</a:t>
            </a:r>
          </a:p>
        </p:txBody>
      </p:sp>
    </p:spTree>
    <p:extLst>
      <p:ext uri="{BB962C8B-B14F-4D97-AF65-F5344CB8AC3E}">
        <p14:creationId xmlns:p14="http://schemas.microsoft.com/office/powerpoint/2010/main" val="323761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1173</Words>
  <Application>Microsoft Office PowerPoint</Application>
  <PresentationFormat>On-screen Show (4:3)</PresentationFormat>
  <Paragraphs>166</Paragraphs>
  <Slides>34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Larissa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wood</cp:lastModifiedBy>
  <cp:revision>85</cp:revision>
  <dcterms:created xsi:type="dcterms:W3CDTF">2011-08-12T02:28:23Z</dcterms:created>
  <dcterms:modified xsi:type="dcterms:W3CDTF">2013-08-04T23:00:19Z</dcterms:modified>
</cp:coreProperties>
</file>