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3"/>
  </p:notesMasterIdLst>
  <p:sldIdLst>
    <p:sldId id="289" r:id="rId2"/>
    <p:sldId id="290" r:id="rId3"/>
    <p:sldId id="291" r:id="rId4"/>
    <p:sldId id="292" r:id="rId5"/>
    <p:sldId id="293" r:id="rId6"/>
    <p:sldId id="294" r:id="rId7"/>
    <p:sldId id="295" r:id="rId8"/>
    <p:sldId id="296" r:id="rId9"/>
    <p:sldId id="297" r:id="rId10"/>
    <p:sldId id="298" r:id="rId11"/>
    <p:sldId id="299" r:id="rId12"/>
    <p:sldId id="300" r:id="rId13"/>
    <p:sldId id="301" r:id="rId14"/>
    <p:sldId id="302" r:id="rId15"/>
    <p:sldId id="303" r:id="rId16"/>
    <p:sldId id="305" r:id="rId17"/>
    <p:sldId id="306" r:id="rId18"/>
    <p:sldId id="307" r:id="rId19"/>
    <p:sldId id="308" r:id="rId20"/>
    <p:sldId id="309" r:id="rId21"/>
    <p:sldId id="310" r:id="rId22"/>
    <p:sldId id="311" r:id="rId23"/>
    <p:sldId id="322" r:id="rId24"/>
    <p:sldId id="312" r:id="rId25"/>
    <p:sldId id="321" r:id="rId26"/>
    <p:sldId id="313" r:id="rId27"/>
    <p:sldId id="314" r:id="rId28"/>
    <p:sldId id="315" r:id="rId29"/>
    <p:sldId id="316" r:id="rId30"/>
    <p:sldId id="317" r:id="rId31"/>
    <p:sldId id="319" r:id="rId32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69696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 snapToObjects="1">
      <p:cViewPr>
        <p:scale>
          <a:sx n="160" d="100"/>
          <a:sy n="160" d="100"/>
        </p:scale>
        <p:origin x="756" y="900"/>
      </p:cViewPr>
      <p:guideLst>
        <p:guide orient="horz" pos="2352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57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F4785C-5BB9-478C-9340-14D62A1C7E63}" type="datetimeFigureOut">
              <a:rPr lang="de-DE" smtClean="0"/>
              <a:pPr/>
              <a:t>08.05.2014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F94C21-FEFD-4BFF-AE74-06611AF0946B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28338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F94C21-FEFD-4BFF-AE74-06611AF0946B}" type="slidenum">
              <a:rPr lang="de-DE" smtClean="0"/>
              <a:pPr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7633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0E23A6-FAB2-4E48-AB5E-06596F792D52}" type="datetimeFigureOut">
              <a:rPr lang="en-US"/>
              <a:pPr>
                <a:defRPr/>
              </a:pPr>
              <a:t>5/8/2014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CD9B9-4A63-4A87-810C-3468308D1E3A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B5E9A-E8A3-4E6A-A99C-B91655711956}" type="datetimeFigureOut">
              <a:rPr lang="en-US"/>
              <a:pPr>
                <a:defRPr/>
              </a:pPr>
              <a:t>5/8/2014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7F24B-A9B5-45FC-A498-857CFE8908E7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2F209-9FB2-4F8A-9432-8B2765B81489}" type="datetimeFigureOut">
              <a:rPr lang="en-US"/>
              <a:pPr>
                <a:defRPr/>
              </a:pPr>
              <a:t>5/8/2014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4D06F-DABF-446C-ADBB-B471A9C965F7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BEC7C-70D0-4A9C-8B91-95C50C4742F2}" type="datetimeFigureOut">
              <a:rPr lang="en-US"/>
              <a:pPr>
                <a:defRPr/>
              </a:pPr>
              <a:t>5/8/2014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49E76-3376-416D-B48B-A0BC10FF44BA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547DD-0C30-4066-825B-FEBAE94832CA}" type="datetimeFigureOut">
              <a:rPr lang="en-US"/>
              <a:pPr>
                <a:defRPr/>
              </a:pPr>
              <a:t>5/8/2014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E99DFD-DF42-48F2-8806-C1F171787D9D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53B65-694F-49AD-A6E9-372768962EAF}" type="datetimeFigureOut">
              <a:rPr lang="en-US"/>
              <a:pPr>
                <a:defRPr/>
              </a:pPr>
              <a:t>5/8/2014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0550F-00A8-47E3-905A-26F6CF5D8B9F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316A91-9CF2-45D9-AA5B-09BB92125E66}" type="datetimeFigureOut">
              <a:rPr lang="en-US"/>
              <a:pPr>
                <a:defRPr/>
              </a:pPr>
              <a:t>5/8/2014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B5D49-FDD7-4D71-8247-534A21150DDE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28DEB-B4F3-4495-8D0C-6F7E3DE2F22F}" type="datetimeFigureOut">
              <a:rPr lang="en-US"/>
              <a:pPr>
                <a:defRPr/>
              </a:pPr>
              <a:t>5/8/2014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DC581-DCC0-42B2-B809-AFD0F920F9B0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C02CC-C99B-44DF-AC5D-86F2841C2FBB}" type="datetimeFigureOut">
              <a:rPr lang="en-US"/>
              <a:pPr>
                <a:defRPr/>
              </a:pPr>
              <a:t>5/8/2014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45EF1-250E-4CC4-AF84-DB0A4AC8047B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20578-27F3-413D-8983-D34C8216838C}" type="datetimeFigureOut">
              <a:rPr lang="en-US"/>
              <a:pPr>
                <a:defRPr/>
              </a:pPr>
              <a:t>5/8/2014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FB038-3868-409F-B435-B44F939F0170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F8500-686B-45FC-ABC0-654128AA8330}" type="datetimeFigureOut">
              <a:rPr lang="en-US"/>
              <a:pPr>
                <a:defRPr/>
              </a:pPr>
              <a:t>5/8/2014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463AA0-1D68-4467-959C-58D5476A826D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EAD3839-A68C-4B39-91B3-A95E63ECC89F}" type="datetimeFigureOut">
              <a:rPr lang="en-US"/>
              <a:pPr>
                <a:defRPr/>
              </a:pPr>
              <a:t>5/8/2014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AC5DC45-A811-4F9D-AB7A-36D966C4D0E0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OwQsTzGkbiY?feature=player_detailpage" TargetMode="Externa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YEHi4DE2uAY?feature=player_detailpage" TargetMode="Externa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0.jpeg"/><Relationship Id="rId4" Type="http://schemas.openxmlformats.org/officeDocument/2006/relationships/image" Target="../media/image5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ED6113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kern="0" cap="all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RISE AND FALL OF THE BERLIN WALL</a:t>
            </a:r>
            <a:endParaRPr lang="de-DE" sz="24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ED6113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13" name="Rechteck 7"/>
          <p:cNvSpPr>
            <a:spLocks noChangeArrowheads="1"/>
          </p:cNvSpPr>
          <p:nvPr/>
        </p:nvSpPr>
        <p:spPr bwMode="auto">
          <a:xfrm>
            <a:off x="1655763" y="6011863"/>
            <a:ext cx="58324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800" dirty="0">
                <a:cs typeface="Arial" charset="0"/>
              </a:rPr>
              <a:t>Unless otherwise sourced, all Photos in this PowerPoint  are taken from Wikipedia Commons and  are </a:t>
            </a:r>
            <a:r>
              <a:rPr lang="en-US" sz="800" i="1" dirty="0">
                <a:cs typeface="Arial" charset="0"/>
              </a:rPr>
              <a:t>in the public domain in the United States, and those countries with a copyright term of life of the author plus 100 years or less.</a:t>
            </a:r>
            <a:endParaRPr lang="en-US" sz="800" dirty="0">
              <a:cs typeface="Arial" charset="0"/>
            </a:endParaRPr>
          </a:p>
        </p:txBody>
      </p:sp>
      <p:sp>
        <p:nvSpPr>
          <p:cNvPr id="3" name="Ellipse 2"/>
          <p:cNvSpPr/>
          <p:nvPr/>
        </p:nvSpPr>
        <p:spPr>
          <a:xfrm>
            <a:off x="2415024" y="1484784"/>
            <a:ext cx="4320000" cy="4320000"/>
          </a:xfrm>
          <a:prstGeom prst="ellipse">
            <a:avLst/>
          </a:prstGeom>
          <a:solidFill>
            <a:srgbClr val="ED6113"/>
          </a:solidFill>
          <a:ln w="63500">
            <a:solidFill>
              <a:srgbClr val="FFFF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3498" y="1756349"/>
            <a:ext cx="3063051" cy="36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ED6113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3.5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grpSp>
        <p:nvGrpSpPr>
          <p:cNvPr id="12" name="Gruppieren 11"/>
          <p:cNvGrpSpPr/>
          <p:nvPr/>
        </p:nvGrpSpPr>
        <p:grpSpPr>
          <a:xfrm>
            <a:off x="4474263" y="2203450"/>
            <a:ext cx="676856" cy="1804266"/>
            <a:chOff x="4474263" y="2203450"/>
            <a:chExt cx="676856" cy="1804266"/>
          </a:xfr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8" name="Freihandform 7"/>
            <p:cNvSpPr/>
            <p:nvPr/>
          </p:nvSpPr>
          <p:spPr>
            <a:xfrm>
              <a:off x="4474263" y="2203450"/>
              <a:ext cx="666660" cy="1804266"/>
            </a:xfrm>
            <a:custGeom>
              <a:avLst/>
              <a:gdLst>
                <a:gd name="connsiteX0" fmla="*/ 269187 w 666660"/>
                <a:gd name="connsiteY0" fmla="*/ 0 h 1804266"/>
                <a:gd name="connsiteX1" fmla="*/ 294587 w 666660"/>
                <a:gd name="connsiteY1" fmla="*/ 311150 h 1804266"/>
                <a:gd name="connsiteX2" fmla="*/ 440637 w 666660"/>
                <a:gd name="connsiteY2" fmla="*/ 444500 h 1804266"/>
                <a:gd name="connsiteX3" fmla="*/ 262837 w 666660"/>
                <a:gd name="connsiteY3" fmla="*/ 482600 h 1804266"/>
                <a:gd name="connsiteX4" fmla="*/ 262837 w 666660"/>
                <a:gd name="connsiteY4" fmla="*/ 590550 h 1804266"/>
                <a:gd name="connsiteX5" fmla="*/ 358087 w 666660"/>
                <a:gd name="connsiteY5" fmla="*/ 831850 h 1804266"/>
                <a:gd name="connsiteX6" fmla="*/ 256487 w 666660"/>
                <a:gd name="connsiteY6" fmla="*/ 996950 h 1804266"/>
                <a:gd name="connsiteX7" fmla="*/ 148537 w 666660"/>
                <a:gd name="connsiteY7" fmla="*/ 1003300 h 1804266"/>
                <a:gd name="connsiteX8" fmla="*/ 135837 w 666660"/>
                <a:gd name="connsiteY8" fmla="*/ 1212850 h 1804266"/>
                <a:gd name="connsiteX9" fmla="*/ 2487 w 666660"/>
                <a:gd name="connsiteY9" fmla="*/ 1377950 h 1804266"/>
                <a:gd name="connsiteX10" fmla="*/ 72337 w 666660"/>
                <a:gd name="connsiteY10" fmla="*/ 1466850 h 1804266"/>
                <a:gd name="connsiteX11" fmla="*/ 8837 w 666660"/>
                <a:gd name="connsiteY11" fmla="*/ 1676400 h 1804266"/>
                <a:gd name="connsiteX12" fmla="*/ 307287 w 666660"/>
                <a:gd name="connsiteY12" fmla="*/ 1803400 h 1804266"/>
                <a:gd name="connsiteX13" fmla="*/ 396187 w 666660"/>
                <a:gd name="connsiteY13" fmla="*/ 1733550 h 1804266"/>
                <a:gd name="connsiteX14" fmla="*/ 504137 w 666660"/>
                <a:gd name="connsiteY14" fmla="*/ 1758950 h 1804266"/>
                <a:gd name="connsiteX15" fmla="*/ 573987 w 666660"/>
                <a:gd name="connsiteY15" fmla="*/ 1676400 h 1804266"/>
                <a:gd name="connsiteX16" fmla="*/ 593037 w 666660"/>
                <a:gd name="connsiteY16" fmla="*/ 1720850 h 1804266"/>
                <a:gd name="connsiteX17" fmla="*/ 662887 w 666660"/>
                <a:gd name="connsiteY17" fmla="*/ 1701800 h 1804266"/>
                <a:gd name="connsiteX18" fmla="*/ 656537 w 666660"/>
                <a:gd name="connsiteY18" fmla="*/ 1727200 h 1804266"/>
                <a:gd name="connsiteX19" fmla="*/ 650187 w 666660"/>
                <a:gd name="connsiteY19" fmla="*/ 1720850 h 1804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66660" h="1804266">
                  <a:moveTo>
                    <a:pt x="269187" y="0"/>
                  </a:moveTo>
                  <a:cubicBezTo>
                    <a:pt x="267599" y="118533"/>
                    <a:pt x="266012" y="237067"/>
                    <a:pt x="294587" y="311150"/>
                  </a:cubicBezTo>
                  <a:cubicBezTo>
                    <a:pt x="323162" y="385233"/>
                    <a:pt x="445929" y="415925"/>
                    <a:pt x="440637" y="444500"/>
                  </a:cubicBezTo>
                  <a:cubicBezTo>
                    <a:pt x="435345" y="473075"/>
                    <a:pt x="292470" y="458258"/>
                    <a:pt x="262837" y="482600"/>
                  </a:cubicBezTo>
                  <a:cubicBezTo>
                    <a:pt x="233204" y="506942"/>
                    <a:pt x="246962" y="532342"/>
                    <a:pt x="262837" y="590550"/>
                  </a:cubicBezTo>
                  <a:cubicBezTo>
                    <a:pt x="278712" y="648758"/>
                    <a:pt x="359145" y="764117"/>
                    <a:pt x="358087" y="831850"/>
                  </a:cubicBezTo>
                  <a:cubicBezTo>
                    <a:pt x="357029" y="899583"/>
                    <a:pt x="291412" y="968375"/>
                    <a:pt x="256487" y="996950"/>
                  </a:cubicBezTo>
                  <a:cubicBezTo>
                    <a:pt x="221562" y="1025525"/>
                    <a:pt x="168645" y="967317"/>
                    <a:pt x="148537" y="1003300"/>
                  </a:cubicBezTo>
                  <a:cubicBezTo>
                    <a:pt x="128429" y="1039283"/>
                    <a:pt x="160179" y="1150408"/>
                    <a:pt x="135837" y="1212850"/>
                  </a:cubicBezTo>
                  <a:cubicBezTo>
                    <a:pt x="111495" y="1275292"/>
                    <a:pt x="13070" y="1335617"/>
                    <a:pt x="2487" y="1377950"/>
                  </a:cubicBezTo>
                  <a:cubicBezTo>
                    <a:pt x="-8096" y="1420283"/>
                    <a:pt x="71279" y="1417108"/>
                    <a:pt x="72337" y="1466850"/>
                  </a:cubicBezTo>
                  <a:cubicBezTo>
                    <a:pt x="73395" y="1516592"/>
                    <a:pt x="-30321" y="1620308"/>
                    <a:pt x="8837" y="1676400"/>
                  </a:cubicBezTo>
                  <a:cubicBezTo>
                    <a:pt x="47995" y="1732492"/>
                    <a:pt x="242729" y="1793875"/>
                    <a:pt x="307287" y="1803400"/>
                  </a:cubicBezTo>
                  <a:cubicBezTo>
                    <a:pt x="371845" y="1812925"/>
                    <a:pt x="363379" y="1740958"/>
                    <a:pt x="396187" y="1733550"/>
                  </a:cubicBezTo>
                  <a:cubicBezTo>
                    <a:pt x="428995" y="1726142"/>
                    <a:pt x="474504" y="1768475"/>
                    <a:pt x="504137" y="1758950"/>
                  </a:cubicBezTo>
                  <a:cubicBezTo>
                    <a:pt x="533770" y="1749425"/>
                    <a:pt x="559170" y="1682750"/>
                    <a:pt x="573987" y="1676400"/>
                  </a:cubicBezTo>
                  <a:cubicBezTo>
                    <a:pt x="588804" y="1670050"/>
                    <a:pt x="578220" y="1716617"/>
                    <a:pt x="593037" y="1720850"/>
                  </a:cubicBezTo>
                  <a:cubicBezTo>
                    <a:pt x="607854" y="1725083"/>
                    <a:pt x="652304" y="1700742"/>
                    <a:pt x="662887" y="1701800"/>
                  </a:cubicBezTo>
                  <a:cubicBezTo>
                    <a:pt x="673470" y="1702858"/>
                    <a:pt x="658654" y="1724025"/>
                    <a:pt x="656537" y="1727200"/>
                  </a:cubicBezTo>
                  <a:cubicBezTo>
                    <a:pt x="654420" y="1730375"/>
                    <a:pt x="652303" y="1725612"/>
                    <a:pt x="650187" y="1720850"/>
                  </a:cubicBezTo>
                </a:path>
              </a:pathLst>
            </a:custGeom>
            <a:grpFill/>
            <a:ln w="50800">
              <a:solidFill>
                <a:srgbClr val="FFFF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Ellipse 8"/>
            <p:cNvSpPr/>
            <p:nvPr/>
          </p:nvSpPr>
          <p:spPr>
            <a:xfrm>
              <a:off x="5105400" y="3886200"/>
              <a:ext cx="45719" cy="45719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4" name="Gruppieren 13"/>
          <p:cNvGrpSpPr/>
          <p:nvPr/>
        </p:nvGrpSpPr>
        <p:grpSpPr>
          <a:xfrm>
            <a:off x="3683688" y="2568131"/>
            <a:ext cx="1581149" cy="1976436"/>
            <a:chOff x="3683688" y="2568131"/>
            <a:chExt cx="1581149" cy="1976436"/>
          </a:xfrm>
        </p:grpSpPr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83688" y="2568131"/>
              <a:ext cx="1581149" cy="1976436"/>
            </a:xfrm>
            <a:prstGeom prst="rect">
              <a:avLst/>
            </a:prstGeom>
            <a:solidFill>
              <a:srgbClr val="ED6113"/>
            </a:solidFill>
            <a:ln w="63500">
              <a:solidFill>
                <a:srgbClr val="FFFF00"/>
              </a:solidFill>
            </a:ln>
            <a:effectLst>
              <a:glow rad="228600">
                <a:schemeClr val="accent4">
                  <a:satMod val="175000"/>
                  <a:alpha val="40000"/>
                </a:schemeClr>
              </a:glow>
            </a:effectLst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7" name="Rectangle 4"/>
            <p:cNvSpPr>
              <a:spLocks noChangeArrowheads="1"/>
            </p:cNvSpPr>
            <p:nvPr/>
          </p:nvSpPr>
          <p:spPr bwMode="auto">
            <a:xfrm>
              <a:off x="4012409" y="4375290"/>
              <a:ext cx="990600" cy="169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500" b="1" dirty="0" smtClean="0">
                  <a:latin typeface="Century" pitchFamily="18" charset="0"/>
                </a:rPr>
                <a:t>Photo: Nelson </a:t>
              </a:r>
              <a:r>
                <a:rPr lang="en-US" sz="500" b="1" dirty="0" err="1" smtClean="0">
                  <a:latin typeface="Century" pitchFamily="18" charset="0"/>
                </a:rPr>
                <a:t>Minar</a:t>
              </a:r>
              <a:endParaRPr lang="en-US" sz="500" b="1" dirty="0">
                <a:latin typeface="Century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6795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ED6113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Germany: Center of the Cold War</a:t>
            </a:r>
            <a:endParaRPr lang="de-DE" sz="24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ED6113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3.5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263298"/>
            <a:ext cx="9144000" cy="0"/>
          </a:xfrm>
          <a:prstGeom prst="straightConnector1">
            <a:avLst/>
          </a:prstGeom>
          <a:noFill/>
          <a:ln w="9528">
            <a:solidFill>
              <a:srgbClr val="ED6113"/>
            </a:solidFill>
            <a:prstDash val="solid"/>
          </a:ln>
        </p:spPr>
      </p:cxn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494972"/>
            <a:ext cx="1970356" cy="2543628"/>
          </a:xfrm>
          <a:prstGeom prst="rect">
            <a:avLst/>
          </a:prstGeom>
          <a:noFill/>
          <a:ln w="254000">
            <a:solidFill>
              <a:srgbClr val="ED611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4" name="Picture 2" descr="File:EUCOM Checkpoint Charlie Standoff 196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840" y="1492344"/>
            <a:ext cx="5127490" cy="4451256"/>
          </a:xfrm>
          <a:prstGeom prst="rect">
            <a:avLst/>
          </a:prstGeom>
          <a:noFill/>
          <a:ln w="254000">
            <a:solidFill>
              <a:srgbClr val="ED611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8"/>
          <p:cNvSpPr txBox="1"/>
          <p:nvPr/>
        </p:nvSpPr>
        <p:spPr>
          <a:xfrm>
            <a:off x="5730766" y="4133196"/>
            <a:ext cx="2431684" cy="206210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" pitchFamily="18" charset="0"/>
              </a:rPr>
              <a:t>Soldiers from the U.S. Army Berlin Command face off against police from the former East Germany during one of several standoffs at Checkpoint Charlie in </a:t>
            </a:r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" pitchFamily="18" charset="0"/>
              </a:rPr>
              <a:t>1961.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Century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6255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ED6113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Competition…taking over space</a:t>
            </a:r>
            <a:endParaRPr lang="de-DE" sz="24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263298"/>
            <a:ext cx="9144000" cy="0"/>
          </a:xfrm>
          <a:prstGeom prst="straightConnector1">
            <a:avLst/>
          </a:prstGeom>
          <a:noFill/>
          <a:ln w="9528">
            <a:solidFill>
              <a:srgbClr val="ED6113"/>
            </a:solidFill>
            <a:prstDash val="solid"/>
          </a:ln>
        </p:spPr>
      </p:cxn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8428" y="1494972"/>
            <a:ext cx="3429000" cy="4426662"/>
          </a:xfrm>
          <a:prstGeom prst="rect">
            <a:avLst/>
          </a:prstGeom>
          <a:noFill/>
          <a:ln w="254000">
            <a:solidFill>
              <a:srgbClr val="ED611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0" name="Picture 2" descr="http://duden.de/_media_/full/W/Weltall-20110028050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714" y="1295400"/>
            <a:ext cx="6653414" cy="4702863"/>
          </a:xfrm>
          <a:prstGeom prst="rect">
            <a:avLst/>
          </a:prstGeom>
          <a:noFill/>
          <a:ln w="254000">
            <a:solidFill>
              <a:srgbClr val="ED611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ED6113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3.5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grpSp>
        <p:nvGrpSpPr>
          <p:cNvPr id="6" name="Gruppieren 5"/>
          <p:cNvGrpSpPr/>
          <p:nvPr/>
        </p:nvGrpSpPr>
        <p:grpSpPr>
          <a:xfrm>
            <a:off x="2281050" y="1447800"/>
            <a:ext cx="1676400" cy="1600200"/>
            <a:chOff x="2743200" y="1905000"/>
            <a:chExt cx="1676400" cy="1600200"/>
          </a:xfrm>
        </p:grpSpPr>
        <p:sp>
          <p:nvSpPr>
            <p:cNvPr id="3" name="Ellipse 2"/>
            <p:cNvSpPr/>
            <p:nvPr/>
          </p:nvSpPr>
          <p:spPr>
            <a:xfrm>
              <a:off x="2743200" y="1905000"/>
              <a:ext cx="1676400" cy="1600200"/>
            </a:xfrm>
            <a:prstGeom prst="ellipse">
              <a:avLst/>
            </a:prstGeom>
            <a:solidFill>
              <a:srgbClr val="FFC000"/>
            </a:solidFill>
            <a:ln w="635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8" name="Picture 4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466" b="42532"/>
            <a:stretch/>
          </p:blipFill>
          <p:spPr bwMode="auto">
            <a:xfrm>
              <a:off x="2872839" y="2004456"/>
              <a:ext cx="1417122" cy="140128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7" name="Gruppieren 16"/>
          <p:cNvGrpSpPr/>
          <p:nvPr/>
        </p:nvGrpSpPr>
        <p:grpSpPr>
          <a:xfrm>
            <a:off x="2286000" y="3733800"/>
            <a:ext cx="1676400" cy="1600200"/>
            <a:chOff x="1233714" y="4321434"/>
            <a:chExt cx="1676400" cy="1600200"/>
          </a:xfrm>
        </p:grpSpPr>
        <p:sp>
          <p:nvSpPr>
            <p:cNvPr id="10" name="Ellipse 9"/>
            <p:cNvSpPr/>
            <p:nvPr/>
          </p:nvSpPr>
          <p:spPr>
            <a:xfrm>
              <a:off x="1233714" y="4321434"/>
              <a:ext cx="1676400" cy="1600200"/>
            </a:xfrm>
            <a:prstGeom prst="ellipse">
              <a:avLst/>
            </a:prstGeom>
            <a:solidFill>
              <a:srgbClr val="FFC000"/>
            </a:solidFill>
            <a:ln w="635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11" name="Picture 5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390" t="14244" b="23321"/>
            <a:stretch/>
          </p:blipFill>
          <p:spPr bwMode="auto">
            <a:xfrm>
              <a:off x="1336303" y="4406735"/>
              <a:ext cx="1494972" cy="1436915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9" name="Gruppieren 8"/>
          <p:cNvGrpSpPr/>
          <p:nvPr/>
        </p:nvGrpSpPr>
        <p:grpSpPr>
          <a:xfrm>
            <a:off x="5166973" y="3657600"/>
            <a:ext cx="1676400" cy="1600200"/>
            <a:chOff x="5029200" y="2260503"/>
            <a:chExt cx="1676400" cy="1600200"/>
          </a:xfrm>
        </p:grpSpPr>
        <p:sp>
          <p:nvSpPr>
            <p:cNvPr id="12" name="Ellipse 11"/>
            <p:cNvSpPr/>
            <p:nvPr/>
          </p:nvSpPr>
          <p:spPr>
            <a:xfrm>
              <a:off x="5029200" y="2260503"/>
              <a:ext cx="1676400" cy="1600200"/>
            </a:xfrm>
            <a:prstGeom prst="ellipse">
              <a:avLst/>
            </a:prstGeom>
            <a:solidFill>
              <a:srgbClr val="FFC000"/>
            </a:solidFill>
            <a:ln w="635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13" name="Picture 2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79" r="18725" b="36814"/>
            <a:stretch/>
          </p:blipFill>
          <p:spPr bwMode="auto">
            <a:xfrm>
              <a:off x="5212959" y="2382837"/>
              <a:ext cx="1340242" cy="1338696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6" name="Gruppieren 15"/>
          <p:cNvGrpSpPr/>
          <p:nvPr/>
        </p:nvGrpSpPr>
        <p:grpSpPr>
          <a:xfrm>
            <a:off x="5154105" y="1447800"/>
            <a:ext cx="1676400" cy="1600200"/>
            <a:chOff x="3592286" y="3669446"/>
            <a:chExt cx="1676400" cy="1600200"/>
          </a:xfrm>
        </p:grpSpPr>
        <p:sp>
          <p:nvSpPr>
            <p:cNvPr id="15" name="Ellipse 14"/>
            <p:cNvSpPr/>
            <p:nvPr/>
          </p:nvSpPr>
          <p:spPr>
            <a:xfrm>
              <a:off x="3592286" y="3669446"/>
              <a:ext cx="1676400" cy="1600200"/>
            </a:xfrm>
            <a:prstGeom prst="ellipse">
              <a:avLst/>
            </a:prstGeom>
            <a:solidFill>
              <a:srgbClr val="FFC000"/>
            </a:solidFill>
            <a:ln w="635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14" name="Picture 3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5517"/>
            <a:stretch/>
          </p:blipFill>
          <p:spPr bwMode="auto">
            <a:xfrm>
              <a:off x="3733800" y="3809718"/>
              <a:ext cx="1421298" cy="1319656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0" name="TextBox 9"/>
          <p:cNvSpPr txBox="1">
            <a:spLocks noChangeArrowheads="1"/>
          </p:cNvSpPr>
          <p:nvPr/>
        </p:nvSpPr>
        <p:spPr bwMode="auto">
          <a:xfrm>
            <a:off x="1196109" y="3048000"/>
            <a:ext cx="3886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622300">
                    <a:srgbClr val="FFFF00"/>
                  </a:glow>
                </a:effectLst>
                <a:latin typeface="Century" pitchFamily="18" charset="0"/>
              </a:rPr>
              <a:t>Russian </a:t>
            </a:r>
            <a:r>
              <a:rPr lang="en-U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622300">
                    <a:srgbClr val="FFFF00"/>
                  </a:glow>
                </a:effectLst>
                <a:latin typeface="Century" pitchFamily="18" charset="0"/>
              </a:rPr>
              <a:t>Cosmonaut </a:t>
            </a:r>
          </a:p>
          <a:p>
            <a:pPr algn="ctr"/>
            <a:r>
              <a:rPr lang="en-U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622300">
                    <a:srgbClr val="FFFF00"/>
                  </a:glow>
                </a:effectLst>
                <a:latin typeface="Century" pitchFamily="18" charset="0"/>
              </a:rPr>
              <a:t>Yuri </a:t>
            </a:r>
            <a:r>
              <a:rPr lang="en-US" sz="1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622300">
                    <a:srgbClr val="FFFF00"/>
                  </a:glow>
                </a:effectLst>
                <a:latin typeface="Century" pitchFamily="18" charset="0"/>
              </a:rPr>
              <a:t>Gagarin </a:t>
            </a:r>
            <a:r>
              <a:rPr lang="en-U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622300">
                    <a:srgbClr val="FFFF00"/>
                  </a:glow>
                </a:effectLst>
                <a:latin typeface="Century" pitchFamily="18" charset="0"/>
              </a:rPr>
              <a:t>1964</a:t>
            </a:r>
            <a:endParaRPr lang="en-US" sz="14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622300">
                  <a:srgbClr val="FFFF00"/>
                </a:glow>
              </a:effectLst>
              <a:latin typeface="Century" pitchFamily="18" charset="0"/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3733800" y="3105835"/>
            <a:ext cx="4572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622300">
                    <a:srgbClr val="FFFF00"/>
                  </a:glow>
                </a:effectLst>
                <a:latin typeface="Century" pitchFamily="18" charset="0"/>
              </a:rPr>
              <a:t>Soviet satellite Sputnik </a:t>
            </a:r>
          </a:p>
          <a:p>
            <a:pPr algn="ctr"/>
            <a:r>
              <a:rPr lang="en-US" sz="1000" b="1" dirty="0">
                <a:solidFill>
                  <a:srgbClr val="FFFF00"/>
                </a:solidFill>
                <a:effectLst/>
                <a:latin typeface="Century" pitchFamily="18" charset="0"/>
              </a:rPr>
              <a:t>Artist Depiction: Gregory R Todd</a:t>
            </a:r>
          </a:p>
        </p:txBody>
      </p:sp>
      <p:sp>
        <p:nvSpPr>
          <p:cNvPr id="19" name="Rechteck 18"/>
          <p:cNvSpPr/>
          <p:nvPr/>
        </p:nvSpPr>
        <p:spPr>
          <a:xfrm>
            <a:off x="2159019" y="5352406"/>
            <a:ext cx="19204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622300">
                    <a:srgbClr val="FFFF00"/>
                  </a:glow>
                </a:effectLst>
                <a:latin typeface="Century" pitchFamily="18" charset="0"/>
              </a:rPr>
              <a:t>American Astronaut </a:t>
            </a:r>
            <a:endParaRPr lang="en-US" sz="1400" b="1" dirty="0" smtClean="0">
              <a:solidFill>
                <a:schemeClr val="tx2">
                  <a:lumMod val="60000"/>
                  <a:lumOff val="40000"/>
                </a:schemeClr>
              </a:solidFill>
              <a:effectLst>
                <a:glow rad="622300">
                  <a:srgbClr val="FFFF00"/>
                </a:glow>
              </a:effectLst>
              <a:latin typeface="Century" pitchFamily="18" charset="0"/>
            </a:endParaRPr>
          </a:p>
          <a:p>
            <a:r>
              <a:rPr lang="en-U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622300">
                    <a:srgbClr val="FFFF00"/>
                  </a:glow>
                </a:effectLst>
                <a:latin typeface="Century" pitchFamily="18" charset="0"/>
              </a:rPr>
              <a:t>Neil </a:t>
            </a:r>
            <a:r>
              <a:rPr lang="en-US" sz="1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622300">
                    <a:srgbClr val="FFFF00"/>
                  </a:glow>
                </a:effectLst>
                <a:latin typeface="Century" pitchFamily="18" charset="0"/>
              </a:rPr>
              <a:t>Armstrong 1969</a:t>
            </a:r>
          </a:p>
        </p:txBody>
      </p:sp>
      <p:sp>
        <p:nvSpPr>
          <p:cNvPr id="21" name="Rechteck 20"/>
          <p:cNvSpPr/>
          <p:nvPr/>
        </p:nvSpPr>
        <p:spPr>
          <a:xfrm>
            <a:off x="5195976" y="5334000"/>
            <a:ext cx="17427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622300">
                    <a:srgbClr val="FFFF00"/>
                  </a:glow>
                </a:effectLst>
                <a:latin typeface="Century" pitchFamily="18" charset="0"/>
              </a:rPr>
              <a:t>Sigmund </a:t>
            </a:r>
            <a:r>
              <a:rPr lang="en-US" sz="1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622300">
                    <a:srgbClr val="FFFF00"/>
                  </a:glow>
                </a:effectLst>
                <a:latin typeface="Century" pitchFamily="18" charset="0"/>
              </a:rPr>
              <a:t>Jähn</a:t>
            </a:r>
            <a:endParaRPr lang="en-US" sz="1400" b="1" dirty="0" smtClean="0">
              <a:solidFill>
                <a:schemeClr val="tx2">
                  <a:lumMod val="60000"/>
                  <a:lumOff val="40000"/>
                </a:schemeClr>
              </a:solidFill>
              <a:effectLst>
                <a:glow rad="622300">
                  <a:srgbClr val="FFFF00"/>
                </a:glow>
              </a:effectLst>
              <a:latin typeface="Century" pitchFamily="18" charset="0"/>
            </a:endParaRPr>
          </a:p>
          <a:p>
            <a:pPr algn="ctr"/>
            <a:r>
              <a:rPr lang="en-U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622300">
                    <a:srgbClr val="FFFF00"/>
                  </a:glow>
                </a:effectLst>
                <a:latin typeface="Century" pitchFamily="18" charset="0"/>
              </a:rPr>
              <a:t>East </a:t>
            </a:r>
            <a:r>
              <a:rPr lang="en-US" sz="1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622300">
                    <a:srgbClr val="FFFF00"/>
                  </a:glow>
                </a:effectLst>
                <a:latin typeface="Century" pitchFamily="18" charset="0"/>
              </a:rPr>
              <a:t>German 1978</a:t>
            </a:r>
          </a:p>
        </p:txBody>
      </p:sp>
    </p:spTree>
    <p:extLst>
      <p:ext uri="{BB962C8B-B14F-4D97-AF65-F5344CB8AC3E}">
        <p14:creationId xmlns:p14="http://schemas.microsoft.com/office/powerpoint/2010/main" val="752479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ED6113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Flight to the west</a:t>
            </a:r>
            <a:endParaRPr lang="de-DE" sz="24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ED6113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3.5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263298"/>
            <a:ext cx="9144000" cy="0"/>
          </a:xfrm>
          <a:prstGeom prst="straightConnector1">
            <a:avLst/>
          </a:prstGeom>
          <a:noFill/>
          <a:ln w="9528">
            <a:solidFill>
              <a:srgbClr val="ED6113"/>
            </a:solidFill>
            <a:prstDash val="solid"/>
          </a:ln>
        </p:spPr>
      </p:cxnSp>
      <p:pic>
        <p:nvPicPr>
          <p:cNvPr id="8" name="Picture 4" descr="Picture 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188" y="1790700"/>
            <a:ext cx="5955612" cy="4000500"/>
          </a:xfrm>
          <a:prstGeom prst="rect">
            <a:avLst/>
          </a:prstGeom>
          <a:noFill/>
          <a:ln w="254000">
            <a:solidFill>
              <a:srgbClr val="ED6113"/>
            </a:solidFill>
            <a:round/>
            <a:headEnd/>
            <a:tailEnd/>
          </a:ln>
          <a:effectLst/>
        </p:spPr>
      </p:pic>
      <p:sp>
        <p:nvSpPr>
          <p:cNvPr id="9" name="Textfeld 8"/>
          <p:cNvSpPr txBox="1"/>
          <p:nvPr/>
        </p:nvSpPr>
        <p:spPr>
          <a:xfrm>
            <a:off x="9448800" y="838200"/>
            <a:ext cx="12192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AutoNum type="arabicPeriod"/>
            </a:pPr>
            <a:r>
              <a:rPr lang="de-DE" sz="1000" dirty="0" err="1" smtClean="0"/>
              <a:t>It</a:t>
            </a:r>
            <a:r>
              <a:rPr lang="de-DE" sz="1000" dirty="0" smtClean="0"/>
              <a:t> </a:t>
            </a:r>
            <a:r>
              <a:rPr lang="de-DE" sz="1000" dirty="0" err="1" smtClean="0"/>
              <a:t>is</a:t>
            </a:r>
            <a:r>
              <a:rPr lang="de-DE" sz="1000" dirty="0" smtClean="0"/>
              <a:t> not </a:t>
            </a:r>
            <a:r>
              <a:rPr lang="de-DE" sz="1000" dirty="0" err="1" smtClean="0"/>
              <a:t>impossible</a:t>
            </a:r>
            <a:r>
              <a:rPr lang="de-DE" sz="1000" dirty="0" smtClean="0"/>
              <a:t> </a:t>
            </a:r>
            <a:r>
              <a:rPr lang="de-DE" sz="1000" dirty="0" err="1" smtClean="0"/>
              <a:t>to</a:t>
            </a:r>
            <a:r>
              <a:rPr lang="de-DE" sz="1000" dirty="0" smtClean="0"/>
              <a:t> find </a:t>
            </a:r>
            <a:r>
              <a:rPr lang="de-DE" sz="1000" dirty="0" err="1" smtClean="0"/>
              <a:t>another</a:t>
            </a:r>
            <a:r>
              <a:rPr lang="de-DE" sz="1000" dirty="0" smtClean="0"/>
              <a:t> </a:t>
            </a:r>
            <a:r>
              <a:rPr lang="de-DE" sz="1000" dirty="0" err="1" smtClean="0"/>
              <a:t>graphic</a:t>
            </a:r>
            <a:r>
              <a:rPr lang="de-DE" sz="1000" dirty="0" smtClean="0"/>
              <a:t> </a:t>
            </a:r>
            <a:r>
              <a:rPr lang="de-DE" sz="1000" dirty="0" err="1" smtClean="0"/>
              <a:t>that</a:t>
            </a:r>
            <a:r>
              <a:rPr lang="de-DE" sz="1000" dirty="0" smtClean="0"/>
              <a:t> </a:t>
            </a:r>
            <a:r>
              <a:rPr lang="de-DE" sz="1000" dirty="0" err="1" smtClean="0"/>
              <a:t>matches</a:t>
            </a:r>
            <a:r>
              <a:rPr lang="de-DE" sz="1000" dirty="0" smtClean="0"/>
              <a:t> </a:t>
            </a:r>
            <a:r>
              <a:rPr lang="de-DE" sz="1000" dirty="0" err="1" smtClean="0"/>
              <a:t>the</a:t>
            </a:r>
            <a:r>
              <a:rPr lang="de-DE" sz="1000" dirty="0" smtClean="0"/>
              <a:t> </a:t>
            </a:r>
            <a:r>
              <a:rPr lang="de-DE" sz="1000" dirty="0" err="1" smtClean="0"/>
              <a:t>one</a:t>
            </a:r>
            <a:r>
              <a:rPr lang="de-DE" sz="1000" dirty="0" smtClean="0"/>
              <a:t> </a:t>
            </a:r>
            <a:r>
              <a:rPr lang="de-DE" sz="1000" dirty="0" err="1" smtClean="0"/>
              <a:t>with</a:t>
            </a:r>
            <a:r>
              <a:rPr lang="de-DE" sz="1000" dirty="0" smtClean="0"/>
              <a:t> </a:t>
            </a:r>
            <a:r>
              <a:rPr lang="de-DE" sz="1000" dirty="0" err="1" smtClean="0"/>
              <a:t>the</a:t>
            </a:r>
            <a:r>
              <a:rPr lang="de-DE" sz="1000" dirty="0" smtClean="0"/>
              <a:t> </a:t>
            </a:r>
            <a:r>
              <a:rPr lang="de-DE" sz="1000" dirty="0" err="1" smtClean="0"/>
              <a:t>women</a:t>
            </a:r>
            <a:r>
              <a:rPr lang="de-DE" sz="1000" dirty="0" smtClean="0"/>
              <a:t> </a:t>
            </a:r>
            <a:r>
              <a:rPr lang="de-DE" sz="1000" dirty="0" err="1" smtClean="0"/>
              <a:t>fleeing</a:t>
            </a:r>
            <a:r>
              <a:rPr lang="de-DE" sz="1000" dirty="0" smtClean="0"/>
              <a:t> </a:t>
            </a:r>
            <a:r>
              <a:rPr lang="de-DE" sz="1000" dirty="0" err="1" smtClean="0"/>
              <a:t>through</a:t>
            </a:r>
            <a:r>
              <a:rPr lang="de-DE" sz="1000" dirty="0" smtClean="0"/>
              <a:t> </a:t>
            </a:r>
            <a:r>
              <a:rPr lang="de-DE" sz="1000" dirty="0" err="1" smtClean="0"/>
              <a:t>the</a:t>
            </a:r>
            <a:r>
              <a:rPr lang="de-DE" sz="1000" dirty="0" smtClean="0"/>
              <a:t> </a:t>
            </a:r>
            <a:r>
              <a:rPr lang="de-DE" sz="1000" dirty="0" err="1" smtClean="0"/>
              <a:t>window</a:t>
            </a:r>
            <a:endParaRPr lang="de-DE" sz="1000" dirty="0" smtClean="0"/>
          </a:p>
          <a:p>
            <a:pPr marL="228600" indent="-228600">
              <a:buAutoNum type="arabicPeriod"/>
            </a:pPr>
            <a:r>
              <a:rPr lang="de-DE" sz="1000" dirty="0" smtClean="0"/>
              <a:t>The „</a:t>
            </a:r>
            <a:r>
              <a:rPr lang="de-DE" sz="1000" dirty="0" err="1" smtClean="0"/>
              <a:t>jumping</a:t>
            </a:r>
            <a:r>
              <a:rPr lang="de-DE" sz="1000" dirty="0" smtClean="0"/>
              <a:t> </a:t>
            </a:r>
            <a:r>
              <a:rPr lang="de-DE" sz="1000" dirty="0" err="1" smtClean="0"/>
              <a:t>soldier</a:t>
            </a:r>
            <a:r>
              <a:rPr lang="de-DE" sz="1000" dirty="0" smtClean="0"/>
              <a:t>“ </a:t>
            </a:r>
            <a:r>
              <a:rPr lang="de-DE" sz="1000" dirty="0" err="1" smtClean="0"/>
              <a:t>is</a:t>
            </a:r>
            <a:r>
              <a:rPr lang="de-DE" sz="1000" dirty="0" smtClean="0"/>
              <a:t> such an </a:t>
            </a:r>
            <a:r>
              <a:rPr lang="de-DE" sz="1000" dirty="0" err="1" smtClean="0"/>
              <a:t>important</a:t>
            </a:r>
            <a:r>
              <a:rPr lang="de-DE" sz="1000" dirty="0" smtClean="0"/>
              <a:t> </a:t>
            </a:r>
            <a:r>
              <a:rPr lang="de-DE" sz="1000" dirty="0" err="1" smtClean="0"/>
              <a:t>photo</a:t>
            </a:r>
            <a:r>
              <a:rPr lang="de-DE" sz="1000" dirty="0" smtClean="0"/>
              <a:t> </a:t>
            </a:r>
            <a:r>
              <a:rPr lang="de-DE" sz="1000" dirty="0" err="1" smtClean="0"/>
              <a:t>that</a:t>
            </a:r>
            <a:r>
              <a:rPr lang="de-DE" sz="1000" dirty="0" smtClean="0"/>
              <a:t> I </a:t>
            </a:r>
            <a:r>
              <a:rPr lang="de-DE" sz="1000" dirty="0" err="1" smtClean="0"/>
              <a:t>think</a:t>
            </a:r>
            <a:r>
              <a:rPr lang="de-DE" sz="1000" dirty="0" smtClean="0"/>
              <a:t> </a:t>
            </a:r>
            <a:r>
              <a:rPr lang="de-DE" sz="1000" dirty="0" err="1" smtClean="0"/>
              <a:t>it</a:t>
            </a:r>
            <a:r>
              <a:rPr lang="de-DE" sz="1000" dirty="0" smtClean="0"/>
              <a:t> </a:t>
            </a:r>
            <a:r>
              <a:rPr lang="de-DE" sz="1000" dirty="0" err="1" smtClean="0"/>
              <a:t>can</a:t>
            </a:r>
            <a:r>
              <a:rPr lang="de-DE" sz="1000" dirty="0" smtClean="0"/>
              <a:t> stand </a:t>
            </a:r>
            <a:r>
              <a:rPr lang="de-DE" sz="1000" dirty="0" err="1" smtClean="0"/>
              <a:t>alone</a:t>
            </a:r>
            <a:endParaRPr lang="de-DE" sz="1000" dirty="0"/>
          </a:p>
        </p:txBody>
      </p:sp>
    </p:spTree>
    <p:extLst>
      <p:ext uri="{BB962C8B-B14F-4D97-AF65-F5344CB8AC3E}">
        <p14:creationId xmlns:p14="http://schemas.microsoft.com/office/powerpoint/2010/main" val="1664580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ED6113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"Walled In!" Germany's inner border</a:t>
            </a:r>
            <a:endParaRPr lang="de-DE" sz="24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ED6113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3.5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263298"/>
            <a:ext cx="9144000" cy="0"/>
          </a:xfrm>
          <a:prstGeom prst="straightConnector1">
            <a:avLst/>
          </a:prstGeom>
          <a:noFill/>
          <a:ln w="9528">
            <a:solidFill>
              <a:srgbClr val="ED6113"/>
            </a:solidFill>
            <a:prstDash val="solid"/>
          </a:ln>
        </p:spPr>
      </p:cxn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531" y="1844824"/>
            <a:ext cx="6181725" cy="4026768"/>
          </a:xfrm>
          <a:prstGeom prst="rect">
            <a:avLst/>
          </a:prstGeom>
          <a:noFill/>
          <a:ln w="254000">
            <a:solidFill>
              <a:srgbClr val="ED611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" name="OwQsTzGkbiY?feature=player_detailpage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483056" y="1907493"/>
            <a:ext cx="6161285" cy="3465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840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ED6113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Mödlareuth</a:t>
            </a: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(Little Berlin)</a:t>
            </a:r>
            <a:endParaRPr lang="de-DE" sz="24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ED6113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3.5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263298"/>
            <a:ext cx="9144000" cy="0"/>
          </a:xfrm>
          <a:prstGeom prst="straightConnector1">
            <a:avLst/>
          </a:prstGeom>
          <a:noFill/>
          <a:ln w="9528">
            <a:solidFill>
              <a:srgbClr val="ED6113"/>
            </a:solidFill>
            <a:prstDash val="solid"/>
          </a:ln>
        </p:spPr>
      </p:cxnSp>
      <p:grpSp>
        <p:nvGrpSpPr>
          <p:cNvPr id="6" name="Gruppieren 5"/>
          <p:cNvGrpSpPr/>
          <p:nvPr/>
        </p:nvGrpSpPr>
        <p:grpSpPr>
          <a:xfrm>
            <a:off x="4977000" y="2059390"/>
            <a:ext cx="3633600" cy="3431475"/>
            <a:chOff x="4767060" y="1665133"/>
            <a:chExt cx="3633600" cy="3431475"/>
          </a:xfrm>
        </p:grpSpPr>
        <p:sp>
          <p:nvSpPr>
            <p:cNvPr id="15" name="Rectangle 3"/>
            <p:cNvSpPr>
              <a:spLocks noChangeArrowheads="1"/>
            </p:cNvSpPr>
            <p:nvPr/>
          </p:nvSpPr>
          <p:spPr bwMode="auto">
            <a:xfrm>
              <a:off x="6606359" y="4634943"/>
              <a:ext cx="1794301" cy="461665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" pitchFamily="18" charset="0"/>
                </a:rPr>
                <a:t>2011</a:t>
              </a:r>
              <a:endPara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" pitchFamily="18" charset="0"/>
              </a:endParaRPr>
            </a:p>
          </p:txBody>
        </p:sp>
        <p:pic>
          <p:nvPicPr>
            <p:cNvPr id="14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7060" y="1665133"/>
              <a:ext cx="3633600" cy="2725200"/>
            </a:xfrm>
            <a:prstGeom prst="rect">
              <a:avLst/>
            </a:prstGeom>
            <a:noFill/>
            <a:ln w="254000">
              <a:solidFill>
                <a:srgbClr val="ED611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" name="Gruppieren 2"/>
          <p:cNvGrpSpPr/>
          <p:nvPr/>
        </p:nvGrpSpPr>
        <p:grpSpPr>
          <a:xfrm>
            <a:off x="560696" y="2041434"/>
            <a:ext cx="3325504" cy="3413434"/>
            <a:chOff x="484496" y="1659731"/>
            <a:chExt cx="3325504" cy="3413434"/>
          </a:xfrm>
        </p:grpSpPr>
        <p:sp>
          <p:nvSpPr>
            <p:cNvPr id="11" name="Rectangle 3"/>
            <p:cNvSpPr>
              <a:spLocks noChangeArrowheads="1"/>
            </p:cNvSpPr>
            <p:nvPr/>
          </p:nvSpPr>
          <p:spPr bwMode="auto">
            <a:xfrm>
              <a:off x="1826861" y="4611500"/>
              <a:ext cx="1794301" cy="461665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" pitchFamily="18" charset="0"/>
                </a:rPr>
                <a:t>1949</a:t>
              </a:r>
            </a:p>
          </p:txBody>
        </p:sp>
        <p:pic>
          <p:nvPicPr>
            <p:cNvPr id="13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295"/>
            <a:stretch/>
          </p:blipFill>
          <p:spPr bwMode="auto">
            <a:xfrm>
              <a:off x="564091" y="1659731"/>
              <a:ext cx="3245909" cy="2724150"/>
            </a:xfrm>
            <a:prstGeom prst="rect">
              <a:avLst/>
            </a:prstGeom>
            <a:noFill/>
            <a:ln w="254000">
              <a:solidFill>
                <a:srgbClr val="ED611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Rectangle 2"/>
            <p:cNvSpPr>
              <a:spLocks noChangeArrowheads="1"/>
            </p:cNvSpPr>
            <p:nvPr/>
          </p:nvSpPr>
          <p:spPr bwMode="auto">
            <a:xfrm>
              <a:off x="484496" y="4343400"/>
              <a:ext cx="1257075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dirty="0" smtClean="0">
                  <a:latin typeface="Calibri" pitchFamily="34" charset="0"/>
                </a:rPr>
                <a:t>Source: Otto </a:t>
              </a:r>
              <a:r>
                <a:rPr lang="en-US" sz="1000" dirty="0" err="1" smtClean="0">
                  <a:latin typeface="Calibri" pitchFamily="34" charset="0"/>
                </a:rPr>
                <a:t>Donath</a:t>
              </a:r>
              <a:endParaRPr lang="en-US" sz="1000" dirty="0" smtClean="0">
                <a:latin typeface="Calibr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2798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ED6113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President John F. Kennedy </a:t>
            </a:r>
            <a:r>
              <a:rPr lang="en-US" sz="2400" b="1" cap="all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1963</a:t>
            </a:r>
            <a:endParaRPr lang="de-DE" sz="24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ED6113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3.5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263298"/>
            <a:ext cx="9144000" cy="0"/>
          </a:xfrm>
          <a:prstGeom prst="straightConnector1">
            <a:avLst/>
          </a:prstGeom>
          <a:noFill/>
          <a:ln w="9528">
            <a:solidFill>
              <a:srgbClr val="ED6113"/>
            </a:solidFill>
            <a:prstDash val="solid"/>
          </a:ln>
        </p:spPr>
      </p:cxnSp>
      <p:grpSp>
        <p:nvGrpSpPr>
          <p:cNvPr id="9" name="Gruppieren 8"/>
          <p:cNvGrpSpPr/>
          <p:nvPr/>
        </p:nvGrpSpPr>
        <p:grpSpPr>
          <a:xfrm>
            <a:off x="457200" y="1611573"/>
            <a:ext cx="4276452" cy="4380426"/>
            <a:chOff x="1219200" y="1611573"/>
            <a:chExt cx="4276452" cy="4380426"/>
          </a:xfrm>
        </p:grpSpPr>
        <p:pic>
          <p:nvPicPr>
            <p:cNvPr id="16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5400" y="1611573"/>
              <a:ext cx="4200252" cy="4128406"/>
            </a:xfrm>
            <a:prstGeom prst="rect">
              <a:avLst/>
            </a:prstGeom>
            <a:noFill/>
            <a:ln w="254000">
              <a:solidFill>
                <a:srgbClr val="ED611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" name="Rectangle 4"/>
            <p:cNvSpPr>
              <a:spLocks noChangeArrowheads="1"/>
            </p:cNvSpPr>
            <p:nvPr/>
          </p:nvSpPr>
          <p:spPr bwMode="auto">
            <a:xfrm>
              <a:off x="1219200" y="5715000"/>
              <a:ext cx="16764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latin typeface="Calibri" pitchFamily="34" charset="0"/>
                </a:rPr>
                <a:t>Source: Robert Knudsen</a:t>
              </a:r>
              <a:endParaRPr lang="en-US" sz="1200" dirty="0">
                <a:latin typeface="Calibri" pitchFamily="34" charset="0"/>
              </a:endParaRPr>
            </a:p>
          </p:txBody>
        </p:sp>
      </p:grpSp>
      <p:pic>
        <p:nvPicPr>
          <p:cNvPr id="4098" name="Picture 2" descr="File:JFK Ich bin ein Berliner - civis Romanus sum colo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286000"/>
            <a:ext cx="4009509" cy="2505943"/>
          </a:xfrm>
          <a:prstGeom prst="rect">
            <a:avLst/>
          </a:prstGeom>
          <a:noFill/>
          <a:ln w="254000">
            <a:solidFill>
              <a:srgbClr val="ED611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8"/>
          <p:cNvSpPr txBox="1"/>
          <p:nvPr/>
        </p:nvSpPr>
        <p:spPr>
          <a:xfrm>
            <a:off x="4343400" y="4637782"/>
            <a:ext cx="4009509" cy="107721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" pitchFamily="18" charset="0"/>
              </a:rPr>
              <a:t>John F. Kennedy's phonetic transcription of the German and Latin phrases in the </a:t>
            </a:r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" pitchFamily="18" charset="0"/>
              </a:rPr>
              <a:t>“</a:t>
            </a:r>
            <a:r>
              <a:rPr lang="en-US" sz="16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" pitchFamily="18" charset="0"/>
              </a:rPr>
              <a:t>Ich</a:t>
            </a:r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" pitchFamily="18" charset="0"/>
              </a:rPr>
              <a:t> </a:t>
            </a:r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" pitchFamily="18" charset="0"/>
              </a:rPr>
              <a:t>bin </a:t>
            </a:r>
            <a:r>
              <a:rPr lang="en-US" sz="16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" pitchFamily="18" charset="0"/>
              </a:rPr>
              <a:t>ein</a:t>
            </a:r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" pitchFamily="18" charset="0"/>
              </a:rPr>
              <a:t> </a:t>
            </a:r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" pitchFamily="18" charset="0"/>
              </a:rPr>
              <a:t>Berliner“ speech.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Century" pitchFamily="18" charset="0"/>
            </a:endParaRPr>
          </a:p>
        </p:txBody>
      </p:sp>
      <p:sp>
        <p:nvSpPr>
          <p:cNvPr id="10" name="Rechteckige Legende 9"/>
          <p:cNvSpPr/>
          <p:nvPr/>
        </p:nvSpPr>
        <p:spPr>
          <a:xfrm>
            <a:off x="3184420" y="1269691"/>
            <a:ext cx="3488252" cy="838200"/>
          </a:xfrm>
          <a:prstGeom prst="wedgeRectCallout">
            <a:avLst>
              <a:gd name="adj1" fmla="val -66641"/>
              <a:gd name="adj2" fmla="val 269205"/>
            </a:avLst>
          </a:prstGeom>
          <a:solidFill>
            <a:srgbClr val="ED6113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Times New Roman"/>
                <a:cs typeface="Times New Roman"/>
              </a:rPr>
              <a:t>"</a:t>
            </a:r>
            <a:r>
              <a:rPr lang="en-US" sz="2400" b="1" dirty="0" err="1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Times New Roman"/>
                <a:cs typeface="Times New Roman"/>
              </a:rPr>
              <a:t>Ich</a:t>
            </a:r>
            <a:r>
              <a:rPr lang="en-US" sz="24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Times New Roman"/>
                <a:cs typeface="Times New Roman"/>
              </a:rPr>
              <a:t> bin </a:t>
            </a:r>
            <a:r>
              <a:rPr lang="en-US" sz="2400" b="1" dirty="0" err="1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Times New Roman"/>
                <a:cs typeface="Times New Roman"/>
              </a:rPr>
              <a:t>ein</a:t>
            </a:r>
            <a:r>
              <a:rPr lang="en-US" sz="2400" b="1" dirty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  <a:ea typeface="Times New Roman"/>
                <a:cs typeface="Times New Roman"/>
              </a:rPr>
              <a:t> Berliner"</a:t>
            </a:r>
          </a:p>
        </p:txBody>
      </p:sp>
    </p:spTree>
    <p:extLst>
      <p:ext uri="{BB962C8B-B14F-4D97-AF65-F5344CB8AC3E}">
        <p14:creationId xmlns:p14="http://schemas.microsoft.com/office/powerpoint/2010/main" val="1933161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ED6113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2 Different Forms of Government</a:t>
            </a:r>
            <a:endParaRPr lang="de-DE" sz="24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ED6113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3.5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263298"/>
            <a:ext cx="9144000" cy="0"/>
          </a:xfrm>
          <a:prstGeom prst="straightConnector1">
            <a:avLst/>
          </a:prstGeom>
          <a:noFill/>
          <a:ln w="9528">
            <a:solidFill>
              <a:srgbClr val="ED6113"/>
            </a:solidFill>
            <a:prstDash val="solid"/>
          </a:ln>
        </p:spPr>
      </p:cxnSp>
      <p:grpSp>
        <p:nvGrpSpPr>
          <p:cNvPr id="3" name="Gruppieren 2"/>
          <p:cNvGrpSpPr/>
          <p:nvPr/>
        </p:nvGrpSpPr>
        <p:grpSpPr>
          <a:xfrm>
            <a:off x="175800" y="1547400"/>
            <a:ext cx="4320000" cy="4320000"/>
            <a:chOff x="226798" y="1562338"/>
            <a:chExt cx="4595386" cy="4687091"/>
          </a:xfrm>
        </p:grpSpPr>
        <p:sp>
          <p:nvSpPr>
            <p:cNvPr id="18" name="Ellipse 17"/>
            <p:cNvSpPr/>
            <p:nvPr/>
          </p:nvSpPr>
          <p:spPr>
            <a:xfrm>
              <a:off x="226798" y="1562338"/>
              <a:ext cx="4595386" cy="4687091"/>
            </a:xfrm>
            <a:prstGeom prst="ellipse">
              <a:avLst/>
            </a:prstGeom>
            <a:solidFill>
              <a:srgbClr val="ED6113"/>
            </a:solidFill>
            <a:ln w="1270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 dirty="0">
                <a:solidFill>
                  <a:schemeClr val="bg1"/>
                </a:solidFill>
                <a:latin typeface="Century" pitchFamily="18" charset="0"/>
              </a:endParaRPr>
            </a:p>
          </p:txBody>
        </p:sp>
        <p:pic>
          <p:nvPicPr>
            <p:cNvPr id="11" name="Picture 4" descr="File:Logo Buendnis90-Gruene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4263" y="4381470"/>
              <a:ext cx="1980920" cy="14015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8" descr="File:FDP-Logo 2011.sv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6355" y="2895600"/>
              <a:ext cx="1495815" cy="13639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6" descr="File:SPD logo.sv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6549" y="2743200"/>
              <a:ext cx="1520825" cy="15208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2" descr="File:CDU logo.sv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6090" y="1981200"/>
              <a:ext cx="2257265" cy="692228"/>
            </a:xfrm>
            <a:prstGeom prst="rect">
              <a:avLst/>
            </a:prstGeom>
            <a:solidFill>
              <a:schemeClr val="bg1"/>
            </a:solidFill>
          </p:spPr>
        </p:pic>
      </p:grpSp>
      <p:grpSp>
        <p:nvGrpSpPr>
          <p:cNvPr id="6" name="Gruppieren 5"/>
          <p:cNvGrpSpPr/>
          <p:nvPr/>
        </p:nvGrpSpPr>
        <p:grpSpPr>
          <a:xfrm>
            <a:off x="4599296" y="1561048"/>
            <a:ext cx="4320000" cy="4320000"/>
            <a:chOff x="4430511" y="1371600"/>
            <a:chExt cx="4461973" cy="4553651"/>
          </a:xfrm>
        </p:grpSpPr>
        <p:sp>
          <p:nvSpPr>
            <p:cNvPr id="19" name="Ellipse 18"/>
            <p:cNvSpPr/>
            <p:nvPr/>
          </p:nvSpPr>
          <p:spPr>
            <a:xfrm>
              <a:off x="4430511" y="1371600"/>
              <a:ext cx="4461973" cy="4553651"/>
            </a:xfrm>
            <a:prstGeom prst="ellipse">
              <a:avLst/>
            </a:prstGeom>
            <a:solidFill>
              <a:srgbClr val="ED6113"/>
            </a:solidFill>
            <a:ln w="1270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b="1" dirty="0">
                <a:solidFill>
                  <a:schemeClr val="bg1"/>
                </a:solidFill>
                <a:latin typeface="Century" pitchFamily="18" charset="0"/>
              </a:endParaRPr>
            </a:p>
          </p:txBody>
        </p:sp>
        <p:pic>
          <p:nvPicPr>
            <p:cNvPr id="13" name="Picture 10" descr="File:SED Logo.sv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3889" y="2476498"/>
              <a:ext cx="1815215" cy="21914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44557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ED6113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East German Secret Police  - Stasi</a:t>
            </a:r>
            <a:endParaRPr lang="de-DE" sz="24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ED6113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3.5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263298"/>
            <a:ext cx="9144000" cy="0"/>
          </a:xfrm>
          <a:prstGeom prst="straightConnector1">
            <a:avLst/>
          </a:prstGeom>
          <a:noFill/>
          <a:ln w="9528">
            <a:solidFill>
              <a:srgbClr val="ED6113"/>
            </a:solidFill>
            <a:prstDash val="solid"/>
          </a:ln>
        </p:spPr>
      </p:cxn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057400"/>
            <a:ext cx="2209800" cy="3311914"/>
          </a:xfrm>
          <a:prstGeom prst="rect">
            <a:avLst/>
          </a:prstGeom>
          <a:noFill/>
          <a:ln w="254000">
            <a:solidFill>
              <a:srgbClr val="ED611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51" y="2098344"/>
            <a:ext cx="3179751" cy="3233737"/>
          </a:xfrm>
          <a:prstGeom prst="rect">
            <a:avLst/>
          </a:prstGeom>
          <a:noFill/>
          <a:ln w="254000">
            <a:solidFill>
              <a:srgbClr val="ED611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0140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ED6113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GDR: A Planned Economy</a:t>
            </a:r>
            <a:endParaRPr lang="de-DE" sz="24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ED6113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3.5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263298"/>
            <a:ext cx="9144000" cy="0"/>
          </a:xfrm>
          <a:prstGeom prst="straightConnector1">
            <a:avLst/>
          </a:prstGeom>
          <a:noFill/>
          <a:ln w="9528">
            <a:solidFill>
              <a:srgbClr val="ED6113"/>
            </a:solidFill>
            <a:prstDash val="solid"/>
          </a:ln>
        </p:spPr>
      </p:cxnSp>
      <p:grpSp>
        <p:nvGrpSpPr>
          <p:cNvPr id="3" name="Gruppieren 2"/>
          <p:cNvGrpSpPr/>
          <p:nvPr/>
        </p:nvGrpSpPr>
        <p:grpSpPr>
          <a:xfrm>
            <a:off x="413369" y="1621808"/>
            <a:ext cx="8300727" cy="4314587"/>
            <a:chOff x="386073" y="1676400"/>
            <a:chExt cx="8300727" cy="4314587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8925" y="3973274"/>
              <a:ext cx="2962275" cy="2017713"/>
            </a:xfrm>
            <a:prstGeom prst="rect">
              <a:avLst/>
            </a:prstGeom>
            <a:noFill/>
            <a:ln w="254000">
              <a:solidFill>
                <a:srgbClr val="ED611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42" name="Picture 2" descr="http://upload.wikimedia.org/wikipedia/commons/thumb/7/79/Sternrecorder.jpg/220px-Sternrecorder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073" y="4114800"/>
              <a:ext cx="2095500" cy="1638300"/>
            </a:xfrm>
            <a:prstGeom prst="rect">
              <a:avLst/>
            </a:prstGeom>
            <a:noFill/>
            <a:ln w="254000">
              <a:solidFill>
                <a:srgbClr val="ED611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46" name="Picture 6" descr="http://upload.wikimedia.org/wikipedia/commons/thumb/2/27/Sonja_coffee_filter_GDR.jpg/220px-Sonja_coffee_filter_GDR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073" y="1848642"/>
              <a:ext cx="2095500" cy="1971676"/>
            </a:xfrm>
            <a:prstGeom prst="rect">
              <a:avLst/>
            </a:prstGeom>
            <a:noFill/>
            <a:ln w="254000">
              <a:solidFill>
                <a:srgbClr val="ED611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48" name="Picture 8" descr="File:Lichtenauer Mandarine Mango Limonde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7000" y="1793544"/>
              <a:ext cx="1282224" cy="1923336"/>
            </a:xfrm>
            <a:prstGeom prst="rect">
              <a:avLst/>
            </a:prstGeom>
            <a:noFill/>
            <a:ln w="254000">
              <a:solidFill>
                <a:srgbClr val="ED611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50" name="Picture 10" descr="File:Stralsund, im Meeresmuseum (2013-02-13), by Klugschnacker in Wikipedia (66)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5194" y="4038600"/>
              <a:ext cx="2651606" cy="1769947"/>
            </a:xfrm>
            <a:prstGeom prst="rect">
              <a:avLst/>
            </a:prstGeom>
            <a:noFill/>
            <a:ln w="254000">
              <a:solidFill>
                <a:srgbClr val="ED611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52" name="Picture 12" descr="http://farm7.staticflickr.com/6119/6299727061_51d5a72977_z.jpg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12" t="6404" r="3246" b="3270"/>
            <a:stretch/>
          </p:blipFill>
          <p:spPr bwMode="auto">
            <a:xfrm>
              <a:off x="6629400" y="1676400"/>
              <a:ext cx="2057400" cy="2014701"/>
            </a:xfrm>
            <a:prstGeom prst="rect">
              <a:avLst/>
            </a:prstGeom>
            <a:noFill/>
            <a:ln w="254000">
              <a:solidFill>
                <a:srgbClr val="ED611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44" name="Picture 4" descr="http://upload.wikimedia.org/wikipedia/commons/thumb/0/0c/KR_51_Schwalbe_1964_absolut_original.JPG/220px-KR_51_Schwalbe_1964_absolut_original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1000" y="2091530"/>
              <a:ext cx="2095500" cy="1485900"/>
            </a:xfrm>
            <a:prstGeom prst="rect">
              <a:avLst/>
            </a:prstGeom>
            <a:noFill/>
            <a:ln w="254000">
              <a:solidFill>
                <a:srgbClr val="ED611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11273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ED6113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Legal way to leave</a:t>
            </a:r>
            <a:endParaRPr lang="de-DE" sz="24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ED6113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3.5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263298"/>
            <a:ext cx="9144000" cy="0"/>
          </a:xfrm>
          <a:prstGeom prst="straightConnector1">
            <a:avLst/>
          </a:prstGeom>
          <a:noFill/>
          <a:ln w="9528">
            <a:solidFill>
              <a:srgbClr val="ED6113"/>
            </a:solidFill>
            <a:prstDash val="solid"/>
          </a:ln>
        </p:spPr>
      </p:cxnSp>
      <p:pic>
        <p:nvPicPr>
          <p:cNvPr id="1028" name="Picture 4" descr="i-4e76e73874391a1a82a5efe0a2c48085-Ausreiseantrag_5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1600200"/>
            <a:ext cx="5143500" cy="2390775"/>
          </a:xfrm>
          <a:prstGeom prst="rect">
            <a:avLst/>
          </a:prstGeom>
          <a:noFill/>
          <a:ln w="254000">
            <a:solidFill>
              <a:srgbClr val="ED611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uppieren 2"/>
          <p:cNvGrpSpPr/>
          <p:nvPr/>
        </p:nvGrpSpPr>
        <p:grpSpPr>
          <a:xfrm>
            <a:off x="4593019" y="2104933"/>
            <a:ext cx="3833649" cy="4110637"/>
            <a:chOff x="738356" y="1188864"/>
            <a:chExt cx="3833649" cy="4110637"/>
          </a:xfrm>
        </p:grpSpPr>
        <p:pic>
          <p:nvPicPr>
            <p:cNvPr id="1030" name="Picture 6" descr="http://www.ddr-ausreise.de/Kruegers-198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8356" y="1188864"/>
              <a:ext cx="3810000" cy="2838450"/>
            </a:xfrm>
            <a:prstGeom prst="rect">
              <a:avLst/>
            </a:prstGeom>
            <a:noFill/>
            <a:ln w="254000">
              <a:solidFill>
                <a:srgbClr val="ED611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8"/>
            <p:cNvSpPr txBox="1"/>
            <p:nvPr/>
          </p:nvSpPr>
          <p:spPr>
            <a:xfrm>
              <a:off x="738356" y="3976062"/>
              <a:ext cx="3833649" cy="1323439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" pitchFamily="18" charset="0"/>
                </a:rPr>
                <a:t>An East German family after their arrival in West Germany. The family  tried to leave the GDR legally and had to wait for over  8 years before finally receiving their departure permit.</a:t>
              </a:r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" pitchFamily="18" charset="0"/>
              </a:endParaRPr>
            </a:p>
          </p:txBody>
        </p:sp>
      </p:grpSp>
      <p:sp>
        <p:nvSpPr>
          <p:cNvPr id="16" name="TextBox 8"/>
          <p:cNvSpPr txBox="1"/>
          <p:nvPr/>
        </p:nvSpPr>
        <p:spPr>
          <a:xfrm>
            <a:off x="495300" y="3990975"/>
            <a:ext cx="3833649" cy="33855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" pitchFamily="18" charset="0"/>
              </a:rPr>
              <a:t>Request form for leaving the GDR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Century" pitchFamily="18" charset="0"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457199" y="5715000"/>
            <a:ext cx="284140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Calibri" pitchFamily="34" charset="0"/>
              </a:rPr>
              <a:t>Source: </a:t>
            </a:r>
            <a:r>
              <a:rPr lang="de-DE" sz="1200" dirty="0"/>
              <a:t>http://www.ddr-ausreise.de</a:t>
            </a:r>
          </a:p>
        </p:txBody>
      </p:sp>
    </p:spTree>
    <p:extLst>
      <p:ext uri="{BB962C8B-B14F-4D97-AF65-F5344CB8AC3E}">
        <p14:creationId xmlns:p14="http://schemas.microsoft.com/office/powerpoint/2010/main" val="4237264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ED6113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Germany: A Divided Country </a:t>
            </a:r>
            <a:r>
              <a:rPr lang="en-US" sz="2400" b="1" cap="all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1945-1990</a:t>
            </a:r>
            <a:endParaRPr lang="de-DE" sz="24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309323"/>
            <a:ext cx="9144000" cy="0"/>
          </a:xfrm>
          <a:prstGeom prst="straightConnector1">
            <a:avLst/>
          </a:prstGeom>
          <a:noFill/>
          <a:ln w="9528">
            <a:solidFill>
              <a:srgbClr val="ED6113"/>
            </a:solidFill>
            <a:prstDash val="solid"/>
          </a:ln>
        </p:spPr>
      </p:cxn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ED6113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3.5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grpSp>
        <p:nvGrpSpPr>
          <p:cNvPr id="3" name="Gruppieren 2"/>
          <p:cNvGrpSpPr/>
          <p:nvPr/>
        </p:nvGrpSpPr>
        <p:grpSpPr>
          <a:xfrm>
            <a:off x="4325561" y="2109788"/>
            <a:ext cx="4114800" cy="3138160"/>
            <a:chOff x="4879975" y="2028825"/>
            <a:chExt cx="4114800" cy="3138160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975" y="2028825"/>
              <a:ext cx="3810000" cy="2857500"/>
            </a:xfrm>
            <a:prstGeom prst="rect">
              <a:avLst/>
            </a:prstGeom>
            <a:noFill/>
            <a:ln w="254000">
              <a:solidFill>
                <a:srgbClr val="ED611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4879975" y="4905375"/>
              <a:ext cx="4114800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100" dirty="0" smtClean="0">
                  <a:latin typeface="Calibri" pitchFamily="34" charset="0"/>
                </a:rPr>
                <a:t>Photo: </a:t>
              </a:r>
              <a:r>
                <a:rPr lang="en-US" sz="1100" dirty="0" err="1" smtClean="0">
                  <a:latin typeface="Calibri" pitchFamily="34" charset="0"/>
                </a:rPr>
                <a:t>Theirry</a:t>
              </a:r>
              <a:r>
                <a:rPr lang="en-US" sz="1100" dirty="0" smtClean="0">
                  <a:latin typeface="Calibri" pitchFamily="34" charset="0"/>
                </a:rPr>
                <a:t> Noir. 1986</a:t>
              </a:r>
              <a:endParaRPr lang="en-US" sz="1100" dirty="0">
                <a:latin typeface="Calibri" pitchFamily="34" charset="0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1600200"/>
            <a:ext cx="3362325" cy="4333875"/>
          </a:xfrm>
          <a:prstGeom prst="rect">
            <a:avLst/>
          </a:prstGeom>
          <a:noFill/>
          <a:ln w="254000">
            <a:solidFill>
              <a:srgbClr val="ED611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4392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ED6113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Attempts to Escape to the West</a:t>
            </a:r>
            <a:endParaRPr lang="de-DE" sz="24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ED6113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3.5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263298"/>
            <a:ext cx="9144000" cy="0"/>
          </a:xfrm>
          <a:prstGeom prst="straightConnector1">
            <a:avLst/>
          </a:prstGeom>
          <a:noFill/>
          <a:ln w="9528">
            <a:solidFill>
              <a:srgbClr val="ED6113"/>
            </a:solidFill>
            <a:prstDash val="solid"/>
          </a:ln>
        </p:spPr>
      </p:cxnSp>
      <p:grpSp>
        <p:nvGrpSpPr>
          <p:cNvPr id="8" name="Gruppieren 7"/>
          <p:cNvGrpSpPr/>
          <p:nvPr/>
        </p:nvGrpSpPr>
        <p:grpSpPr>
          <a:xfrm>
            <a:off x="228600" y="1600200"/>
            <a:ext cx="3572400" cy="3857965"/>
            <a:chOff x="-265052" y="2417731"/>
            <a:chExt cx="3572400" cy="3857965"/>
          </a:xfrm>
        </p:grpSpPr>
        <p:pic>
          <p:nvPicPr>
            <p:cNvPr id="10" name="Picture 2" descr="File:Bundesarchiv Bild 183-90157-0001, Berlin, S-Bahnhof Wollankstraße, Fluchttunnel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35"/>
            <a:stretch/>
          </p:blipFill>
          <p:spPr bwMode="auto">
            <a:xfrm>
              <a:off x="0" y="2417731"/>
              <a:ext cx="3048000" cy="3561907"/>
            </a:xfrm>
            <a:prstGeom prst="rect">
              <a:avLst/>
            </a:prstGeom>
            <a:noFill/>
            <a:ln w="254000">
              <a:solidFill>
                <a:srgbClr val="ED611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Rectangle 3"/>
            <p:cNvSpPr>
              <a:spLocks noChangeArrowheads="1"/>
            </p:cNvSpPr>
            <p:nvPr/>
          </p:nvSpPr>
          <p:spPr bwMode="auto">
            <a:xfrm>
              <a:off x="-265052" y="5967919"/>
              <a:ext cx="3572400" cy="307777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" pitchFamily="18" charset="0"/>
                </a:rPr>
                <a:t>Escape through a self built tunnel</a:t>
              </a:r>
              <a:endPara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" pitchFamily="18" charset="0"/>
              </a:endParaRPr>
            </a:p>
          </p:txBody>
        </p:sp>
      </p:grpSp>
      <p:pic>
        <p:nvPicPr>
          <p:cNvPr id="2052" name="Picture 4" descr="File:Gedenktafel Ebertstr ggü 25 (Tierg) Maueropfer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69" t="20412" r="50000" b="22600"/>
          <a:stretch/>
        </p:blipFill>
        <p:spPr bwMode="auto">
          <a:xfrm>
            <a:off x="3920111" y="4191000"/>
            <a:ext cx="2441029" cy="1485950"/>
          </a:xfrm>
          <a:prstGeom prst="rect">
            <a:avLst/>
          </a:prstGeom>
          <a:noFill/>
          <a:ln w="254000">
            <a:solidFill>
              <a:srgbClr val="ED611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uppieren 6"/>
          <p:cNvGrpSpPr/>
          <p:nvPr/>
        </p:nvGrpSpPr>
        <p:grpSpPr>
          <a:xfrm>
            <a:off x="5116033" y="1635131"/>
            <a:ext cx="3373744" cy="3104696"/>
            <a:chOff x="4159342" y="2666999"/>
            <a:chExt cx="3606255" cy="3953511"/>
          </a:xfrm>
        </p:grpSpPr>
        <p:pic>
          <p:nvPicPr>
            <p:cNvPr id="9" name="Picture 7" descr="2206434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419600" y="2666999"/>
              <a:ext cx="3063009" cy="3609975"/>
            </a:xfrm>
            <a:prstGeom prst="rect">
              <a:avLst/>
            </a:prstGeom>
            <a:noFill/>
            <a:ln w="254000">
              <a:solidFill>
                <a:srgbClr val="ED6113"/>
              </a:solidFill>
              <a:round/>
              <a:headEnd/>
              <a:tailEnd/>
            </a:ln>
            <a:effectLst/>
          </p:spPr>
        </p:pic>
        <p:sp>
          <p:nvSpPr>
            <p:cNvPr id="13" name="Rectangle 3"/>
            <p:cNvSpPr>
              <a:spLocks noChangeArrowheads="1"/>
            </p:cNvSpPr>
            <p:nvPr/>
          </p:nvSpPr>
          <p:spPr bwMode="auto">
            <a:xfrm>
              <a:off x="4159342" y="6130607"/>
              <a:ext cx="3606255" cy="489903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" pitchFamily="18" charset="0"/>
                </a:rPr>
                <a:t>Escape in a homemade hot air balloon</a:t>
              </a:r>
            </a:p>
            <a:p>
              <a:pPr algn="ctr"/>
              <a:endParaRPr lang="en-US" sz="500" b="1" dirty="0">
                <a:solidFill>
                  <a:schemeClr val="bg1">
                    <a:lumMod val="65000"/>
                  </a:schemeClr>
                </a:solidFill>
                <a:latin typeface="Century" pitchFamily="18" charset="0"/>
              </a:endParaRPr>
            </a:p>
          </p:txBody>
        </p:sp>
      </p:grp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657601" y="5638800"/>
            <a:ext cx="2971800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" pitchFamily="18" charset="0"/>
              </a:rPr>
              <a:t>Memorial </a:t>
            </a:r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" pitchFamily="18" charset="0"/>
              </a:rPr>
              <a:t>for </a:t>
            </a:r>
          </a:p>
          <a:p>
            <a:pPr algn="ctr"/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" pitchFamily="18" charset="0"/>
              </a:rPr>
              <a:t>the victims of the wall, Berlin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Century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182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ED6113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Rabbits in the death zone</a:t>
            </a:r>
            <a:endParaRPr lang="de-DE" sz="24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ED6113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3.5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263298"/>
            <a:ext cx="9144000" cy="0"/>
          </a:xfrm>
          <a:prstGeom prst="straightConnector1">
            <a:avLst/>
          </a:prstGeom>
          <a:noFill/>
          <a:ln w="9528">
            <a:solidFill>
              <a:srgbClr val="ED6113"/>
            </a:solidFill>
            <a:prstDash val="solid"/>
          </a:ln>
        </p:spPr>
      </p:cxn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8897" y="1974701"/>
            <a:ext cx="6181725" cy="3902571"/>
          </a:xfrm>
          <a:prstGeom prst="rect">
            <a:avLst/>
          </a:prstGeom>
          <a:noFill/>
          <a:ln w="254000">
            <a:solidFill>
              <a:srgbClr val="ED611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YEHi4DE2uAY?feature=player_detailpage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448897" y="1988840"/>
            <a:ext cx="6181725" cy="3485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559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ED6113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The Cold War Ended…Gorbachev</a:t>
            </a:r>
            <a:endParaRPr lang="de-DE" sz="24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ED6113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3.5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263298"/>
            <a:ext cx="9144000" cy="0"/>
          </a:xfrm>
          <a:prstGeom prst="straightConnector1">
            <a:avLst/>
          </a:prstGeom>
          <a:noFill/>
          <a:ln w="9528">
            <a:solidFill>
              <a:srgbClr val="ED6113"/>
            </a:solidFill>
            <a:prstDash val="solid"/>
          </a:ln>
        </p:spPr>
      </p:cxn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399" y="1828800"/>
            <a:ext cx="2819401" cy="3769690"/>
          </a:xfrm>
          <a:prstGeom prst="rect">
            <a:avLst/>
          </a:prstGeom>
          <a:noFill/>
          <a:ln w="254000">
            <a:solidFill>
              <a:srgbClr val="ED611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1768" y="1676400"/>
            <a:ext cx="2770632" cy="4114800"/>
          </a:xfrm>
          <a:prstGeom prst="rect">
            <a:avLst/>
          </a:prstGeom>
          <a:noFill/>
          <a:ln w="254000">
            <a:solidFill>
              <a:srgbClr val="ED611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9217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ED6113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June 1989</a:t>
            </a:r>
          </a:p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Hungary opens its border to </a:t>
            </a:r>
            <a:r>
              <a:rPr lang="en-US" sz="2400" b="1" cap="all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austria</a:t>
            </a:r>
            <a:endParaRPr lang="de-DE" sz="24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ED6113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3.5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263298"/>
            <a:ext cx="9144000" cy="0"/>
          </a:xfrm>
          <a:prstGeom prst="straightConnector1">
            <a:avLst/>
          </a:prstGeom>
          <a:noFill/>
          <a:ln w="9528">
            <a:solidFill>
              <a:srgbClr val="ED6113"/>
            </a:solidFill>
            <a:prstDash val="solid"/>
          </a:ln>
        </p:spPr>
      </p:cxn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441" y="1585911"/>
            <a:ext cx="6638925" cy="4295775"/>
          </a:xfrm>
          <a:prstGeom prst="rect">
            <a:avLst/>
          </a:prstGeom>
          <a:noFill/>
          <a:ln w="254000">
            <a:solidFill>
              <a:srgbClr val="ED611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1127234" y="5834389"/>
            <a:ext cx="284140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Calibri" pitchFamily="34" charset="0"/>
              </a:rPr>
              <a:t>Source</a:t>
            </a:r>
            <a:r>
              <a:rPr lang="de-DE" sz="1200" dirty="0">
                <a:latin typeface="Calibri" pitchFamily="34" charset="0"/>
              </a:rPr>
              <a:t>: </a:t>
            </a:r>
            <a:r>
              <a:rPr lang="de-DE" sz="1200" dirty="0" smtClean="0">
                <a:latin typeface="Calibri" pitchFamily="34" charset="0"/>
              </a:rPr>
              <a:t>www1.karlsruhe.de  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456700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ED6113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Ronald Reagan at the Berlin Wall</a:t>
            </a:r>
            <a:endParaRPr lang="de-DE" sz="24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ED6113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3.5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263298"/>
            <a:ext cx="9144000" cy="0"/>
          </a:xfrm>
          <a:prstGeom prst="straightConnector1">
            <a:avLst/>
          </a:prstGeom>
          <a:noFill/>
          <a:ln w="9528">
            <a:solidFill>
              <a:srgbClr val="ED6113"/>
            </a:solidFill>
            <a:prstDash val="solid"/>
          </a:ln>
        </p:spPr>
      </p:cxn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1634" y="1676399"/>
            <a:ext cx="5067300" cy="4175455"/>
          </a:xfrm>
          <a:prstGeom prst="rect">
            <a:avLst/>
          </a:prstGeom>
          <a:noFill/>
          <a:ln w="254000">
            <a:solidFill>
              <a:srgbClr val="ED611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389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ED6113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Hungary Opened Borders </a:t>
            </a:r>
            <a:r>
              <a:rPr lang="en-US" sz="2400" b="1" cap="all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to </a:t>
            </a: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the West</a:t>
            </a:r>
            <a:endParaRPr lang="de-DE" sz="24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ED6113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3.5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263298"/>
            <a:ext cx="9144000" cy="0"/>
          </a:xfrm>
          <a:prstGeom prst="straightConnector1">
            <a:avLst/>
          </a:prstGeom>
          <a:noFill/>
          <a:ln w="9528">
            <a:solidFill>
              <a:srgbClr val="ED6113"/>
            </a:solidFill>
            <a:prstDash val="solid"/>
          </a:ln>
        </p:spPr>
      </p:cxnSp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0" t="5590" r="48508" b="4641"/>
          <a:stretch/>
        </p:blipFill>
        <p:spPr>
          <a:xfrm>
            <a:off x="2814149" y="1592317"/>
            <a:ext cx="3515710" cy="4267200"/>
          </a:xfrm>
          <a:prstGeom prst="rect">
            <a:avLst/>
          </a:prstGeom>
          <a:noFill/>
          <a:ln w="254000">
            <a:solidFill>
              <a:srgbClr val="ED6113"/>
            </a:solidFill>
            <a:round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68117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ED6113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Monday Demonstration in Leipzig</a:t>
            </a:r>
            <a:b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</a:b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“We Are the People”</a:t>
            </a:r>
            <a:endParaRPr lang="de-DE" sz="24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ED6113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3.5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263298"/>
            <a:ext cx="9144000" cy="0"/>
          </a:xfrm>
          <a:prstGeom prst="straightConnector1">
            <a:avLst/>
          </a:prstGeom>
          <a:noFill/>
          <a:ln w="9528">
            <a:solidFill>
              <a:srgbClr val="ED6113"/>
            </a:solidFill>
            <a:prstDash val="solid"/>
          </a:ln>
        </p:spPr>
      </p:cxnSp>
      <p:sp>
        <p:nvSpPr>
          <p:cNvPr id="3" name="Rechteck 2"/>
          <p:cNvSpPr/>
          <p:nvPr/>
        </p:nvSpPr>
        <p:spPr>
          <a:xfrm>
            <a:off x="1183164" y="5791200"/>
            <a:ext cx="193193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00" dirty="0">
                <a:latin typeface="Century" pitchFamily="18" charset="0"/>
              </a:rPr>
              <a:t>Source: http://www.bayern.de</a:t>
            </a:r>
          </a:p>
        </p:txBody>
      </p:sp>
      <p:pic>
        <p:nvPicPr>
          <p:cNvPr id="12" name="Picture 4" descr="File:Bundesarchiv Bild 183-1990-0921-309, Leipzig, Thomaskirche, Mittelschiff, Altar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4"/>
          <a:stretch/>
        </p:blipFill>
        <p:spPr bwMode="auto">
          <a:xfrm>
            <a:off x="5198199" y="2133600"/>
            <a:ext cx="2517071" cy="3715789"/>
          </a:xfrm>
          <a:prstGeom prst="rect">
            <a:avLst/>
          </a:prstGeom>
          <a:noFill/>
          <a:ln w="254000">
            <a:solidFill>
              <a:srgbClr val="ED611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upload.wikimedia.org/wikipedia/commons/3/3c/Bundesarchiv_Bild_183-1990-0108-033%2C_Leipzig%2C_Montagsdemonstrati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537578"/>
            <a:ext cx="3413273" cy="2315995"/>
          </a:xfrm>
          <a:prstGeom prst="rect">
            <a:avLst/>
          </a:prstGeom>
          <a:noFill/>
          <a:ln w="254000">
            <a:solidFill>
              <a:srgbClr val="ED611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9859" y="1697359"/>
            <a:ext cx="2627105" cy="1579241"/>
          </a:xfrm>
          <a:prstGeom prst="rect">
            <a:avLst/>
          </a:prstGeom>
          <a:noFill/>
          <a:ln w="254000">
            <a:solidFill>
              <a:srgbClr val="ED611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 descr="IMG_2202.JPG"/>
          <p:cNvPicPr>
            <a:picLocks noGrp="1"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8564" y="1763931"/>
            <a:ext cx="2078344" cy="1386016"/>
          </a:xfrm>
          <a:prstGeom prst="rect">
            <a:avLst/>
          </a:prstGeom>
          <a:noFill/>
          <a:ln w="254000">
            <a:solidFill>
              <a:srgbClr val="ED6113"/>
            </a:solidFill>
            <a:round/>
            <a:headEnd/>
            <a:tailEnd/>
          </a:ln>
          <a:effectLst/>
        </p:spPr>
      </p:pic>
      <p:sp>
        <p:nvSpPr>
          <p:cNvPr id="9" name="TextBox 7"/>
          <p:cNvSpPr txBox="1">
            <a:spLocks noChangeArrowheads="1"/>
          </p:cNvSpPr>
          <p:nvPr/>
        </p:nvSpPr>
        <p:spPr bwMode="auto">
          <a:xfrm>
            <a:off x="6059964" y="3137356"/>
            <a:ext cx="155603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800" dirty="0" smtClean="0">
                <a:latin typeface="Century" pitchFamily="18" charset="0"/>
              </a:rPr>
              <a:t>    Photo: Steven </a:t>
            </a:r>
            <a:r>
              <a:rPr lang="en-US" sz="800" dirty="0">
                <a:latin typeface="Century" pitchFamily="18" charset="0"/>
              </a:rPr>
              <a:t>A. Goldberg</a:t>
            </a:r>
          </a:p>
        </p:txBody>
      </p:sp>
    </p:spTree>
    <p:extLst>
      <p:ext uri="{BB962C8B-B14F-4D97-AF65-F5344CB8AC3E}">
        <p14:creationId xmlns:p14="http://schemas.microsoft.com/office/powerpoint/2010/main" val="3159570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ED6113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November 9, 1989 Opening of the Wall</a:t>
            </a:r>
            <a:endParaRPr lang="de-DE" sz="24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ED6113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3.5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263298"/>
            <a:ext cx="9144000" cy="0"/>
          </a:xfrm>
          <a:prstGeom prst="straightConnector1">
            <a:avLst/>
          </a:prstGeom>
          <a:noFill/>
          <a:ln w="9528">
            <a:solidFill>
              <a:srgbClr val="ED6113"/>
            </a:solidFill>
            <a:prstDash val="solid"/>
          </a:ln>
        </p:spPr>
      </p:cxn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9097" y="1697039"/>
            <a:ext cx="2754503" cy="4094161"/>
          </a:xfrm>
          <a:prstGeom prst="rect">
            <a:avLst/>
          </a:prstGeom>
          <a:noFill/>
          <a:ln w="254000">
            <a:solidFill>
              <a:srgbClr val="ED611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086325" y="5746532"/>
            <a:ext cx="125707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dirty="0" smtClean="0">
                <a:latin typeface="Century" pitchFamily="18" charset="0"/>
              </a:rPr>
              <a:t>Source: Sue Ream</a:t>
            </a:r>
            <a:endParaRPr lang="en-US" sz="1000" dirty="0">
              <a:latin typeface="Century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886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ED6113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The Wall as a Souvenir</a:t>
            </a:r>
            <a:endParaRPr lang="de-DE" sz="24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ED6113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3.5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263298"/>
            <a:ext cx="9144000" cy="0"/>
          </a:xfrm>
          <a:prstGeom prst="straightConnector1">
            <a:avLst/>
          </a:prstGeom>
          <a:noFill/>
          <a:ln w="9528">
            <a:solidFill>
              <a:srgbClr val="ED6113"/>
            </a:solidFill>
            <a:prstDash val="solid"/>
          </a:ln>
        </p:spPr>
      </p:cxn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524000"/>
            <a:ext cx="3008630" cy="4381500"/>
          </a:xfrm>
          <a:prstGeom prst="rect">
            <a:avLst/>
          </a:prstGeom>
          <a:noFill/>
          <a:ln w="254000">
            <a:solidFill>
              <a:srgbClr val="ED611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8662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ED6113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OctOBER</a:t>
            </a:r>
            <a:r>
              <a:rPr lang="en-US" sz="2400" b="1" cap="all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 </a:t>
            </a: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3rd (1990) Public Holiday </a:t>
            </a:r>
            <a:b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</a:b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Commemorating Reunification </a:t>
            </a:r>
            <a:endParaRPr lang="de-DE" sz="24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ED6113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3.5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263298"/>
            <a:ext cx="9144000" cy="0"/>
          </a:xfrm>
          <a:prstGeom prst="straightConnector1">
            <a:avLst/>
          </a:prstGeom>
          <a:noFill/>
          <a:ln w="9528">
            <a:solidFill>
              <a:srgbClr val="ED6113"/>
            </a:solidFill>
            <a:prstDash val="solid"/>
          </a:ln>
        </p:spPr>
      </p:cxn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905000"/>
            <a:ext cx="5628473" cy="3724275"/>
          </a:xfrm>
          <a:prstGeom prst="rect">
            <a:avLst/>
          </a:prstGeom>
          <a:noFill/>
          <a:ln w="254000">
            <a:solidFill>
              <a:srgbClr val="ED611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1675244" y="5607268"/>
            <a:ext cx="138852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dirty="0" smtClean="0">
                <a:latin typeface="Century" pitchFamily="18" charset="0"/>
              </a:rPr>
              <a:t>Source: Peer Grimm</a:t>
            </a:r>
            <a:endParaRPr lang="en-US" sz="1000" dirty="0">
              <a:latin typeface="Century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3136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ED6113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The Building of the Berlin Wall</a:t>
            </a:r>
            <a:b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</a:b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August 13, 1961 </a:t>
            </a:r>
            <a:endParaRPr lang="de-DE" sz="24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ED6113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3.5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263298"/>
            <a:ext cx="9144000" cy="0"/>
          </a:xfrm>
          <a:prstGeom prst="straightConnector1">
            <a:avLst/>
          </a:prstGeom>
          <a:noFill/>
          <a:ln w="9528">
            <a:solidFill>
              <a:srgbClr val="ED6113"/>
            </a:solidFill>
            <a:prstDash val="solid"/>
          </a:ln>
        </p:spPr>
      </p:cxn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256" y="1746136"/>
            <a:ext cx="3148102" cy="2216264"/>
          </a:xfrm>
          <a:prstGeom prst="rect">
            <a:avLst/>
          </a:prstGeom>
          <a:noFill/>
          <a:ln w="254000">
            <a:solidFill>
              <a:srgbClr val="ED611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Gruppieren 6"/>
          <p:cNvGrpSpPr/>
          <p:nvPr/>
        </p:nvGrpSpPr>
        <p:grpSpPr>
          <a:xfrm>
            <a:off x="1828800" y="3566418"/>
            <a:ext cx="3505200" cy="2364026"/>
            <a:chOff x="2749826" y="3746863"/>
            <a:chExt cx="3810000" cy="2646589"/>
          </a:xfrm>
        </p:grpSpPr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5600" y="3746863"/>
              <a:ext cx="3581400" cy="2429691"/>
            </a:xfrm>
            <a:prstGeom prst="rect">
              <a:avLst/>
            </a:prstGeom>
            <a:noFill/>
            <a:ln w="254000">
              <a:solidFill>
                <a:srgbClr val="ED611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Rechteck 13"/>
            <p:cNvSpPr/>
            <p:nvPr/>
          </p:nvSpPr>
          <p:spPr>
            <a:xfrm>
              <a:off x="2749826" y="6152257"/>
              <a:ext cx="3810000" cy="2411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sz="800" dirty="0" smtClean="0">
                  <a:latin typeface="Century" pitchFamily="18" charset="0"/>
                </a:rPr>
                <a:t>Source:  </a:t>
              </a:r>
              <a:r>
                <a:rPr lang="de-DE" sz="800" dirty="0">
                  <a:latin typeface="Century" pitchFamily="18" charset="0"/>
                </a:rPr>
                <a:t>Bildarchiv Preußischer Kulturbesitz/ Klaus </a:t>
              </a:r>
              <a:r>
                <a:rPr lang="de-DE" sz="800" dirty="0" err="1">
                  <a:latin typeface="Century" pitchFamily="18" charset="0"/>
                </a:rPr>
                <a:t>Lehnartz</a:t>
              </a:r>
              <a:endParaRPr lang="de-DE" sz="800" dirty="0">
                <a:latin typeface="Century" pitchFamily="18" charset="0"/>
              </a:endParaRPr>
            </a:p>
          </p:txBody>
        </p:sp>
      </p:grp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717107"/>
            <a:ext cx="2143303" cy="2874547"/>
          </a:xfrm>
          <a:prstGeom prst="rect">
            <a:avLst/>
          </a:prstGeom>
          <a:noFill/>
          <a:ln w="254000">
            <a:solidFill>
              <a:srgbClr val="ED611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6" name="TextBox 8"/>
          <p:cNvSpPr txBox="1"/>
          <p:nvPr/>
        </p:nvSpPr>
        <p:spPr>
          <a:xfrm>
            <a:off x="6113908" y="4834722"/>
            <a:ext cx="2278152" cy="120032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entury" pitchFamily="18" charset="0"/>
              </a:rPr>
              <a:t>Willy Brandt watches from West Germany as the wall is built.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  <a:latin typeface="Century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493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ED6113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Reunified Germany</a:t>
            </a:r>
            <a:endParaRPr lang="de-DE" sz="24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ED6113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3.5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263298"/>
            <a:ext cx="9144000" cy="0"/>
          </a:xfrm>
          <a:prstGeom prst="straightConnector1">
            <a:avLst/>
          </a:prstGeom>
          <a:noFill/>
          <a:ln w="9528">
            <a:solidFill>
              <a:srgbClr val="ED6113"/>
            </a:solidFill>
            <a:prstDash val="solid"/>
          </a:ln>
        </p:spPr>
      </p:cxn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797050"/>
            <a:ext cx="2904148" cy="3873500"/>
          </a:xfrm>
          <a:prstGeom prst="rect">
            <a:avLst/>
          </a:prstGeom>
          <a:noFill/>
          <a:ln w="254000">
            <a:solidFill>
              <a:srgbClr val="ED611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465387"/>
            <a:ext cx="3505200" cy="2487613"/>
          </a:xfrm>
          <a:prstGeom prst="rect">
            <a:avLst/>
          </a:prstGeom>
          <a:noFill/>
          <a:ln w="254000">
            <a:solidFill>
              <a:srgbClr val="ED611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6750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Fotolia_45139233_M Kopi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76" y="1600200"/>
            <a:ext cx="6840488" cy="4267200"/>
          </a:xfrm>
          <a:prstGeom prst="rect">
            <a:avLst/>
          </a:prstGeom>
          <a:ln w="254000">
            <a:solidFill>
              <a:srgbClr val="ED6113"/>
            </a:solidFill>
          </a:ln>
        </p:spPr>
      </p:pic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ED6113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Brandenburg Gate  </a:t>
            </a:r>
          </a:p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b="1" cap="all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a </a:t>
            </a:r>
            <a:r>
              <a:rPr lang="en-US" sz="20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symbol of separation and unity of Germany </a:t>
            </a:r>
            <a:endParaRPr lang="de-DE" sz="20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ED6113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3.5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263298"/>
            <a:ext cx="9144000" cy="0"/>
          </a:xfrm>
          <a:prstGeom prst="straightConnector1">
            <a:avLst/>
          </a:prstGeom>
          <a:noFill/>
          <a:ln w="9528">
            <a:solidFill>
              <a:srgbClr val="ED6113"/>
            </a:solidFill>
            <a:prstDash val="solid"/>
          </a:ln>
        </p:spPr>
      </p:cxnSp>
    </p:spTree>
    <p:extLst>
      <p:ext uri="{BB962C8B-B14F-4D97-AF65-F5344CB8AC3E}">
        <p14:creationId xmlns:p14="http://schemas.microsoft.com/office/powerpoint/2010/main" val="292073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ED6113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End of World War II</a:t>
            </a:r>
            <a:endParaRPr lang="de-DE" sz="24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ED6113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3.5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263298"/>
            <a:ext cx="9144000" cy="0"/>
          </a:xfrm>
          <a:prstGeom prst="straightConnector1">
            <a:avLst/>
          </a:prstGeom>
          <a:noFill/>
          <a:ln w="9528">
            <a:solidFill>
              <a:srgbClr val="ED6113"/>
            </a:solidFill>
            <a:prstDash val="solid"/>
          </a:ln>
        </p:spPr>
      </p:cxnSp>
      <p:grpSp>
        <p:nvGrpSpPr>
          <p:cNvPr id="3" name="Gruppieren 2"/>
          <p:cNvGrpSpPr/>
          <p:nvPr/>
        </p:nvGrpSpPr>
        <p:grpSpPr>
          <a:xfrm>
            <a:off x="428172" y="1738086"/>
            <a:ext cx="8258627" cy="4018502"/>
            <a:chOff x="500742" y="1738086"/>
            <a:chExt cx="8258627" cy="4018502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742" y="1741488"/>
              <a:ext cx="3576391" cy="3744912"/>
            </a:xfrm>
            <a:prstGeom prst="rect">
              <a:avLst/>
            </a:prstGeom>
            <a:noFill/>
            <a:ln w="254000">
              <a:solidFill>
                <a:srgbClr val="ED611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9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8886" y="1738086"/>
              <a:ext cx="4419600" cy="3089210"/>
            </a:xfrm>
            <a:prstGeom prst="rect">
              <a:avLst/>
            </a:prstGeom>
            <a:noFill/>
            <a:ln w="254000">
              <a:solidFill>
                <a:srgbClr val="ED611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" name="TextBox 6"/>
            <p:cNvSpPr txBox="1">
              <a:spLocks noChangeArrowheads="1"/>
            </p:cNvSpPr>
            <p:nvPr/>
          </p:nvSpPr>
          <p:spPr bwMode="auto">
            <a:xfrm>
              <a:off x="5511344" y="4833258"/>
              <a:ext cx="3248025" cy="923330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b="1">
                  <a:solidFill>
                    <a:schemeClr val="bg1">
                      <a:lumMod val="65000"/>
                    </a:schemeClr>
                  </a:solidFill>
                  <a:latin typeface="Century" pitchFamily="18" charset="0"/>
                </a:defRPr>
              </a:lvl1pPr>
            </a:lstStyle>
            <a:p>
              <a:r>
                <a:rPr lang="en-US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Winston Churchill (UK</a:t>
              </a:r>
              <a:r>
                <a:rPr 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) </a:t>
              </a:r>
              <a:r>
                <a:rPr lang="en-US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Harry S. Truman (US) </a:t>
              </a:r>
            </a:p>
            <a:p>
              <a:r>
                <a:rPr lang="en-US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Josef Stalin (USSR)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31005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ED6113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Occupation Zones</a:t>
            </a:r>
            <a:endParaRPr lang="de-DE" sz="24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ED6113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3.5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263298"/>
            <a:ext cx="9144000" cy="0"/>
          </a:xfrm>
          <a:prstGeom prst="straightConnector1">
            <a:avLst/>
          </a:prstGeom>
          <a:noFill/>
          <a:ln w="9528">
            <a:solidFill>
              <a:srgbClr val="ED6113"/>
            </a:solidFill>
            <a:prstDash val="solid"/>
          </a:ln>
        </p:spPr>
      </p:cxn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828800"/>
            <a:ext cx="3582377" cy="2895600"/>
          </a:xfrm>
          <a:prstGeom prst="rect">
            <a:avLst/>
          </a:prstGeom>
          <a:noFill/>
          <a:ln w="254000">
            <a:solidFill>
              <a:srgbClr val="ED611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829759"/>
            <a:ext cx="3048000" cy="3732841"/>
          </a:xfrm>
          <a:prstGeom prst="rect">
            <a:avLst/>
          </a:prstGeom>
          <a:noFill/>
          <a:ln w="254000">
            <a:solidFill>
              <a:srgbClr val="ED611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5438774" y="4724400"/>
            <a:ext cx="3248025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b="1">
                <a:solidFill>
                  <a:schemeClr val="bg1">
                    <a:lumMod val="65000"/>
                  </a:schemeClr>
                </a:solidFill>
                <a:latin typeface="Century" pitchFamily="18" charset="0"/>
              </a:defRPr>
            </a:lvl1pPr>
          </a:lstStyle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Berlin: Four Sectors</a:t>
            </a:r>
          </a:p>
        </p:txBody>
      </p:sp>
    </p:spTree>
    <p:extLst>
      <p:ext uri="{BB962C8B-B14F-4D97-AF65-F5344CB8AC3E}">
        <p14:creationId xmlns:p14="http://schemas.microsoft.com/office/powerpoint/2010/main" val="1835687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ED6113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Berlin Airlift  (1948-1949)</a:t>
            </a:r>
            <a:endParaRPr lang="de-DE" sz="24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ED6113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3.5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263298"/>
            <a:ext cx="9144000" cy="0"/>
          </a:xfrm>
          <a:prstGeom prst="straightConnector1">
            <a:avLst/>
          </a:prstGeom>
          <a:noFill/>
          <a:ln w="9528">
            <a:solidFill>
              <a:srgbClr val="ED6113"/>
            </a:solidFill>
            <a:prstDash val="solid"/>
          </a:ln>
        </p:spPr>
      </p:cxn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400" y="1693410"/>
            <a:ext cx="4272200" cy="4068762"/>
          </a:xfrm>
          <a:prstGeom prst="rect">
            <a:avLst/>
          </a:prstGeom>
          <a:noFill/>
          <a:ln w="254000">
            <a:solidFill>
              <a:srgbClr val="ED611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3918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ED6113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Two </a:t>
            </a:r>
            <a:r>
              <a:rPr lang="en-US" sz="2400" b="1" cap="all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Germanies</a:t>
            </a:r>
            <a:endParaRPr lang="de-DE" sz="24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ED6113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3.5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263298"/>
            <a:ext cx="9144000" cy="0"/>
          </a:xfrm>
          <a:prstGeom prst="straightConnector1">
            <a:avLst/>
          </a:prstGeom>
          <a:noFill/>
          <a:ln w="9528">
            <a:solidFill>
              <a:srgbClr val="ED6113"/>
            </a:solidFill>
            <a:prstDash val="solid"/>
          </a:ln>
        </p:spPr>
      </p:cxnSp>
      <p:grpSp>
        <p:nvGrpSpPr>
          <p:cNvPr id="12" name="Gruppieren 11"/>
          <p:cNvGrpSpPr/>
          <p:nvPr/>
        </p:nvGrpSpPr>
        <p:grpSpPr>
          <a:xfrm>
            <a:off x="564932" y="2269584"/>
            <a:ext cx="8019168" cy="2912016"/>
            <a:chOff x="661502" y="2269584"/>
            <a:chExt cx="8019168" cy="2912016"/>
          </a:xfrm>
        </p:grpSpPr>
        <p:grpSp>
          <p:nvGrpSpPr>
            <p:cNvPr id="6" name="Gruppieren 5"/>
            <p:cNvGrpSpPr/>
            <p:nvPr/>
          </p:nvGrpSpPr>
          <p:grpSpPr>
            <a:xfrm>
              <a:off x="4770172" y="2269908"/>
              <a:ext cx="3910498" cy="2911692"/>
              <a:chOff x="496887" y="2238376"/>
              <a:chExt cx="3910498" cy="2911692"/>
            </a:xfrm>
          </p:grpSpPr>
          <p:sp>
            <p:nvSpPr>
              <p:cNvPr id="7" name="TextBox 7"/>
              <p:cNvSpPr txBox="1">
                <a:spLocks noChangeArrowheads="1"/>
              </p:cNvSpPr>
              <p:nvPr/>
            </p:nvSpPr>
            <p:spPr bwMode="auto">
              <a:xfrm>
                <a:off x="685800" y="4503955"/>
                <a:ext cx="3551238" cy="646113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b="1">
                    <a:solidFill>
                      <a:schemeClr val="bg1">
                        <a:lumMod val="65000"/>
                      </a:schemeClr>
                    </a:solidFill>
                    <a:latin typeface="Century" pitchFamily="18" charset="0"/>
                  </a:defRPr>
                </a:lvl1pPr>
              </a:lstStyle>
              <a:p>
                <a:r>
                  <a:rPr 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German Democratic Republic</a:t>
                </a:r>
              </a:p>
              <a:p>
                <a:r>
                  <a:rPr 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 (East Germany)</a:t>
                </a:r>
              </a:p>
            </p:txBody>
          </p:sp>
          <p:pic>
            <p:nvPicPr>
              <p:cNvPr id="10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6887" y="2238376"/>
                <a:ext cx="3910498" cy="2028824"/>
              </a:xfrm>
              <a:prstGeom prst="rect">
                <a:avLst/>
              </a:prstGeom>
              <a:noFill/>
              <a:ln w="254000">
                <a:solidFill>
                  <a:srgbClr val="ED6113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9" name="Gruppieren 8"/>
            <p:cNvGrpSpPr/>
            <p:nvPr/>
          </p:nvGrpSpPr>
          <p:grpSpPr>
            <a:xfrm>
              <a:off x="661502" y="2269584"/>
              <a:ext cx="3910498" cy="2903537"/>
              <a:chOff x="4700102" y="2238376"/>
              <a:chExt cx="3910498" cy="2903537"/>
            </a:xfrm>
          </p:grpSpPr>
          <p:sp>
            <p:nvSpPr>
              <p:cNvPr id="8" name="TextBox 8"/>
              <p:cNvSpPr txBox="1">
                <a:spLocks noChangeArrowheads="1"/>
              </p:cNvSpPr>
              <p:nvPr/>
            </p:nvSpPr>
            <p:spPr bwMode="auto">
              <a:xfrm>
                <a:off x="4906962" y="4495800"/>
                <a:ext cx="3551238" cy="646113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b="1">
                    <a:solidFill>
                      <a:schemeClr val="bg1">
                        <a:lumMod val="65000"/>
                      </a:schemeClr>
                    </a:solidFill>
                    <a:latin typeface="Century" pitchFamily="18" charset="0"/>
                  </a:defRPr>
                </a:lvl1pPr>
              </a:lstStyle>
              <a:p>
                <a:r>
                  <a:rPr 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Federal Republic of Germany</a:t>
                </a:r>
              </a:p>
              <a:p>
                <a:r>
                  <a:rPr 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 (West Germany)</a:t>
                </a:r>
              </a:p>
            </p:txBody>
          </p:sp>
          <p:pic>
            <p:nvPicPr>
              <p:cNvPr id="11" name="Picture 3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00102" y="2238376"/>
                <a:ext cx="3910498" cy="2028824"/>
              </a:xfrm>
              <a:prstGeom prst="rect">
                <a:avLst/>
              </a:prstGeom>
              <a:noFill/>
              <a:ln w="254000">
                <a:solidFill>
                  <a:srgbClr val="ED6113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2333373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ED6113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Leaving East Germany 1951</a:t>
            </a:r>
            <a:endParaRPr lang="de-DE" sz="24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ED6113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3.5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263298"/>
            <a:ext cx="9144000" cy="0"/>
          </a:xfrm>
          <a:prstGeom prst="straightConnector1">
            <a:avLst/>
          </a:prstGeom>
          <a:noFill/>
          <a:ln w="9528">
            <a:solidFill>
              <a:srgbClr val="ED6113"/>
            </a:solidFill>
            <a:prstDash val="solid"/>
          </a:ln>
        </p:spPr>
      </p:cxnSp>
      <p:pic>
        <p:nvPicPr>
          <p:cNvPr id="12" name="Picture 4" descr="File:Bundesarchiv Bild 146-1977-124-06, Zonengrenze, Grenzgänger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91"/>
          <a:stretch/>
        </p:blipFill>
        <p:spPr bwMode="auto">
          <a:xfrm>
            <a:off x="1143000" y="1769404"/>
            <a:ext cx="6858000" cy="3945596"/>
          </a:xfrm>
          <a:prstGeom prst="rect">
            <a:avLst/>
          </a:prstGeom>
          <a:noFill/>
          <a:ln w="254000">
            <a:solidFill>
              <a:srgbClr val="ED611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08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bgerundetes Rechteck 3"/>
          <p:cNvSpPr/>
          <p:nvPr/>
        </p:nvSpPr>
        <p:spPr>
          <a:xfrm>
            <a:off x="251524" y="188640"/>
            <a:ext cx="8640961" cy="1008107"/>
          </a:xfrm>
          <a:custGeom>
            <a:avLst>
              <a:gd name="f1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3600"/>
              <a:gd name="f11" fmla="abs f4"/>
              <a:gd name="f12" fmla="abs f5"/>
              <a:gd name="f13" fmla="abs f6"/>
              <a:gd name="f14" fmla="*/ f8 1 180"/>
              <a:gd name="f15" fmla="val f10"/>
              <a:gd name="f16" fmla="+- 0 0 f2"/>
              <a:gd name="f17" fmla="?: f11 f4 1"/>
              <a:gd name="f18" fmla="?: f12 f5 1"/>
              <a:gd name="f19" fmla="?: f13 f6 1"/>
              <a:gd name="f20" fmla="*/ f9 f14 1"/>
              <a:gd name="f21" fmla="+- f7 f15 0"/>
              <a:gd name="f22" fmla="*/ f17 1 21600"/>
              <a:gd name="f23" fmla="*/ f18 1 21600"/>
              <a:gd name="f24" fmla="*/ 21600 f17 1"/>
              <a:gd name="f25" fmla="*/ 21600 f18 1"/>
              <a:gd name="f26" fmla="+- 0 0 f20"/>
              <a:gd name="f27" fmla="+- f7 0 f21"/>
              <a:gd name="f28" fmla="+- f21 0 f7"/>
              <a:gd name="f29" fmla="min f23 f22"/>
              <a:gd name="f30" fmla="*/ f24 1 f19"/>
              <a:gd name="f31" fmla="*/ f25 1 f19"/>
              <a:gd name="f32" fmla="*/ f26 f1 1"/>
              <a:gd name="f33" fmla="abs f27"/>
              <a:gd name="f34" fmla="abs f28"/>
              <a:gd name="f35" fmla="?: f27 f16 f2"/>
              <a:gd name="f36" fmla="?: f27 f2 f16"/>
              <a:gd name="f37" fmla="?: f27 f3 f2"/>
              <a:gd name="f38" fmla="?: f27 f2 f3"/>
              <a:gd name="f39" fmla="?: f28 f16 f2"/>
              <a:gd name="f40" fmla="?: f28 f2 f16"/>
              <a:gd name="f41" fmla="?: f27 0 f1"/>
              <a:gd name="f42" fmla="?: f27 f1 0"/>
              <a:gd name="f43" fmla="val f30"/>
              <a:gd name="f44" fmla="val f31"/>
              <a:gd name="f45" fmla="*/ f32 1 f8"/>
              <a:gd name="f46" fmla="?: f27 f38 f37"/>
              <a:gd name="f47" fmla="?: f27 f37 f38"/>
              <a:gd name="f48" fmla="?: f28 f36 f35"/>
              <a:gd name="f49" fmla="*/ f21 f29 1"/>
              <a:gd name="f50" fmla="*/ f7 f29 1"/>
              <a:gd name="f51" fmla="*/ f33 f29 1"/>
              <a:gd name="f52" fmla="*/ f34 f29 1"/>
              <a:gd name="f53" fmla="+- f44 0 f15"/>
              <a:gd name="f54" fmla="+- f43 0 f15"/>
              <a:gd name="f55" fmla="+- f45 0 f2"/>
              <a:gd name="f56" fmla="?: f28 f47 f46"/>
              <a:gd name="f57" fmla="*/ f44 f29 1"/>
              <a:gd name="f58" fmla="*/ f43 f29 1"/>
              <a:gd name="f59" fmla="+- f55 f2 0"/>
              <a:gd name="f60" fmla="+- f44 0 f53"/>
              <a:gd name="f61" fmla="+- f43 0 f54"/>
              <a:gd name="f62" fmla="+- f53 0 f44"/>
              <a:gd name="f63" fmla="+- f54 0 f43"/>
              <a:gd name="f64" fmla="*/ f53 f29 1"/>
              <a:gd name="f65" fmla="*/ f54 f29 1"/>
              <a:gd name="f66" fmla="*/ f59 f8 1"/>
              <a:gd name="f67" fmla="abs f60"/>
              <a:gd name="f68" fmla="?: f60 0 f1"/>
              <a:gd name="f69" fmla="?: f60 f1 0"/>
              <a:gd name="f70" fmla="?: f60 f39 f40"/>
              <a:gd name="f71" fmla="abs f61"/>
              <a:gd name="f72" fmla="abs f62"/>
              <a:gd name="f73" fmla="?: f61 f16 f2"/>
              <a:gd name="f74" fmla="?: f61 f2 f16"/>
              <a:gd name="f75" fmla="?: f61 f3 f2"/>
              <a:gd name="f76" fmla="?: f61 f2 f3"/>
              <a:gd name="f77" fmla="abs f63"/>
              <a:gd name="f78" fmla="?: f63 f16 f2"/>
              <a:gd name="f79" fmla="?: f63 f2 f16"/>
              <a:gd name="f80" fmla="?: f63 f42 f41"/>
              <a:gd name="f81" fmla="?: f63 f41 f42"/>
              <a:gd name="f82" fmla="*/ f66 1 f1"/>
              <a:gd name="f83" fmla="?: f28 f69 f68"/>
              <a:gd name="f84" fmla="?: f28 f68 f69"/>
              <a:gd name="f85" fmla="?: f61 f76 f75"/>
              <a:gd name="f86" fmla="?: f61 f75 f76"/>
              <a:gd name="f87" fmla="?: f62 f74 f73"/>
              <a:gd name="f88" fmla="?: f27 f80 f81"/>
              <a:gd name="f89" fmla="?: f27 f78 f79"/>
              <a:gd name="f90" fmla="*/ f67 f29 1"/>
              <a:gd name="f91" fmla="*/ f71 f29 1"/>
              <a:gd name="f92" fmla="*/ f72 f29 1"/>
              <a:gd name="f93" fmla="*/ f77 f29 1"/>
              <a:gd name="f94" fmla="+- 0 0 f82"/>
              <a:gd name="f95" fmla="?: f60 f83 f84"/>
              <a:gd name="f96" fmla="?: f62 f86 f85"/>
              <a:gd name="f97" fmla="+- 0 0 f94"/>
              <a:gd name="f98" fmla="*/ f97 f1 1"/>
              <a:gd name="f99" fmla="*/ f98 1 f8"/>
              <a:gd name="f100" fmla="+- f99 0 f2"/>
              <a:gd name="f101" fmla="cos 1 f100"/>
              <a:gd name="f102" fmla="+- 0 0 f101"/>
              <a:gd name="f103" fmla="+- 0 0 f102"/>
              <a:gd name="f104" fmla="val f103"/>
              <a:gd name="f105" fmla="+- 0 0 f104"/>
              <a:gd name="f106" fmla="*/ f15 f105 1"/>
              <a:gd name="f107" fmla="*/ f106 3163 1"/>
              <a:gd name="f108" fmla="*/ f107 1 7636"/>
              <a:gd name="f109" fmla="+- f7 f108 0"/>
              <a:gd name="f110" fmla="+- f43 0 f108"/>
              <a:gd name="f111" fmla="+- f44 0 f108"/>
              <a:gd name="f112" fmla="*/ f109 f29 1"/>
              <a:gd name="f113" fmla="*/ f110 f29 1"/>
              <a:gd name="f114" fmla="*/ f111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2" t="f112" r="f113" b="f114"/>
            <a:pathLst>
              <a:path>
                <a:moveTo>
                  <a:pt x="f49" y="f50"/>
                </a:moveTo>
                <a:arcTo wR="f51" hR="f52" stAng="f56" swAng="f48"/>
                <a:lnTo>
                  <a:pt x="f50" y="f64"/>
                </a:lnTo>
                <a:arcTo wR="f52" hR="f90" stAng="f95" swAng="f70"/>
                <a:lnTo>
                  <a:pt x="f65" y="f57"/>
                </a:lnTo>
                <a:arcTo wR="f91" hR="f92" stAng="f96" swAng="f87"/>
                <a:lnTo>
                  <a:pt x="f58" y="f49"/>
                </a:lnTo>
                <a:arcTo wR="f93" hR="f51" stAng="f88" swAng="f89"/>
                <a:close/>
              </a:path>
            </a:pathLst>
          </a:custGeom>
          <a:solidFill>
            <a:srgbClr val="ED6113"/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0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itchFamily="18" charset="0"/>
              </a:rPr>
              <a:t>Building of the Berlin Wall 1961</a:t>
            </a:r>
            <a:endParaRPr lang="de-DE" sz="2400" b="1" u="none" strike="noStrike" kern="1200" cap="all" spc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Century" pitchFamily="18" charset="0"/>
            </a:endParaRPr>
          </a:p>
        </p:txBody>
      </p:sp>
      <p:sp>
        <p:nvSpPr>
          <p:cNvPr id="5" name="Textfeld 10"/>
          <p:cNvSpPr txBox="1"/>
          <p:nvPr/>
        </p:nvSpPr>
        <p:spPr>
          <a:xfrm>
            <a:off x="6804251" y="6453332"/>
            <a:ext cx="2088233" cy="24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000" b="0" i="0" u="none" strike="noStrike" kern="1200" cap="none" spc="0" baseline="0" dirty="0" err="1">
                <a:solidFill>
                  <a:srgbClr val="7F7F7F"/>
                </a:solidFill>
                <a:uFillTx/>
                <a:latin typeface="Georgia" pitchFamily="18"/>
              </a:rPr>
              <a:t>Let‘s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 err="1" smtClean="0">
                <a:solidFill>
                  <a:srgbClr val="7F7F7F"/>
                </a:solidFill>
                <a:uFillTx/>
                <a:latin typeface="Georgia" pitchFamily="18"/>
              </a:rPr>
              <a:t>Explore</a:t>
            </a:r>
            <a:r>
              <a:rPr lang="de-DE" sz="1000" b="0" i="0" u="none" strike="noStrike" kern="1200" cap="none" spc="0" baseline="0" dirty="0" smtClean="0">
                <a:solidFill>
                  <a:srgbClr val="7F7F7F"/>
                </a:solidFill>
                <a:uFillTx/>
                <a:latin typeface="Georgia" pitchFamily="18"/>
              </a:rPr>
              <a:t> </a:t>
            </a:r>
            <a:r>
              <a:rPr lang="de-DE" sz="1000" b="0" i="0" u="none" strike="noStrike" kern="1200" cap="none" spc="0" baseline="0" dirty="0">
                <a:solidFill>
                  <a:srgbClr val="7F7F7F"/>
                </a:solidFill>
                <a:uFillTx/>
                <a:latin typeface="Georgia" pitchFamily="18"/>
              </a:rPr>
              <a:t>Modern Germany</a:t>
            </a:r>
            <a:endParaRPr lang="de-DE" sz="1000" b="0" i="0" u="none" strike="noStrike" kern="1200" cap="none" spc="0" baseline="0" dirty="0">
              <a:solidFill>
                <a:srgbClr val="7F7F7F"/>
              </a:solidFill>
              <a:uFillTx/>
              <a:latin typeface="Calibri"/>
            </a:endParaRPr>
          </a:p>
        </p:txBody>
      </p:sp>
      <p:sp>
        <p:nvSpPr>
          <p:cNvPr id="25" name="Ellipse 24"/>
          <p:cNvSpPr/>
          <p:nvPr/>
        </p:nvSpPr>
        <p:spPr>
          <a:xfrm>
            <a:off x="7939144" y="158160"/>
            <a:ext cx="1080000" cy="1080000"/>
          </a:xfrm>
          <a:prstGeom prst="ellipse">
            <a:avLst/>
          </a:prstGeom>
          <a:solidFill>
            <a:srgbClr val="ED6113"/>
          </a:solidFill>
          <a:ln w="1270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bg1"/>
                </a:solidFill>
                <a:latin typeface="Century" pitchFamily="18" charset="0"/>
              </a:rPr>
              <a:t>3.5</a:t>
            </a:r>
            <a:endParaRPr lang="de-DE" b="1" dirty="0">
              <a:solidFill>
                <a:schemeClr val="bg1"/>
              </a:solidFill>
              <a:latin typeface="Century" pitchFamily="18" charset="0"/>
            </a:endParaRPr>
          </a:p>
        </p:txBody>
      </p:sp>
      <p:cxnSp>
        <p:nvCxnSpPr>
          <p:cNvPr id="4" name="Gerade Verbindung 8"/>
          <p:cNvCxnSpPr/>
          <p:nvPr/>
        </p:nvCxnSpPr>
        <p:spPr>
          <a:xfrm>
            <a:off x="0" y="6263298"/>
            <a:ext cx="9144000" cy="0"/>
          </a:xfrm>
          <a:prstGeom prst="straightConnector1">
            <a:avLst/>
          </a:prstGeom>
          <a:noFill/>
          <a:ln w="9528">
            <a:solidFill>
              <a:srgbClr val="ED6113"/>
            </a:solidFill>
            <a:prstDash val="solid"/>
          </a:ln>
        </p:spPr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" y="1619250"/>
            <a:ext cx="4514850" cy="3028950"/>
          </a:xfrm>
          <a:prstGeom prst="rect">
            <a:avLst/>
          </a:prstGeom>
          <a:noFill/>
          <a:ln w="254000">
            <a:solidFill>
              <a:srgbClr val="ED611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6" name="Picture 2" descr="http://upload.wikimedia.org/wikipedia/commons/7/71/Bundesarchiv_Bild_173-1321%2C_Berlin%2C_Mauerba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3065" y="2667000"/>
            <a:ext cx="4826953" cy="3264228"/>
          </a:xfrm>
          <a:prstGeom prst="rect">
            <a:avLst/>
          </a:prstGeom>
          <a:noFill/>
          <a:ln w="254000">
            <a:solidFill>
              <a:srgbClr val="ED611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1682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649</Words>
  <Application>Microsoft Office PowerPoint</Application>
  <PresentationFormat>Bildschirmpräsentation (4:3)</PresentationFormat>
  <Paragraphs>137</Paragraphs>
  <Slides>31</Slides>
  <Notes>1</Notes>
  <HiddenSlides>0</HiddenSlides>
  <MMClips>2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31</vt:i4>
      </vt:variant>
    </vt:vector>
  </HeadingPairs>
  <TitlesOfParts>
    <vt:vector size="32" baseType="lpstr"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New Rochelle 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Steven Goldberg</dc:creator>
  <cp:lastModifiedBy>Dieter Spitzer</cp:lastModifiedBy>
  <cp:revision>86</cp:revision>
  <dcterms:created xsi:type="dcterms:W3CDTF">2011-07-17T21:17:23Z</dcterms:created>
  <dcterms:modified xsi:type="dcterms:W3CDTF">2014-05-08T08:19:12Z</dcterms:modified>
</cp:coreProperties>
</file>