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5"/>
  </p:notesMasterIdLst>
  <p:sldIdLst>
    <p:sldId id="289" r:id="rId2"/>
    <p:sldId id="290" r:id="rId3"/>
    <p:sldId id="291" r:id="rId4"/>
    <p:sldId id="292" r:id="rId5"/>
    <p:sldId id="293" r:id="rId6"/>
    <p:sldId id="294" r:id="rId7"/>
    <p:sldId id="295" r:id="rId8"/>
    <p:sldId id="296" r:id="rId9"/>
    <p:sldId id="297" r:id="rId10"/>
    <p:sldId id="298" r:id="rId11"/>
    <p:sldId id="299" r:id="rId12"/>
    <p:sldId id="300" r:id="rId13"/>
    <p:sldId id="301" r:id="rId14"/>
    <p:sldId id="302" r:id="rId15"/>
    <p:sldId id="303" r:id="rId16"/>
    <p:sldId id="304" r:id="rId17"/>
    <p:sldId id="305" r:id="rId18"/>
    <p:sldId id="306" r:id="rId19"/>
    <p:sldId id="307" r:id="rId20"/>
    <p:sldId id="308" r:id="rId21"/>
    <p:sldId id="309" r:id="rId22"/>
    <p:sldId id="310" r:id="rId23"/>
    <p:sldId id="311" r:id="rId2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D6113"/>
    <a:srgbClr val="45D23A"/>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Objects="1">
      <p:cViewPr>
        <p:scale>
          <a:sx n="66" d="100"/>
          <a:sy n="66" d="100"/>
        </p:scale>
        <p:origin x="-1506" y="-19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444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AF52295-7D82-1E4C-B069-BC345B6FE885}" type="datetimeFigureOut">
              <a:rPr lang="en-US" smtClean="0"/>
              <a:pPr/>
              <a:t>8/4/2013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C8CBA10-D345-9E45-A837-F44FFECB81E0}" type="slidenum">
              <a:rPr lang="en-US" smtClean="0"/>
              <a:pPr/>
              <a:t>‹#›</a:t>
            </a:fld>
            <a:endParaRPr lang="en-US"/>
          </a:p>
        </p:txBody>
      </p:sp>
    </p:spTree>
    <p:extLst>
      <p:ext uri="{BB962C8B-B14F-4D97-AF65-F5344CB8AC3E}">
        <p14:creationId xmlns:p14="http://schemas.microsoft.com/office/powerpoint/2010/main" val="257677557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471009E-ACD2-5F46-B7FD-9B18711B7618}" type="datetimeFigureOut">
              <a:rPr lang="en-US" smtClean="0"/>
              <a:pPr/>
              <a:t>8/4/2013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F82B75-7290-D042-993F-FA4437C51E2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471009E-ACD2-5F46-B7FD-9B18711B7618}" type="datetimeFigureOut">
              <a:rPr lang="en-US" smtClean="0"/>
              <a:pPr/>
              <a:t>8/4/2013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F82B75-7290-D042-993F-FA4437C51E2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471009E-ACD2-5F46-B7FD-9B18711B7618}" type="datetimeFigureOut">
              <a:rPr lang="en-US" smtClean="0"/>
              <a:pPr/>
              <a:t>8/4/2013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F82B75-7290-D042-993F-FA4437C51E2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471009E-ACD2-5F46-B7FD-9B18711B7618}" type="datetimeFigureOut">
              <a:rPr lang="en-US" smtClean="0"/>
              <a:pPr/>
              <a:t>8/4/2013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F82B75-7290-D042-993F-FA4437C51E2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471009E-ACD2-5F46-B7FD-9B18711B7618}" type="datetimeFigureOut">
              <a:rPr lang="en-US" smtClean="0"/>
              <a:pPr/>
              <a:t>8/4/2013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F82B75-7290-D042-993F-FA4437C51E2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471009E-ACD2-5F46-B7FD-9B18711B7618}" type="datetimeFigureOut">
              <a:rPr lang="en-US" smtClean="0"/>
              <a:pPr/>
              <a:t>8/4/2013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6F82B75-7290-D042-993F-FA4437C51E2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471009E-ACD2-5F46-B7FD-9B18711B7618}" type="datetimeFigureOut">
              <a:rPr lang="en-US" smtClean="0"/>
              <a:pPr/>
              <a:t>8/4/2013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6F82B75-7290-D042-993F-FA4437C51E2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471009E-ACD2-5F46-B7FD-9B18711B7618}" type="datetimeFigureOut">
              <a:rPr lang="en-US" smtClean="0"/>
              <a:pPr/>
              <a:t>8/4/2013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6F82B75-7290-D042-993F-FA4437C51E2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471009E-ACD2-5F46-B7FD-9B18711B7618}" type="datetimeFigureOut">
              <a:rPr lang="en-US" smtClean="0"/>
              <a:pPr/>
              <a:t>8/4/2013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6F82B75-7290-D042-993F-FA4437C51E2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471009E-ACD2-5F46-B7FD-9B18711B7618}" type="datetimeFigureOut">
              <a:rPr lang="en-US" smtClean="0"/>
              <a:pPr/>
              <a:t>8/4/2013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6F82B75-7290-D042-993F-FA4437C51E2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471009E-ACD2-5F46-B7FD-9B18711B7618}" type="datetimeFigureOut">
              <a:rPr lang="en-US" smtClean="0"/>
              <a:pPr/>
              <a:t>8/4/2013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6F82B75-7290-D042-993F-FA4437C51E2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471009E-ACD2-5F46-B7FD-9B18711B7618}" type="datetimeFigureOut">
              <a:rPr lang="en-US" smtClean="0"/>
              <a:pPr/>
              <a:t>8/4/2013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6F82B75-7290-D042-993F-FA4437C51E2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bgerundetes Rechteck 3"/>
          <p:cNvSpPr/>
          <p:nvPr/>
        </p:nvSpPr>
        <p:spPr>
          <a:xfrm>
            <a:off x="251524" y="188640"/>
            <a:ext cx="8640961" cy="1008107"/>
          </a:xfrm>
          <a:custGeom>
            <a:avLst>
              <a:gd name="f10" fmla="val 3600"/>
            </a:avLst>
            <a:gdLst>
              <a:gd name="f1" fmla="val 10800000"/>
              <a:gd name="f2" fmla="val 5400000"/>
              <a:gd name="f3" fmla="val 16200000"/>
              <a:gd name="f4" fmla="val w"/>
              <a:gd name="f5" fmla="val h"/>
              <a:gd name="f6" fmla="val ss"/>
              <a:gd name="f7" fmla="val 0"/>
              <a:gd name="f8" fmla="*/ 5419351 1 1725033"/>
              <a:gd name="f9" fmla="val 45"/>
              <a:gd name="f10" fmla="val 3600"/>
              <a:gd name="f11" fmla="abs f4"/>
              <a:gd name="f12" fmla="abs f5"/>
              <a:gd name="f13" fmla="abs f6"/>
              <a:gd name="f14" fmla="*/ f8 1 180"/>
              <a:gd name="f15" fmla="val f10"/>
              <a:gd name="f16" fmla="+- 0 0 f2"/>
              <a:gd name="f17" fmla="?: f11 f4 1"/>
              <a:gd name="f18" fmla="?: f12 f5 1"/>
              <a:gd name="f19" fmla="?: f13 f6 1"/>
              <a:gd name="f20" fmla="*/ f9 f14 1"/>
              <a:gd name="f21" fmla="+- f7 f15 0"/>
              <a:gd name="f22" fmla="*/ f17 1 21600"/>
              <a:gd name="f23" fmla="*/ f18 1 21600"/>
              <a:gd name="f24" fmla="*/ 21600 f17 1"/>
              <a:gd name="f25" fmla="*/ 21600 f18 1"/>
              <a:gd name="f26" fmla="+- 0 0 f20"/>
              <a:gd name="f27" fmla="+- f7 0 f21"/>
              <a:gd name="f28" fmla="+- f21 0 f7"/>
              <a:gd name="f29" fmla="min f23 f22"/>
              <a:gd name="f30" fmla="*/ f24 1 f19"/>
              <a:gd name="f31" fmla="*/ f25 1 f19"/>
              <a:gd name="f32" fmla="*/ f26 f1 1"/>
              <a:gd name="f33" fmla="abs f27"/>
              <a:gd name="f34" fmla="abs f28"/>
              <a:gd name="f35" fmla="?: f27 f16 f2"/>
              <a:gd name="f36" fmla="?: f27 f2 f16"/>
              <a:gd name="f37" fmla="?: f27 f3 f2"/>
              <a:gd name="f38" fmla="?: f27 f2 f3"/>
              <a:gd name="f39" fmla="?: f28 f16 f2"/>
              <a:gd name="f40" fmla="?: f28 f2 f16"/>
              <a:gd name="f41" fmla="?: f27 0 f1"/>
              <a:gd name="f42" fmla="?: f27 f1 0"/>
              <a:gd name="f43" fmla="val f30"/>
              <a:gd name="f44" fmla="val f31"/>
              <a:gd name="f45" fmla="*/ f32 1 f8"/>
              <a:gd name="f46" fmla="?: f27 f38 f37"/>
              <a:gd name="f47" fmla="?: f27 f37 f38"/>
              <a:gd name="f48" fmla="?: f28 f36 f35"/>
              <a:gd name="f49" fmla="*/ f21 f29 1"/>
              <a:gd name="f50" fmla="*/ f7 f29 1"/>
              <a:gd name="f51" fmla="*/ f33 f29 1"/>
              <a:gd name="f52" fmla="*/ f34 f29 1"/>
              <a:gd name="f53" fmla="+- f44 0 f15"/>
              <a:gd name="f54" fmla="+- f43 0 f15"/>
              <a:gd name="f55" fmla="+- f45 0 f2"/>
              <a:gd name="f56" fmla="?: f28 f47 f46"/>
              <a:gd name="f57" fmla="*/ f44 f29 1"/>
              <a:gd name="f58" fmla="*/ f43 f29 1"/>
              <a:gd name="f59" fmla="+- f55 f2 0"/>
              <a:gd name="f60" fmla="+- f44 0 f53"/>
              <a:gd name="f61" fmla="+- f43 0 f54"/>
              <a:gd name="f62" fmla="+- f53 0 f44"/>
              <a:gd name="f63" fmla="+- f54 0 f43"/>
              <a:gd name="f64" fmla="*/ f53 f29 1"/>
              <a:gd name="f65" fmla="*/ f54 f29 1"/>
              <a:gd name="f66" fmla="*/ f59 f8 1"/>
              <a:gd name="f67" fmla="abs f60"/>
              <a:gd name="f68" fmla="?: f60 0 f1"/>
              <a:gd name="f69" fmla="?: f60 f1 0"/>
              <a:gd name="f70" fmla="?: f60 f39 f40"/>
              <a:gd name="f71" fmla="abs f61"/>
              <a:gd name="f72" fmla="abs f62"/>
              <a:gd name="f73" fmla="?: f61 f16 f2"/>
              <a:gd name="f74" fmla="?: f61 f2 f16"/>
              <a:gd name="f75" fmla="?: f61 f3 f2"/>
              <a:gd name="f76" fmla="?: f61 f2 f3"/>
              <a:gd name="f77" fmla="abs f63"/>
              <a:gd name="f78" fmla="?: f63 f16 f2"/>
              <a:gd name="f79" fmla="?: f63 f2 f16"/>
              <a:gd name="f80" fmla="?: f63 f42 f41"/>
              <a:gd name="f81" fmla="?: f63 f41 f42"/>
              <a:gd name="f82" fmla="*/ f66 1 f1"/>
              <a:gd name="f83" fmla="?: f28 f69 f68"/>
              <a:gd name="f84" fmla="?: f28 f68 f69"/>
              <a:gd name="f85" fmla="?: f61 f76 f75"/>
              <a:gd name="f86" fmla="?: f61 f75 f76"/>
              <a:gd name="f87" fmla="?: f62 f74 f73"/>
              <a:gd name="f88" fmla="?: f27 f80 f81"/>
              <a:gd name="f89" fmla="?: f27 f78 f79"/>
              <a:gd name="f90" fmla="*/ f67 f29 1"/>
              <a:gd name="f91" fmla="*/ f71 f29 1"/>
              <a:gd name="f92" fmla="*/ f72 f29 1"/>
              <a:gd name="f93" fmla="*/ f77 f29 1"/>
              <a:gd name="f94" fmla="+- 0 0 f82"/>
              <a:gd name="f95" fmla="?: f60 f83 f84"/>
              <a:gd name="f96" fmla="?: f62 f86 f85"/>
              <a:gd name="f97" fmla="+- 0 0 f94"/>
              <a:gd name="f98" fmla="*/ f97 f1 1"/>
              <a:gd name="f99" fmla="*/ f98 1 f8"/>
              <a:gd name="f100" fmla="+- f99 0 f2"/>
              <a:gd name="f101" fmla="cos 1 f100"/>
              <a:gd name="f102" fmla="+- 0 0 f101"/>
              <a:gd name="f103" fmla="+- 0 0 f102"/>
              <a:gd name="f104" fmla="val f103"/>
              <a:gd name="f105" fmla="+- 0 0 f104"/>
              <a:gd name="f106" fmla="*/ f15 f105 1"/>
              <a:gd name="f107" fmla="*/ f106 3163 1"/>
              <a:gd name="f108" fmla="*/ f107 1 7636"/>
              <a:gd name="f109" fmla="+- f7 f108 0"/>
              <a:gd name="f110" fmla="+- f43 0 f108"/>
              <a:gd name="f111" fmla="+- f44 0 f108"/>
              <a:gd name="f112" fmla="*/ f109 f29 1"/>
              <a:gd name="f113" fmla="*/ f110 f29 1"/>
              <a:gd name="f114" fmla="*/ f111 f29 1"/>
            </a:gdLst>
            <a:ahLst/>
            <a:cxnLst>
              <a:cxn ang="3cd4">
                <a:pos x="hc" y="t"/>
              </a:cxn>
              <a:cxn ang="0">
                <a:pos x="r" y="vc"/>
              </a:cxn>
              <a:cxn ang="cd4">
                <a:pos x="hc" y="b"/>
              </a:cxn>
              <a:cxn ang="cd2">
                <a:pos x="l" y="vc"/>
              </a:cxn>
            </a:cxnLst>
            <a:rect l="f112" t="f112" r="f113" b="f114"/>
            <a:pathLst>
              <a:path>
                <a:moveTo>
                  <a:pt x="f49" y="f50"/>
                </a:moveTo>
                <a:arcTo wR="f51" hR="f52" stAng="f56" swAng="f48"/>
                <a:lnTo>
                  <a:pt x="f50" y="f64"/>
                </a:lnTo>
                <a:arcTo wR="f52" hR="f90" stAng="f95" swAng="f70"/>
                <a:lnTo>
                  <a:pt x="f65" y="f57"/>
                </a:lnTo>
                <a:arcTo wR="f91" hR="f92" stAng="f96" swAng="f87"/>
                <a:lnTo>
                  <a:pt x="f58" y="f49"/>
                </a:lnTo>
                <a:arcTo wR="f93" hR="f51" stAng="f88" swAng="f89"/>
                <a:close/>
              </a:path>
            </a:pathLst>
          </a:custGeom>
          <a:solidFill>
            <a:srgbClr val="ED6113"/>
          </a:solidFill>
          <a:ln>
            <a:noFill/>
            <a:prstDash val="solid"/>
          </a:ln>
        </p:spPr>
        <p:txBody>
          <a:bodyPr vert="horz" wrap="square" lIns="91440" tIns="45720" rIns="91440" bIns="45720" anchor="ctr" anchorCtr="0" compatLnSpc="1"/>
          <a:lstStyle/>
          <a:p>
            <a:pPr lvl="0">
              <a:defRPr sz="1800" b="0" i="0" u="none" strike="noStrike" kern="0" cap="none" spc="0" baseline="0">
                <a:solidFill>
                  <a:srgbClr val="000000"/>
                </a:solidFill>
                <a:uFillTx/>
              </a:defRPr>
            </a:pPr>
            <a:r>
              <a:rPr lang="en-US" sz="2400" b="1" cap="all" dirty="0">
                <a:solidFill>
                  <a:srgbClr val="FFFFFF"/>
                </a:solidFill>
                <a:effectLst>
                  <a:outerShdw blurRad="38100" dist="38100" dir="2700000" algn="tl">
                    <a:srgbClr val="000000">
                      <a:alpha val="43137"/>
                    </a:srgbClr>
                  </a:outerShdw>
                </a:effectLst>
                <a:latin typeface="Century" pitchFamily="18" charset="0"/>
              </a:rPr>
              <a:t>Operation </a:t>
            </a:r>
            <a:r>
              <a:rPr lang="en-US" sz="2400" b="1" cap="all" dirty="0" smtClean="0">
                <a:solidFill>
                  <a:srgbClr val="FFFFFF"/>
                </a:solidFill>
                <a:effectLst>
                  <a:outerShdw blurRad="38100" dist="38100" dir="2700000" algn="tl">
                    <a:srgbClr val="000000">
                      <a:alpha val="43137"/>
                    </a:srgbClr>
                  </a:outerShdw>
                </a:effectLst>
                <a:latin typeface="Century" pitchFamily="18" charset="0"/>
              </a:rPr>
              <a:t>Vittles: The </a:t>
            </a:r>
            <a:r>
              <a:rPr lang="en-US" sz="2400" b="1" cap="all" dirty="0">
                <a:solidFill>
                  <a:srgbClr val="FFFFFF"/>
                </a:solidFill>
                <a:effectLst>
                  <a:outerShdw blurRad="38100" dist="38100" dir="2700000" algn="tl">
                    <a:srgbClr val="000000">
                      <a:alpha val="43137"/>
                    </a:srgbClr>
                  </a:outerShdw>
                </a:effectLst>
                <a:latin typeface="Century" pitchFamily="18" charset="0"/>
              </a:rPr>
              <a:t>Berlin </a:t>
            </a:r>
            <a:r>
              <a:rPr lang="en-US" sz="2400" b="1" cap="all" dirty="0" smtClean="0">
                <a:solidFill>
                  <a:srgbClr val="FFFFFF"/>
                </a:solidFill>
                <a:effectLst>
                  <a:outerShdw blurRad="38100" dist="38100" dir="2700000" algn="tl">
                    <a:srgbClr val="000000">
                      <a:alpha val="43137"/>
                    </a:srgbClr>
                  </a:outerShdw>
                </a:effectLst>
                <a:latin typeface="Century" pitchFamily="18" charset="0"/>
              </a:rPr>
              <a:t>Airlift</a:t>
            </a:r>
            <a:endParaRPr lang="de-DE" sz="2400" b="1" u="none" strike="noStrike" kern="1200" cap="all" spc="0" dirty="0">
              <a:solidFill>
                <a:srgbClr val="FFFFFF"/>
              </a:solidFill>
              <a:effectLst>
                <a:outerShdw blurRad="38100" dist="38100" dir="2700000" algn="tl">
                  <a:srgbClr val="000000">
                    <a:alpha val="43137"/>
                  </a:srgbClr>
                </a:outerShdw>
              </a:effectLst>
              <a:uFillTx/>
              <a:latin typeface="Century" pitchFamily="18" charset="0"/>
            </a:endParaRPr>
          </a:p>
        </p:txBody>
      </p:sp>
      <p:cxnSp>
        <p:nvCxnSpPr>
          <p:cNvPr id="4" name="Gerade Verbindung 8"/>
          <p:cNvCxnSpPr/>
          <p:nvPr/>
        </p:nvCxnSpPr>
        <p:spPr>
          <a:xfrm>
            <a:off x="0" y="6309323"/>
            <a:ext cx="9144000" cy="0"/>
          </a:xfrm>
          <a:prstGeom prst="straightConnector1">
            <a:avLst/>
          </a:prstGeom>
          <a:noFill/>
          <a:ln w="9528">
            <a:solidFill>
              <a:srgbClr val="ED6113"/>
            </a:solidFill>
            <a:prstDash val="solid"/>
          </a:ln>
        </p:spPr>
      </p:cxnSp>
      <p:sp>
        <p:nvSpPr>
          <p:cNvPr id="5" name="Textfeld 10"/>
          <p:cNvSpPr txBox="1"/>
          <p:nvPr/>
        </p:nvSpPr>
        <p:spPr>
          <a:xfrm>
            <a:off x="6804251" y="6453332"/>
            <a:ext cx="2088233" cy="246220"/>
          </a:xfrm>
          <a:prstGeom prst="rect">
            <a:avLst/>
          </a:prstGeom>
          <a:noFill/>
          <a:ln>
            <a:noFill/>
          </a:ln>
        </p:spPr>
        <p:txBody>
          <a:bodyPr vert="horz" wrap="square" lIns="91440" tIns="45720" rIns="91440" bIns="45720" anchor="t" anchorCtr="0" compatLnSpc="1">
            <a:sp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de-DE" sz="1000" b="0" i="0" u="none" strike="noStrike" kern="1200" cap="none" spc="0" baseline="0" dirty="0" err="1">
                <a:solidFill>
                  <a:srgbClr val="7F7F7F"/>
                </a:solidFill>
                <a:uFillTx/>
                <a:latin typeface="Georgia" pitchFamily="18"/>
              </a:rPr>
              <a:t>Let‘s</a:t>
            </a:r>
            <a:r>
              <a:rPr lang="de-DE" sz="1000" b="0" i="0" u="none" strike="noStrike" kern="1200" cap="none" spc="0" baseline="0" dirty="0">
                <a:solidFill>
                  <a:srgbClr val="7F7F7F"/>
                </a:solidFill>
                <a:uFillTx/>
                <a:latin typeface="Georgia" pitchFamily="18"/>
              </a:rPr>
              <a:t> </a:t>
            </a:r>
            <a:r>
              <a:rPr lang="de-DE" sz="1000" b="0" i="0" u="none" strike="noStrike" kern="1200" cap="none" spc="0" baseline="0" dirty="0" err="1" smtClean="0">
                <a:solidFill>
                  <a:srgbClr val="7F7F7F"/>
                </a:solidFill>
                <a:uFillTx/>
                <a:latin typeface="Georgia" pitchFamily="18"/>
              </a:rPr>
              <a:t>Explore</a:t>
            </a:r>
            <a:r>
              <a:rPr lang="de-DE" sz="1000" b="0" i="0" u="none" strike="noStrike" kern="1200" cap="none" spc="0" baseline="0" dirty="0" smtClean="0">
                <a:solidFill>
                  <a:srgbClr val="7F7F7F"/>
                </a:solidFill>
                <a:uFillTx/>
                <a:latin typeface="Georgia" pitchFamily="18"/>
              </a:rPr>
              <a:t> </a:t>
            </a:r>
            <a:r>
              <a:rPr lang="de-DE" sz="1000" b="0" i="0" u="none" strike="noStrike" kern="1200" cap="none" spc="0" baseline="0" dirty="0">
                <a:solidFill>
                  <a:srgbClr val="7F7F7F"/>
                </a:solidFill>
                <a:uFillTx/>
                <a:latin typeface="Georgia" pitchFamily="18"/>
              </a:rPr>
              <a:t>Modern Germany</a:t>
            </a:r>
            <a:endParaRPr lang="de-DE" sz="1000" b="0" i="0" u="none" strike="noStrike" kern="1200" cap="none" spc="0" baseline="0" dirty="0">
              <a:solidFill>
                <a:srgbClr val="7F7F7F"/>
              </a:solidFill>
              <a:uFillTx/>
              <a:latin typeface="Calibri"/>
            </a:endParaRPr>
          </a:p>
        </p:txBody>
      </p:sp>
      <p:sp>
        <p:nvSpPr>
          <p:cNvPr id="13" name="Rechteck 7"/>
          <p:cNvSpPr>
            <a:spLocks noChangeArrowheads="1"/>
          </p:cNvSpPr>
          <p:nvPr/>
        </p:nvSpPr>
        <p:spPr bwMode="auto">
          <a:xfrm>
            <a:off x="1655763" y="6011863"/>
            <a:ext cx="58324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800" dirty="0">
                <a:cs typeface="Arial" charset="0"/>
              </a:rPr>
              <a:t>Unless otherwise sourced, all Photos in this PowerPoint  are taken from Wikipedia Commons and  are </a:t>
            </a:r>
            <a:r>
              <a:rPr lang="en-US" sz="800" i="1" dirty="0">
                <a:cs typeface="Arial" charset="0"/>
              </a:rPr>
              <a:t>in the public domain in the United States, and those countries with a copyright term of life of the author plus 100 years or less.</a:t>
            </a:r>
            <a:endParaRPr lang="en-US" sz="800" dirty="0">
              <a:cs typeface="Arial" charset="0"/>
            </a:endParaRPr>
          </a:p>
        </p:txBody>
      </p:sp>
      <p:sp>
        <p:nvSpPr>
          <p:cNvPr id="3" name="Ellipse 2"/>
          <p:cNvSpPr/>
          <p:nvPr/>
        </p:nvSpPr>
        <p:spPr>
          <a:xfrm>
            <a:off x="2415024" y="1484784"/>
            <a:ext cx="4320000" cy="4320000"/>
          </a:xfrm>
          <a:prstGeom prst="ellipse">
            <a:avLst/>
          </a:prstGeom>
          <a:solidFill>
            <a:srgbClr val="ED6113"/>
          </a:solidFill>
          <a:ln w="63500">
            <a:solidFill>
              <a:srgbClr val="FFFF00"/>
            </a:solidFill>
          </a:ln>
          <a:effectLst>
            <a:glow rad="228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2055"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39887" y="1756349"/>
            <a:ext cx="3063051" cy="360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5" name="Ellipse 24"/>
          <p:cNvSpPr/>
          <p:nvPr/>
        </p:nvSpPr>
        <p:spPr>
          <a:xfrm>
            <a:off x="7939144" y="158160"/>
            <a:ext cx="1080000" cy="1080000"/>
          </a:xfrm>
          <a:prstGeom prst="ellipse">
            <a:avLst/>
          </a:prstGeom>
          <a:solidFill>
            <a:srgbClr val="ED6113"/>
          </a:solidFill>
          <a:ln w="1270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bg1"/>
                </a:solidFill>
                <a:latin typeface="Century" pitchFamily="18" charset="0"/>
              </a:rPr>
              <a:t>3.4</a:t>
            </a:r>
            <a:endParaRPr lang="de-DE" b="1" dirty="0">
              <a:solidFill>
                <a:schemeClr val="bg1"/>
              </a:solidFill>
              <a:latin typeface="Century" pitchFamily="18" charset="0"/>
            </a:endParaRPr>
          </a:p>
        </p:txBody>
      </p:sp>
      <p:grpSp>
        <p:nvGrpSpPr>
          <p:cNvPr id="7" name="Gruppieren 6"/>
          <p:cNvGrpSpPr/>
          <p:nvPr/>
        </p:nvGrpSpPr>
        <p:grpSpPr>
          <a:xfrm>
            <a:off x="5158740" y="2705100"/>
            <a:ext cx="588168" cy="440531"/>
            <a:chOff x="4257676" y="3093244"/>
            <a:chExt cx="588168" cy="440531"/>
          </a:xfrm>
        </p:grpSpPr>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3076" t="13308" r="5769" b="17662"/>
            <a:stretch/>
          </p:blipFill>
          <p:spPr bwMode="auto">
            <a:xfrm>
              <a:off x="4281487" y="3093244"/>
              <a:ext cx="564357" cy="440531"/>
            </a:xfrm>
            <a:prstGeom prst="rect">
              <a:avLst/>
            </a:prstGeom>
            <a:noFill/>
            <a:ln w="25400">
              <a:solidFill>
                <a:schemeClr val="bg1">
                  <a:lumMod val="50000"/>
                </a:schemeClr>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feld 5"/>
            <p:cNvSpPr txBox="1"/>
            <p:nvPr/>
          </p:nvSpPr>
          <p:spPr>
            <a:xfrm>
              <a:off x="4257676" y="3186114"/>
              <a:ext cx="554825" cy="246221"/>
            </a:xfrm>
            <a:prstGeom prst="rect">
              <a:avLst/>
            </a:prstGeom>
            <a:noFill/>
          </p:spPr>
          <p:txBody>
            <a:bodyPr wrap="square" rtlCol="0">
              <a:spAutoFit/>
            </a:bodyPr>
            <a:lstStyle/>
            <a:p>
              <a:r>
                <a:rPr lang="de-DE" sz="1000" b="1" dirty="0" smtClean="0">
                  <a:solidFill>
                    <a:schemeClr val="bg1"/>
                  </a:solidFill>
                  <a:effectLst>
                    <a:outerShdw blurRad="38100" dist="38100" dir="2700000" algn="tl">
                      <a:srgbClr val="000000">
                        <a:alpha val="43137"/>
                      </a:srgbClr>
                    </a:outerShdw>
                  </a:effectLst>
                  <a:latin typeface="Century" pitchFamily="18" charset="0"/>
                </a:rPr>
                <a:t>Berlin</a:t>
              </a:r>
              <a:endParaRPr lang="de-DE" sz="1000" b="1" dirty="0">
                <a:solidFill>
                  <a:schemeClr val="bg1"/>
                </a:solidFill>
                <a:effectLst>
                  <a:outerShdw blurRad="38100" dist="38100" dir="2700000" algn="tl">
                    <a:srgbClr val="000000">
                      <a:alpha val="43137"/>
                    </a:srgbClr>
                  </a:outerShdw>
                </a:effectLst>
                <a:latin typeface="Century" pitchFamily="18" charset="0"/>
              </a:endParaRPr>
            </a:p>
          </p:txBody>
        </p:sp>
      </p:grpSp>
      <p:sp>
        <p:nvSpPr>
          <p:cNvPr id="8" name="Freihandform 7"/>
          <p:cNvSpPr/>
          <p:nvPr/>
        </p:nvSpPr>
        <p:spPr>
          <a:xfrm>
            <a:off x="4474263" y="2203450"/>
            <a:ext cx="666660" cy="1804266"/>
          </a:xfrm>
          <a:custGeom>
            <a:avLst/>
            <a:gdLst>
              <a:gd name="connsiteX0" fmla="*/ 269187 w 666660"/>
              <a:gd name="connsiteY0" fmla="*/ 0 h 1804266"/>
              <a:gd name="connsiteX1" fmla="*/ 294587 w 666660"/>
              <a:gd name="connsiteY1" fmla="*/ 311150 h 1804266"/>
              <a:gd name="connsiteX2" fmla="*/ 440637 w 666660"/>
              <a:gd name="connsiteY2" fmla="*/ 444500 h 1804266"/>
              <a:gd name="connsiteX3" fmla="*/ 262837 w 666660"/>
              <a:gd name="connsiteY3" fmla="*/ 482600 h 1804266"/>
              <a:gd name="connsiteX4" fmla="*/ 262837 w 666660"/>
              <a:gd name="connsiteY4" fmla="*/ 590550 h 1804266"/>
              <a:gd name="connsiteX5" fmla="*/ 358087 w 666660"/>
              <a:gd name="connsiteY5" fmla="*/ 831850 h 1804266"/>
              <a:gd name="connsiteX6" fmla="*/ 256487 w 666660"/>
              <a:gd name="connsiteY6" fmla="*/ 996950 h 1804266"/>
              <a:gd name="connsiteX7" fmla="*/ 148537 w 666660"/>
              <a:gd name="connsiteY7" fmla="*/ 1003300 h 1804266"/>
              <a:gd name="connsiteX8" fmla="*/ 135837 w 666660"/>
              <a:gd name="connsiteY8" fmla="*/ 1212850 h 1804266"/>
              <a:gd name="connsiteX9" fmla="*/ 2487 w 666660"/>
              <a:gd name="connsiteY9" fmla="*/ 1377950 h 1804266"/>
              <a:gd name="connsiteX10" fmla="*/ 72337 w 666660"/>
              <a:gd name="connsiteY10" fmla="*/ 1466850 h 1804266"/>
              <a:gd name="connsiteX11" fmla="*/ 8837 w 666660"/>
              <a:gd name="connsiteY11" fmla="*/ 1676400 h 1804266"/>
              <a:gd name="connsiteX12" fmla="*/ 307287 w 666660"/>
              <a:gd name="connsiteY12" fmla="*/ 1803400 h 1804266"/>
              <a:gd name="connsiteX13" fmla="*/ 396187 w 666660"/>
              <a:gd name="connsiteY13" fmla="*/ 1733550 h 1804266"/>
              <a:gd name="connsiteX14" fmla="*/ 504137 w 666660"/>
              <a:gd name="connsiteY14" fmla="*/ 1758950 h 1804266"/>
              <a:gd name="connsiteX15" fmla="*/ 573987 w 666660"/>
              <a:gd name="connsiteY15" fmla="*/ 1676400 h 1804266"/>
              <a:gd name="connsiteX16" fmla="*/ 593037 w 666660"/>
              <a:gd name="connsiteY16" fmla="*/ 1720850 h 1804266"/>
              <a:gd name="connsiteX17" fmla="*/ 662887 w 666660"/>
              <a:gd name="connsiteY17" fmla="*/ 1701800 h 1804266"/>
              <a:gd name="connsiteX18" fmla="*/ 656537 w 666660"/>
              <a:gd name="connsiteY18" fmla="*/ 1727200 h 1804266"/>
              <a:gd name="connsiteX19" fmla="*/ 650187 w 666660"/>
              <a:gd name="connsiteY19" fmla="*/ 1720850 h 18042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66660" h="1804266">
                <a:moveTo>
                  <a:pt x="269187" y="0"/>
                </a:moveTo>
                <a:cubicBezTo>
                  <a:pt x="267599" y="118533"/>
                  <a:pt x="266012" y="237067"/>
                  <a:pt x="294587" y="311150"/>
                </a:cubicBezTo>
                <a:cubicBezTo>
                  <a:pt x="323162" y="385233"/>
                  <a:pt x="445929" y="415925"/>
                  <a:pt x="440637" y="444500"/>
                </a:cubicBezTo>
                <a:cubicBezTo>
                  <a:pt x="435345" y="473075"/>
                  <a:pt x="292470" y="458258"/>
                  <a:pt x="262837" y="482600"/>
                </a:cubicBezTo>
                <a:cubicBezTo>
                  <a:pt x="233204" y="506942"/>
                  <a:pt x="246962" y="532342"/>
                  <a:pt x="262837" y="590550"/>
                </a:cubicBezTo>
                <a:cubicBezTo>
                  <a:pt x="278712" y="648758"/>
                  <a:pt x="359145" y="764117"/>
                  <a:pt x="358087" y="831850"/>
                </a:cubicBezTo>
                <a:cubicBezTo>
                  <a:pt x="357029" y="899583"/>
                  <a:pt x="291412" y="968375"/>
                  <a:pt x="256487" y="996950"/>
                </a:cubicBezTo>
                <a:cubicBezTo>
                  <a:pt x="221562" y="1025525"/>
                  <a:pt x="168645" y="967317"/>
                  <a:pt x="148537" y="1003300"/>
                </a:cubicBezTo>
                <a:cubicBezTo>
                  <a:pt x="128429" y="1039283"/>
                  <a:pt x="160179" y="1150408"/>
                  <a:pt x="135837" y="1212850"/>
                </a:cubicBezTo>
                <a:cubicBezTo>
                  <a:pt x="111495" y="1275292"/>
                  <a:pt x="13070" y="1335617"/>
                  <a:pt x="2487" y="1377950"/>
                </a:cubicBezTo>
                <a:cubicBezTo>
                  <a:pt x="-8096" y="1420283"/>
                  <a:pt x="71279" y="1417108"/>
                  <a:pt x="72337" y="1466850"/>
                </a:cubicBezTo>
                <a:cubicBezTo>
                  <a:pt x="73395" y="1516592"/>
                  <a:pt x="-30321" y="1620308"/>
                  <a:pt x="8837" y="1676400"/>
                </a:cubicBezTo>
                <a:cubicBezTo>
                  <a:pt x="47995" y="1732492"/>
                  <a:pt x="242729" y="1793875"/>
                  <a:pt x="307287" y="1803400"/>
                </a:cubicBezTo>
                <a:cubicBezTo>
                  <a:pt x="371845" y="1812925"/>
                  <a:pt x="363379" y="1740958"/>
                  <a:pt x="396187" y="1733550"/>
                </a:cubicBezTo>
                <a:cubicBezTo>
                  <a:pt x="428995" y="1726142"/>
                  <a:pt x="474504" y="1768475"/>
                  <a:pt x="504137" y="1758950"/>
                </a:cubicBezTo>
                <a:cubicBezTo>
                  <a:pt x="533770" y="1749425"/>
                  <a:pt x="559170" y="1682750"/>
                  <a:pt x="573987" y="1676400"/>
                </a:cubicBezTo>
                <a:cubicBezTo>
                  <a:pt x="588804" y="1670050"/>
                  <a:pt x="578220" y="1716617"/>
                  <a:pt x="593037" y="1720850"/>
                </a:cubicBezTo>
                <a:cubicBezTo>
                  <a:pt x="607854" y="1725083"/>
                  <a:pt x="652304" y="1700742"/>
                  <a:pt x="662887" y="1701800"/>
                </a:cubicBezTo>
                <a:cubicBezTo>
                  <a:pt x="673470" y="1702858"/>
                  <a:pt x="658654" y="1724025"/>
                  <a:pt x="656537" y="1727200"/>
                </a:cubicBezTo>
                <a:cubicBezTo>
                  <a:pt x="654420" y="1730375"/>
                  <a:pt x="652303" y="1725612"/>
                  <a:pt x="650187" y="1720850"/>
                </a:cubicBezTo>
              </a:path>
            </a:pathLst>
          </a:custGeom>
          <a:noFill/>
          <a:ln w="50800">
            <a:solidFill>
              <a:srgbClr val="45D23A"/>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9" name="Ellipse 8"/>
          <p:cNvSpPr/>
          <p:nvPr/>
        </p:nvSpPr>
        <p:spPr>
          <a:xfrm>
            <a:off x="5105400" y="3886200"/>
            <a:ext cx="45719" cy="45719"/>
          </a:xfrm>
          <a:prstGeom prst="ellipse">
            <a:avLst/>
          </a:prstGeom>
          <a:solidFill>
            <a:srgbClr val="45D23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pic>
        <p:nvPicPr>
          <p:cNvPr id="40"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91890" y="3208131"/>
            <a:ext cx="418110" cy="123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4"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0" y="3735745"/>
            <a:ext cx="418110" cy="123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8"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29000" y="2705100"/>
            <a:ext cx="418110" cy="123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9"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47110" y="2908380"/>
            <a:ext cx="418110" cy="123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614325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path" presetSubtype="0" repeatCount="indefinite" fill="hold" nodeType="withEffect">
                                  <p:stCondLst>
                                    <p:cond delay="0"/>
                                  </p:stCondLst>
                                  <p:childTnLst>
                                    <p:animMotion origin="layout" path="M 0.09809 0.00833 C 0.0408 0.00833 -0.00608 -0.01643 -0.00608 -0.04722 C -0.00608 -0.07778 0.0408 -0.10278 0.09809 -0.10278 C 0.15556 -0.10278 0.20226 -0.07778 0.20226 -0.04722 C 0.20226 -0.01643 0.15556 0.00833 0.09809 0.00833 Z " pathEditMode="relative" rAng="10800000" ptsTypes="fffff">
                                      <p:cBhvr>
                                        <p:cTn id="6" dur="5000" spd="-100000" fill="hold"/>
                                        <p:tgtEl>
                                          <p:spTgt spid="40"/>
                                        </p:tgtEl>
                                        <p:attrNameLst>
                                          <p:attrName>ppt_x</p:attrName>
                                          <p:attrName>ppt_y</p:attrName>
                                        </p:attrNameLst>
                                      </p:cBhvr>
                                      <p:rCtr x="0" y="-5556"/>
                                    </p:animMotion>
                                  </p:childTnLst>
                                  <p:subTnLst>
                                    <p:set>
                                      <p:cBhvr override="childStyle">
                                        <p:cTn dur="1" fill="hold" display="0" masterRel="sameClick" afterEffect="1">
                                          <p:stCondLst>
                                            <p:cond evt="end" delay="0">
                                              <p:tn val="5"/>
                                            </p:cond>
                                          </p:stCondLst>
                                        </p:cTn>
                                        <p:tgtEl>
                                          <p:spTgt spid="40"/>
                                        </p:tgtEl>
                                        <p:attrNameLst>
                                          <p:attrName>style.visibility</p:attrName>
                                        </p:attrNameLst>
                                      </p:cBhvr>
                                      <p:to>
                                        <p:strVal val="hidden"/>
                                      </p:to>
                                    </p:set>
                                  </p:subTnLst>
                                </p:cTn>
                              </p:par>
                              <p:par>
                                <p:cTn id="7" presetID="1" presetClass="path" presetSubtype="0" repeatCount="indefinite" fill="hold" nodeType="withEffect">
                                  <p:stCondLst>
                                    <p:cond delay="0"/>
                                  </p:stCondLst>
                                  <p:childTnLst>
                                    <p:animMotion origin="layout" path="M 0.05243 -0.0206 C -0.00486 -0.0206 -0.05174 -0.06226 -0.05174 -0.11389 C -0.05174 -0.16551 -0.00486 -0.20787 0.05243 -0.20787 C 0.1099 -0.20787 0.1566 -0.16551 0.1566 -0.11389 C 0.1566 -0.06226 0.1099 -0.0206 0.05243 -0.0206 Z " pathEditMode="relative" rAng="10800000" ptsTypes="fffff">
                                      <p:cBhvr>
                                        <p:cTn id="8" dur="5000" spd="-100000" fill="hold"/>
                                        <p:tgtEl>
                                          <p:spTgt spid="44"/>
                                        </p:tgtEl>
                                        <p:attrNameLst>
                                          <p:attrName>ppt_x</p:attrName>
                                          <p:attrName>ppt_y</p:attrName>
                                        </p:attrNameLst>
                                      </p:cBhvr>
                                      <p:rCtr x="0" y="-9352"/>
                                    </p:animMotion>
                                  </p:childTnLst>
                                  <p:subTnLst>
                                    <p:set>
                                      <p:cBhvr override="childStyle">
                                        <p:cTn dur="1" fill="hold" display="0" masterRel="sameClick" afterEffect="1">
                                          <p:stCondLst>
                                            <p:cond evt="end" delay="0">
                                              <p:tn val="7"/>
                                            </p:cond>
                                          </p:stCondLst>
                                        </p:cTn>
                                        <p:tgtEl>
                                          <p:spTgt spid="44"/>
                                        </p:tgtEl>
                                        <p:attrNameLst>
                                          <p:attrName>style.visibility</p:attrName>
                                        </p:attrNameLst>
                                      </p:cBhvr>
                                      <p:to>
                                        <p:strVal val="hidden"/>
                                      </p:to>
                                    </p:set>
                                  </p:subTnLst>
                                </p:cTn>
                              </p:par>
                              <p:par>
                                <p:cTn id="9" presetID="1" presetClass="path" presetSubtype="0" repeatCount="indefinite" fill="hold" nodeType="withEffect">
                                  <p:stCondLst>
                                    <p:cond delay="0"/>
                                  </p:stCondLst>
                                  <p:childTnLst>
                                    <p:animMotion origin="layout" path="M 0.11754 -0.05416 C 0.0625 -0.07477 0.00729 -0.04375 -0.00607 0.01875 C -0.01875 0.07917 0.01563 0.14769 0.07066 0.16829 C 0.12604 0.18912 0.18195 0.15394 0.19462 0.09375 C 0.20782 0.03125 0.17309 -0.03356 0.11754 -0.05416 Z " pathEditMode="relative" rAng="-9857717" ptsTypes="fffff">
                                      <p:cBhvr>
                                        <p:cTn id="10" dur="5000" spd="-100000" fill="hold"/>
                                        <p:tgtEl>
                                          <p:spTgt spid="48"/>
                                        </p:tgtEl>
                                        <p:attrNameLst>
                                          <p:attrName>ppt_x</p:attrName>
                                          <p:attrName>ppt_y</p:attrName>
                                        </p:attrNameLst>
                                      </p:cBhvr>
                                      <p:rCtr x="-2344" y="11134"/>
                                    </p:animMotion>
                                  </p:childTnLst>
                                  <p:subTnLst>
                                    <p:set>
                                      <p:cBhvr override="childStyle">
                                        <p:cTn dur="1" fill="hold" display="0" masterRel="sameClick" afterEffect="1">
                                          <p:stCondLst>
                                            <p:cond evt="end" delay="0">
                                              <p:tn val="9"/>
                                            </p:cond>
                                          </p:stCondLst>
                                        </p:cTn>
                                        <p:tgtEl>
                                          <p:spTgt spid="48"/>
                                        </p:tgtEl>
                                        <p:attrNameLst>
                                          <p:attrName>style.visibility</p:attrName>
                                        </p:attrNameLst>
                                      </p:cBhvr>
                                      <p:to>
                                        <p:strVal val="hidden"/>
                                      </p:to>
                                    </p:set>
                                  </p:subTnLst>
                                </p:cTn>
                              </p:par>
                              <p:par>
                                <p:cTn id="11" presetID="1" presetClass="path" presetSubtype="0" repeatCount="indefinite" fill="hold" nodeType="withEffect">
                                  <p:stCondLst>
                                    <p:cond delay="0"/>
                                  </p:stCondLst>
                                  <p:childTnLst>
                                    <p:animMotion origin="layout" path="M 0.07777 0.02107 C 0.04687 0.02107 0.02152 0.00648 0.02152 -0.0118 C 0.02152 -0.03009 0.04687 -0.04514 0.07777 -0.04514 C 0.10868 -0.04514 0.13385 -0.03009 0.13385 -0.0118 C 0.13385 0.00648 0.10868 0.02107 0.07777 0.02107 Z " pathEditMode="relative" rAng="10800000" ptsTypes="fffff">
                                      <p:cBhvr>
                                        <p:cTn id="12" dur="5000" spd="-100000" fill="hold"/>
                                        <p:tgtEl>
                                          <p:spTgt spid="49"/>
                                        </p:tgtEl>
                                        <p:attrNameLst>
                                          <p:attrName>ppt_x</p:attrName>
                                          <p:attrName>ppt_y</p:attrName>
                                        </p:attrNameLst>
                                      </p:cBhvr>
                                      <p:rCtr x="0" y="-3310"/>
                                    </p:animMotion>
                                  </p:childTnLst>
                                  <p:subTnLst>
                                    <p:set>
                                      <p:cBhvr override="childStyle">
                                        <p:cTn dur="1" fill="hold" display="0" masterRel="sameClick" afterEffect="1">
                                          <p:stCondLst>
                                            <p:cond evt="end" delay="0">
                                              <p:tn val="11"/>
                                            </p:cond>
                                          </p:stCondLst>
                                        </p:cTn>
                                        <p:tgtEl>
                                          <p:spTgt spid="49"/>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bgerundetes Rechteck 3"/>
          <p:cNvSpPr/>
          <p:nvPr/>
        </p:nvSpPr>
        <p:spPr>
          <a:xfrm>
            <a:off x="251524" y="188640"/>
            <a:ext cx="8640961" cy="1008107"/>
          </a:xfrm>
          <a:custGeom>
            <a:avLst>
              <a:gd name="f10" fmla="val 3600"/>
            </a:avLst>
            <a:gdLst>
              <a:gd name="f1" fmla="val 10800000"/>
              <a:gd name="f2" fmla="val 5400000"/>
              <a:gd name="f3" fmla="val 16200000"/>
              <a:gd name="f4" fmla="val w"/>
              <a:gd name="f5" fmla="val h"/>
              <a:gd name="f6" fmla="val ss"/>
              <a:gd name="f7" fmla="val 0"/>
              <a:gd name="f8" fmla="*/ 5419351 1 1725033"/>
              <a:gd name="f9" fmla="val 45"/>
              <a:gd name="f10" fmla="val 3600"/>
              <a:gd name="f11" fmla="abs f4"/>
              <a:gd name="f12" fmla="abs f5"/>
              <a:gd name="f13" fmla="abs f6"/>
              <a:gd name="f14" fmla="*/ f8 1 180"/>
              <a:gd name="f15" fmla="val f10"/>
              <a:gd name="f16" fmla="+- 0 0 f2"/>
              <a:gd name="f17" fmla="?: f11 f4 1"/>
              <a:gd name="f18" fmla="?: f12 f5 1"/>
              <a:gd name="f19" fmla="?: f13 f6 1"/>
              <a:gd name="f20" fmla="*/ f9 f14 1"/>
              <a:gd name="f21" fmla="+- f7 f15 0"/>
              <a:gd name="f22" fmla="*/ f17 1 21600"/>
              <a:gd name="f23" fmla="*/ f18 1 21600"/>
              <a:gd name="f24" fmla="*/ 21600 f17 1"/>
              <a:gd name="f25" fmla="*/ 21600 f18 1"/>
              <a:gd name="f26" fmla="+- 0 0 f20"/>
              <a:gd name="f27" fmla="+- f7 0 f21"/>
              <a:gd name="f28" fmla="+- f21 0 f7"/>
              <a:gd name="f29" fmla="min f23 f22"/>
              <a:gd name="f30" fmla="*/ f24 1 f19"/>
              <a:gd name="f31" fmla="*/ f25 1 f19"/>
              <a:gd name="f32" fmla="*/ f26 f1 1"/>
              <a:gd name="f33" fmla="abs f27"/>
              <a:gd name="f34" fmla="abs f28"/>
              <a:gd name="f35" fmla="?: f27 f16 f2"/>
              <a:gd name="f36" fmla="?: f27 f2 f16"/>
              <a:gd name="f37" fmla="?: f27 f3 f2"/>
              <a:gd name="f38" fmla="?: f27 f2 f3"/>
              <a:gd name="f39" fmla="?: f28 f16 f2"/>
              <a:gd name="f40" fmla="?: f28 f2 f16"/>
              <a:gd name="f41" fmla="?: f27 0 f1"/>
              <a:gd name="f42" fmla="?: f27 f1 0"/>
              <a:gd name="f43" fmla="val f30"/>
              <a:gd name="f44" fmla="val f31"/>
              <a:gd name="f45" fmla="*/ f32 1 f8"/>
              <a:gd name="f46" fmla="?: f27 f38 f37"/>
              <a:gd name="f47" fmla="?: f27 f37 f38"/>
              <a:gd name="f48" fmla="?: f28 f36 f35"/>
              <a:gd name="f49" fmla="*/ f21 f29 1"/>
              <a:gd name="f50" fmla="*/ f7 f29 1"/>
              <a:gd name="f51" fmla="*/ f33 f29 1"/>
              <a:gd name="f52" fmla="*/ f34 f29 1"/>
              <a:gd name="f53" fmla="+- f44 0 f15"/>
              <a:gd name="f54" fmla="+- f43 0 f15"/>
              <a:gd name="f55" fmla="+- f45 0 f2"/>
              <a:gd name="f56" fmla="?: f28 f47 f46"/>
              <a:gd name="f57" fmla="*/ f44 f29 1"/>
              <a:gd name="f58" fmla="*/ f43 f29 1"/>
              <a:gd name="f59" fmla="+- f55 f2 0"/>
              <a:gd name="f60" fmla="+- f44 0 f53"/>
              <a:gd name="f61" fmla="+- f43 0 f54"/>
              <a:gd name="f62" fmla="+- f53 0 f44"/>
              <a:gd name="f63" fmla="+- f54 0 f43"/>
              <a:gd name="f64" fmla="*/ f53 f29 1"/>
              <a:gd name="f65" fmla="*/ f54 f29 1"/>
              <a:gd name="f66" fmla="*/ f59 f8 1"/>
              <a:gd name="f67" fmla="abs f60"/>
              <a:gd name="f68" fmla="?: f60 0 f1"/>
              <a:gd name="f69" fmla="?: f60 f1 0"/>
              <a:gd name="f70" fmla="?: f60 f39 f40"/>
              <a:gd name="f71" fmla="abs f61"/>
              <a:gd name="f72" fmla="abs f62"/>
              <a:gd name="f73" fmla="?: f61 f16 f2"/>
              <a:gd name="f74" fmla="?: f61 f2 f16"/>
              <a:gd name="f75" fmla="?: f61 f3 f2"/>
              <a:gd name="f76" fmla="?: f61 f2 f3"/>
              <a:gd name="f77" fmla="abs f63"/>
              <a:gd name="f78" fmla="?: f63 f16 f2"/>
              <a:gd name="f79" fmla="?: f63 f2 f16"/>
              <a:gd name="f80" fmla="?: f63 f42 f41"/>
              <a:gd name="f81" fmla="?: f63 f41 f42"/>
              <a:gd name="f82" fmla="*/ f66 1 f1"/>
              <a:gd name="f83" fmla="?: f28 f69 f68"/>
              <a:gd name="f84" fmla="?: f28 f68 f69"/>
              <a:gd name="f85" fmla="?: f61 f76 f75"/>
              <a:gd name="f86" fmla="?: f61 f75 f76"/>
              <a:gd name="f87" fmla="?: f62 f74 f73"/>
              <a:gd name="f88" fmla="?: f27 f80 f81"/>
              <a:gd name="f89" fmla="?: f27 f78 f79"/>
              <a:gd name="f90" fmla="*/ f67 f29 1"/>
              <a:gd name="f91" fmla="*/ f71 f29 1"/>
              <a:gd name="f92" fmla="*/ f72 f29 1"/>
              <a:gd name="f93" fmla="*/ f77 f29 1"/>
              <a:gd name="f94" fmla="+- 0 0 f82"/>
              <a:gd name="f95" fmla="?: f60 f83 f84"/>
              <a:gd name="f96" fmla="?: f62 f86 f85"/>
              <a:gd name="f97" fmla="+- 0 0 f94"/>
              <a:gd name="f98" fmla="*/ f97 f1 1"/>
              <a:gd name="f99" fmla="*/ f98 1 f8"/>
              <a:gd name="f100" fmla="+- f99 0 f2"/>
              <a:gd name="f101" fmla="cos 1 f100"/>
              <a:gd name="f102" fmla="+- 0 0 f101"/>
              <a:gd name="f103" fmla="+- 0 0 f102"/>
              <a:gd name="f104" fmla="val f103"/>
              <a:gd name="f105" fmla="+- 0 0 f104"/>
              <a:gd name="f106" fmla="*/ f15 f105 1"/>
              <a:gd name="f107" fmla="*/ f106 3163 1"/>
              <a:gd name="f108" fmla="*/ f107 1 7636"/>
              <a:gd name="f109" fmla="+- f7 f108 0"/>
              <a:gd name="f110" fmla="+- f43 0 f108"/>
              <a:gd name="f111" fmla="+- f44 0 f108"/>
              <a:gd name="f112" fmla="*/ f109 f29 1"/>
              <a:gd name="f113" fmla="*/ f110 f29 1"/>
              <a:gd name="f114" fmla="*/ f111 f29 1"/>
            </a:gdLst>
            <a:ahLst/>
            <a:cxnLst>
              <a:cxn ang="3cd4">
                <a:pos x="hc" y="t"/>
              </a:cxn>
              <a:cxn ang="0">
                <a:pos x="r" y="vc"/>
              </a:cxn>
              <a:cxn ang="cd4">
                <a:pos x="hc" y="b"/>
              </a:cxn>
              <a:cxn ang="cd2">
                <a:pos x="l" y="vc"/>
              </a:cxn>
            </a:cxnLst>
            <a:rect l="f112" t="f112" r="f113" b="f114"/>
            <a:pathLst>
              <a:path>
                <a:moveTo>
                  <a:pt x="f49" y="f50"/>
                </a:moveTo>
                <a:arcTo wR="f51" hR="f52" stAng="f56" swAng="f48"/>
                <a:lnTo>
                  <a:pt x="f50" y="f64"/>
                </a:lnTo>
                <a:arcTo wR="f52" hR="f90" stAng="f95" swAng="f70"/>
                <a:lnTo>
                  <a:pt x="f65" y="f57"/>
                </a:lnTo>
                <a:arcTo wR="f91" hR="f92" stAng="f96" swAng="f87"/>
                <a:lnTo>
                  <a:pt x="f58" y="f49"/>
                </a:lnTo>
                <a:arcTo wR="f93" hR="f51" stAng="f88" swAng="f89"/>
                <a:close/>
              </a:path>
            </a:pathLst>
          </a:custGeom>
          <a:solidFill>
            <a:srgbClr val="ED6113"/>
          </a:solidFill>
          <a:ln>
            <a:noFill/>
            <a:prstDash val="solid"/>
          </a:ln>
        </p:spPr>
        <p:txBody>
          <a:bodyPr vert="horz" wrap="square" lIns="91440" tIns="45720" rIns="91440" bIns="45720" anchor="ctr" anchorCtr="0" compatLnSpc="1"/>
          <a:lstStyle/>
          <a:p>
            <a:pPr lvl="0">
              <a:defRPr sz="1800" b="0" i="0" u="none" strike="noStrike" kern="0" cap="none" spc="0" baseline="0">
                <a:solidFill>
                  <a:srgbClr val="000000"/>
                </a:solidFill>
                <a:uFillTx/>
              </a:defRPr>
            </a:pPr>
            <a:r>
              <a:rPr lang="en-US" sz="2400" b="1" cap="all" dirty="0" smtClean="0">
                <a:solidFill>
                  <a:srgbClr val="FFFFFF"/>
                </a:solidFill>
                <a:effectLst>
                  <a:outerShdw blurRad="38100" dist="38100" dir="2700000" algn="tl">
                    <a:srgbClr val="000000">
                      <a:alpha val="43137"/>
                    </a:srgbClr>
                  </a:outerShdw>
                </a:effectLst>
                <a:latin typeface="Century" pitchFamily="18" charset="0"/>
              </a:rPr>
              <a:t>What do you see?</a:t>
            </a:r>
            <a:endParaRPr lang="de-DE" sz="2400" b="1" u="none" strike="noStrike" kern="1200" cap="all" spc="0" dirty="0">
              <a:solidFill>
                <a:srgbClr val="FFFFFF"/>
              </a:solidFill>
              <a:effectLst>
                <a:outerShdw blurRad="38100" dist="38100" dir="2700000" algn="tl">
                  <a:srgbClr val="000000">
                    <a:alpha val="43137"/>
                  </a:srgbClr>
                </a:outerShdw>
              </a:effectLst>
              <a:uFillTx/>
              <a:latin typeface="Century" pitchFamily="18" charset="0"/>
            </a:endParaRPr>
          </a:p>
        </p:txBody>
      </p:sp>
      <p:cxnSp>
        <p:nvCxnSpPr>
          <p:cNvPr id="4" name="Gerade Verbindung 8"/>
          <p:cNvCxnSpPr/>
          <p:nvPr/>
        </p:nvCxnSpPr>
        <p:spPr>
          <a:xfrm>
            <a:off x="0" y="6309323"/>
            <a:ext cx="9144000" cy="0"/>
          </a:xfrm>
          <a:prstGeom prst="straightConnector1">
            <a:avLst/>
          </a:prstGeom>
          <a:noFill/>
          <a:ln w="9528">
            <a:solidFill>
              <a:srgbClr val="ED6113"/>
            </a:solidFill>
            <a:prstDash val="solid"/>
          </a:ln>
        </p:spPr>
      </p:cxnSp>
      <p:sp>
        <p:nvSpPr>
          <p:cNvPr id="5" name="Textfeld 10"/>
          <p:cNvSpPr txBox="1"/>
          <p:nvPr/>
        </p:nvSpPr>
        <p:spPr>
          <a:xfrm>
            <a:off x="6804251" y="6453332"/>
            <a:ext cx="2088233" cy="246220"/>
          </a:xfrm>
          <a:prstGeom prst="rect">
            <a:avLst/>
          </a:prstGeom>
          <a:noFill/>
          <a:ln>
            <a:noFill/>
          </a:ln>
        </p:spPr>
        <p:txBody>
          <a:bodyPr vert="horz" wrap="square" lIns="91440" tIns="45720" rIns="91440" bIns="45720" anchor="t" anchorCtr="0" compatLnSpc="1">
            <a:sp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de-DE" sz="1000" b="0" i="0" u="none" strike="noStrike" kern="1200" cap="none" spc="0" baseline="0" dirty="0" err="1">
                <a:solidFill>
                  <a:srgbClr val="7F7F7F"/>
                </a:solidFill>
                <a:uFillTx/>
                <a:latin typeface="Georgia" pitchFamily="18"/>
              </a:rPr>
              <a:t>Let‘s</a:t>
            </a:r>
            <a:r>
              <a:rPr lang="de-DE" sz="1000" b="0" i="0" u="none" strike="noStrike" kern="1200" cap="none" spc="0" baseline="0" dirty="0">
                <a:solidFill>
                  <a:srgbClr val="7F7F7F"/>
                </a:solidFill>
                <a:uFillTx/>
                <a:latin typeface="Georgia" pitchFamily="18"/>
              </a:rPr>
              <a:t> </a:t>
            </a:r>
            <a:r>
              <a:rPr lang="de-DE" sz="1000" b="0" i="0" u="none" strike="noStrike" kern="1200" cap="none" spc="0" baseline="0" dirty="0" err="1" smtClean="0">
                <a:solidFill>
                  <a:srgbClr val="7F7F7F"/>
                </a:solidFill>
                <a:uFillTx/>
                <a:latin typeface="Georgia" pitchFamily="18"/>
              </a:rPr>
              <a:t>Explore</a:t>
            </a:r>
            <a:r>
              <a:rPr lang="de-DE" sz="1000" b="0" i="0" u="none" strike="noStrike" kern="1200" cap="none" spc="0" baseline="0" dirty="0" smtClean="0">
                <a:solidFill>
                  <a:srgbClr val="7F7F7F"/>
                </a:solidFill>
                <a:uFillTx/>
                <a:latin typeface="Georgia" pitchFamily="18"/>
              </a:rPr>
              <a:t> </a:t>
            </a:r>
            <a:r>
              <a:rPr lang="de-DE" sz="1000" b="0" i="0" u="none" strike="noStrike" kern="1200" cap="none" spc="0" baseline="0" dirty="0">
                <a:solidFill>
                  <a:srgbClr val="7F7F7F"/>
                </a:solidFill>
                <a:uFillTx/>
                <a:latin typeface="Georgia" pitchFamily="18"/>
              </a:rPr>
              <a:t>Modern Germany</a:t>
            </a:r>
            <a:endParaRPr lang="de-DE" sz="1000" b="0" i="0" u="none" strike="noStrike" kern="1200" cap="none" spc="0" baseline="0" dirty="0">
              <a:solidFill>
                <a:srgbClr val="7F7F7F"/>
              </a:solidFill>
              <a:uFillTx/>
              <a:latin typeface="Calibri"/>
            </a:endParaRPr>
          </a:p>
        </p:txBody>
      </p:sp>
      <p:sp>
        <p:nvSpPr>
          <p:cNvPr id="25" name="Ellipse 24"/>
          <p:cNvSpPr/>
          <p:nvPr/>
        </p:nvSpPr>
        <p:spPr>
          <a:xfrm>
            <a:off x="7939144" y="158160"/>
            <a:ext cx="1080000" cy="1080000"/>
          </a:xfrm>
          <a:prstGeom prst="ellipse">
            <a:avLst/>
          </a:prstGeom>
          <a:solidFill>
            <a:srgbClr val="ED6113"/>
          </a:solidFill>
          <a:ln w="1270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bg1"/>
                </a:solidFill>
                <a:latin typeface="Century" pitchFamily="18" charset="0"/>
              </a:rPr>
              <a:t>3.4</a:t>
            </a:r>
            <a:endParaRPr lang="de-DE" b="1" dirty="0">
              <a:solidFill>
                <a:schemeClr val="bg1"/>
              </a:solidFill>
              <a:latin typeface="Century" pitchFamily="18" charset="0"/>
            </a:endParaRPr>
          </a:p>
        </p:txBody>
      </p:sp>
      <p:pic>
        <p:nvPicPr>
          <p:cNvPr id="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33600" y="1600200"/>
            <a:ext cx="5588862" cy="4114800"/>
          </a:xfrm>
          <a:prstGeom prst="rect">
            <a:avLst/>
          </a:prstGeom>
          <a:noFill/>
          <a:ln w="254000">
            <a:solidFill>
              <a:srgbClr val="ED6113"/>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hteck 6"/>
          <p:cNvSpPr/>
          <p:nvPr/>
        </p:nvSpPr>
        <p:spPr>
          <a:xfrm>
            <a:off x="436256" y="4618672"/>
            <a:ext cx="3068944" cy="1477328"/>
          </a:xfrm>
          <a:prstGeom prst="rect">
            <a:avLst/>
          </a:prstGeom>
          <a:solidFill>
            <a:srgbClr val="FFFF00"/>
          </a:solidFill>
        </p:spPr>
        <p:style>
          <a:lnRef idx="0">
            <a:schemeClr val="accent5"/>
          </a:lnRef>
          <a:fillRef idx="3">
            <a:schemeClr val="accent5"/>
          </a:fillRef>
          <a:effectRef idx="3">
            <a:schemeClr val="accent5"/>
          </a:effectRef>
          <a:fontRef idx="minor">
            <a:schemeClr val="lt1"/>
          </a:fontRef>
        </p:style>
        <p:txBody>
          <a:bodyPr wrap="square">
            <a:spAutoFit/>
          </a:bodyPr>
          <a:lstStyle/>
          <a:p>
            <a:r>
              <a:rPr lang="en-US" b="1" dirty="0">
                <a:solidFill>
                  <a:schemeClr val="tx1">
                    <a:lumMod val="65000"/>
                    <a:lumOff val="35000"/>
                  </a:schemeClr>
                </a:solidFill>
                <a:latin typeface="Century" pitchFamily="18" charset="0"/>
              </a:rPr>
              <a:t>How are the children reacting to the site of this plane? </a:t>
            </a:r>
            <a:endParaRPr lang="en-US" b="1" dirty="0" smtClean="0">
              <a:solidFill>
                <a:schemeClr val="tx1">
                  <a:lumMod val="65000"/>
                  <a:lumOff val="35000"/>
                </a:schemeClr>
              </a:solidFill>
              <a:latin typeface="Century" pitchFamily="18" charset="0"/>
            </a:endParaRPr>
          </a:p>
          <a:p>
            <a:r>
              <a:rPr lang="en-US" b="1" dirty="0" smtClean="0">
                <a:solidFill>
                  <a:schemeClr val="tx1">
                    <a:lumMod val="65000"/>
                    <a:lumOff val="35000"/>
                  </a:schemeClr>
                </a:solidFill>
                <a:latin typeface="Century" pitchFamily="18" charset="0"/>
              </a:rPr>
              <a:t>Are </a:t>
            </a:r>
            <a:r>
              <a:rPr lang="en-US" b="1" dirty="0">
                <a:solidFill>
                  <a:schemeClr val="tx1">
                    <a:lumMod val="65000"/>
                    <a:lumOff val="35000"/>
                  </a:schemeClr>
                </a:solidFill>
                <a:latin typeface="Century" pitchFamily="18" charset="0"/>
              </a:rPr>
              <a:t>they excited to see what </a:t>
            </a:r>
            <a:r>
              <a:rPr lang="en-US" b="1" dirty="0" smtClean="0">
                <a:solidFill>
                  <a:schemeClr val="tx1">
                    <a:lumMod val="65000"/>
                    <a:lumOff val="35000"/>
                  </a:schemeClr>
                </a:solidFill>
                <a:latin typeface="Century" pitchFamily="18" charset="0"/>
              </a:rPr>
              <a:t>is inside</a:t>
            </a:r>
            <a:r>
              <a:rPr lang="en-US" b="1" dirty="0">
                <a:solidFill>
                  <a:schemeClr val="tx1">
                    <a:lumMod val="65000"/>
                    <a:lumOff val="35000"/>
                  </a:schemeClr>
                </a:solidFill>
                <a:latin typeface="Century" pitchFamily="18" charset="0"/>
              </a:rPr>
              <a:t>?</a:t>
            </a:r>
            <a:endParaRPr lang="de-DE" b="1" dirty="0">
              <a:solidFill>
                <a:schemeClr val="tx1">
                  <a:lumMod val="65000"/>
                  <a:lumOff val="35000"/>
                </a:schemeClr>
              </a:solidFill>
              <a:latin typeface="Century" pitchFamily="18" charset="0"/>
            </a:endParaRPr>
          </a:p>
        </p:txBody>
      </p:sp>
    </p:spTree>
    <p:extLst>
      <p:ext uri="{BB962C8B-B14F-4D97-AF65-F5344CB8AC3E}">
        <p14:creationId xmlns:p14="http://schemas.microsoft.com/office/powerpoint/2010/main" val="24263749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bgerundetes Rechteck 3"/>
          <p:cNvSpPr/>
          <p:nvPr/>
        </p:nvSpPr>
        <p:spPr>
          <a:xfrm>
            <a:off x="251524" y="188640"/>
            <a:ext cx="8640961" cy="1008107"/>
          </a:xfrm>
          <a:custGeom>
            <a:avLst>
              <a:gd name="f10" fmla="val 3600"/>
            </a:avLst>
            <a:gdLst>
              <a:gd name="f1" fmla="val 10800000"/>
              <a:gd name="f2" fmla="val 5400000"/>
              <a:gd name="f3" fmla="val 16200000"/>
              <a:gd name="f4" fmla="val w"/>
              <a:gd name="f5" fmla="val h"/>
              <a:gd name="f6" fmla="val ss"/>
              <a:gd name="f7" fmla="val 0"/>
              <a:gd name="f8" fmla="*/ 5419351 1 1725033"/>
              <a:gd name="f9" fmla="val 45"/>
              <a:gd name="f10" fmla="val 3600"/>
              <a:gd name="f11" fmla="abs f4"/>
              <a:gd name="f12" fmla="abs f5"/>
              <a:gd name="f13" fmla="abs f6"/>
              <a:gd name="f14" fmla="*/ f8 1 180"/>
              <a:gd name="f15" fmla="val f10"/>
              <a:gd name="f16" fmla="+- 0 0 f2"/>
              <a:gd name="f17" fmla="?: f11 f4 1"/>
              <a:gd name="f18" fmla="?: f12 f5 1"/>
              <a:gd name="f19" fmla="?: f13 f6 1"/>
              <a:gd name="f20" fmla="*/ f9 f14 1"/>
              <a:gd name="f21" fmla="+- f7 f15 0"/>
              <a:gd name="f22" fmla="*/ f17 1 21600"/>
              <a:gd name="f23" fmla="*/ f18 1 21600"/>
              <a:gd name="f24" fmla="*/ 21600 f17 1"/>
              <a:gd name="f25" fmla="*/ 21600 f18 1"/>
              <a:gd name="f26" fmla="+- 0 0 f20"/>
              <a:gd name="f27" fmla="+- f7 0 f21"/>
              <a:gd name="f28" fmla="+- f21 0 f7"/>
              <a:gd name="f29" fmla="min f23 f22"/>
              <a:gd name="f30" fmla="*/ f24 1 f19"/>
              <a:gd name="f31" fmla="*/ f25 1 f19"/>
              <a:gd name="f32" fmla="*/ f26 f1 1"/>
              <a:gd name="f33" fmla="abs f27"/>
              <a:gd name="f34" fmla="abs f28"/>
              <a:gd name="f35" fmla="?: f27 f16 f2"/>
              <a:gd name="f36" fmla="?: f27 f2 f16"/>
              <a:gd name="f37" fmla="?: f27 f3 f2"/>
              <a:gd name="f38" fmla="?: f27 f2 f3"/>
              <a:gd name="f39" fmla="?: f28 f16 f2"/>
              <a:gd name="f40" fmla="?: f28 f2 f16"/>
              <a:gd name="f41" fmla="?: f27 0 f1"/>
              <a:gd name="f42" fmla="?: f27 f1 0"/>
              <a:gd name="f43" fmla="val f30"/>
              <a:gd name="f44" fmla="val f31"/>
              <a:gd name="f45" fmla="*/ f32 1 f8"/>
              <a:gd name="f46" fmla="?: f27 f38 f37"/>
              <a:gd name="f47" fmla="?: f27 f37 f38"/>
              <a:gd name="f48" fmla="?: f28 f36 f35"/>
              <a:gd name="f49" fmla="*/ f21 f29 1"/>
              <a:gd name="f50" fmla="*/ f7 f29 1"/>
              <a:gd name="f51" fmla="*/ f33 f29 1"/>
              <a:gd name="f52" fmla="*/ f34 f29 1"/>
              <a:gd name="f53" fmla="+- f44 0 f15"/>
              <a:gd name="f54" fmla="+- f43 0 f15"/>
              <a:gd name="f55" fmla="+- f45 0 f2"/>
              <a:gd name="f56" fmla="?: f28 f47 f46"/>
              <a:gd name="f57" fmla="*/ f44 f29 1"/>
              <a:gd name="f58" fmla="*/ f43 f29 1"/>
              <a:gd name="f59" fmla="+- f55 f2 0"/>
              <a:gd name="f60" fmla="+- f44 0 f53"/>
              <a:gd name="f61" fmla="+- f43 0 f54"/>
              <a:gd name="f62" fmla="+- f53 0 f44"/>
              <a:gd name="f63" fmla="+- f54 0 f43"/>
              <a:gd name="f64" fmla="*/ f53 f29 1"/>
              <a:gd name="f65" fmla="*/ f54 f29 1"/>
              <a:gd name="f66" fmla="*/ f59 f8 1"/>
              <a:gd name="f67" fmla="abs f60"/>
              <a:gd name="f68" fmla="?: f60 0 f1"/>
              <a:gd name="f69" fmla="?: f60 f1 0"/>
              <a:gd name="f70" fmla="?: f60 f39 f40"/>
              <a:gd name="f71" fmla="abs f61"/>
              <a:gd name="f72" fmla="abs f62"/>
              <a:gd name="f73" fmla="?: f61 f16 f2"/>
              <a:gd name="f74" fmla="?: f61 f2 f16"/>
              <a:gd name="f75" fmla="?: f61 f3 f2"/>
              <a:gd name="f76" fmla="?: f61 f2 f3"/>
              <a:gd name="f77" fmla="abs f63"/>
              <a:gd name="f78" fmla="?: f63 f16 f2"/>
              <a:gd name="f79" fmla="?: f63 f2 f16"/>
              <a:gd name="f80" fmla="?: f63 f42 f41"/>
              <a:gd name="f81" fmla="?: f63 f41 f42"/>
              <a:gd name="f82" fmla="*/ f66 1 f1"/>
              <a:gd name="f83" fmla="?: f28 f69 f68"/>
              <a:gd name="f84" fmla="?: f28 f68 f69"/>
              <a:gd name="f85" fmla="?: f61 f76 f75"/>
              <a:gd name="f86" fmla="?: f61 f75 f76"/>
              <a:gd name="f87" fmla="?: f62 f74 f73"/>
              <a:gd name="f88" fmla="?: f27 f80 f81"/>
              <a:gd name="f89" fmla="?: f27 f78 f79"/>
              <a:gd name="f90" fmla="*/ f67 f29 1"/>
              <a:gd name="f91" fmla="*/ f71 f29 1"/>
              <a:gd name="f92" fmla="*/ f72 f29 1"/>
              <a:gd name="f93" fmla="*/ f77 f29 1"/>
              <a:gd name="f94" fmla="+- 0 0 f82"/>
              <a:gd name="f95" fmla="?: f60 f83 f84"/>
              <a:gd name="f96" fmla="?: f62 f86 f85"/>
              <a:gd name="f97" fmla="+- 0 0 f94"/>
              <a:gd name="f98" fmla="*/ f97 f1 1"/>
              <a:gd name="f99" fmla="*/ f98 1 f8"/>
              <a:gd name="f100" fmla="+- f99 0 f2"/>
              <a:gd name="f101" fmla="cos 1 f100"/>
              <a:gd name="f102" fmla="+- 0 0 f101"/>
              <a:gd name="f103" fmla="+- 0 0 f102"/>
              <a:gd name="f104" fmla="val f103"/>
              <a:gd name="f105" fmla="+- 0 0 f104"/>
              <a:gd name="f106" fmla="*/ f15 f105 1"/>
              <a:gd name="f107" fmla="*/ f106 3163 1"/>
              <a:gd name="f108" fmla="*/ f107 1 7636"/>
              <a:gd name="f109" fmla="+- f7 f108 0"/>
              <a:gd name="f110" fmla="+- f43 0 f108"/>
              <a:gd name="f111" fmla="+- f44 0 f108"/>
              <a:gd name="f112" fmla="*/ f109 f29 1"/>
              <a:gd name="f113" fmla="*/ f110 f29 1"/>
              <a:gd name="f114" fmla="*/ f111 f29 1"/>
            </a:gdLst>
            <a:ahLst/>
            <a:cxnLst>
              <a:cxn ang="3cd4">
                <a:pos x="hc" y="t"/>
              </a:cxn>
              <a:cxn ang="0">
                <a:pos x="r" y="vc"/>
              </a:cxn>
              <a:cxn ang="cd4">
                <a:pos x="hc" y="b"/>
              </a:cxn>
              <a:cxn ang="cd2">
                <a:pos x="l" y="vc"/>
              </a:cxn>
            </a:cxnLst>
            <a:rect l="f112" t="f112" r="f113" b="f114"/>
            <a:pathLst>
              <a:path>
                <a:moveTo>
                  <a:pt x="f49" y="f50"/>
                </a:moveTo>
                <a:arcTo wR="f51" hR="f52" stAng="f56" swAng="f48"/>
                <a:lnTo>
                  <a:pt x="f50" y="f64"/>
                </a:lnTo>
                <a:arcTo wR="f52" hR="f90" stAng="f95" swAng="f70"/>
                <a:lnTo>
                  <a:pt x="f65" y="f57"/>
                </a:lnTo>
                <a:arcTo wR="f91" hR="f92" stAng="f96" swAng="f87"/>
                <a:lnTo>
                  <a:pt x="f58" y="f49"/>
                </a:lnTo>
                <a:arcTo wR="f93" hR="f51" stAng="f88" swAng="f89"/>
                <a:close/>
              </a:path>
            </a:pathLst>
          </a:custGeom>
          <a:solidFill>
            <a:srgbClr val="ED6113"/>
          </a:solidFill>
          <a:ln>
            <a:noFill/>
            <a:prstDash val="solid"/>
          </a:ln>
        </p:spPr>
        <p:txBody>
          <a:bodyPr vert="horz" wrap="square" lIns="91440" tIns="45720" rIns="91440" bIns="45720" anchor="ctr" anchorCtr="0" compatLnSpc="1"/>
          <a:lstStyle/>
          <a:p>
            <a:pPr lvl="0">
              <a:defRPr sz="1800" b="0" i="0" u="none" strike="noStrike" kern="0" cap="none" spc="0" baseline="0">
                <a:solidFill>
                  <a:srgbClr val="000000"/>
                </a:solidFill>
                <a:uFillTx/>
              </a:defRPr>
            </a:pPr>
            <a:r>
              <a:rPr lang="en-US" sz="2400" b="1" cap="all" dirty="0" smtClean="0">
                <a:solidFill>
                  <a:srgbClr val="FFFFFF"/>
                </a:solidFill>
                <a:effectLst>
                  <a:outerShdw blurRad="38100" dist="38100" dir="2700000" algn="tl">
                    <a:srgbClr val="000000">
                      <a:alpha val="43137"/>
                    </a:srgbClr>
                  </a:outerShdw>
                </a:effectLst>
                <a:latin typeface="Century" pitchFamily="18" charset="0"/>
              </a:rPr>
              <a:t>From this plane…</a:t>
            </a:r>
            <a:endParaRPr lang="de-DE" sz="2400" b="1" u="none" strike="noStrike" kern="1200" cap="all" spc="0" dirty="0">
              <a:solidFill>
                <a:srgbClr val="FFFFFF"/>
              </a:solidFill>
              <a:effectLst>
                <a:outerShdw blurRad="38100" dist="38100" dir="2700000" algn="tl">
                  <a:srgbClr val="000000">
                    <a:alpha val="43137"/>
                  </a:srgbClr>
                </a:outerShdw>
              </a:effectLst>
              <a:uFillTx/>
              <a:latin typeface="Century" pitchFamily="18" charset="0"/>
            </a:endParaRPr>
          </a:p>
        </p:txBody>
      </p:sp>
      <p:cxnSp>
        <p:nvCxnSpPr>
          <p:cNvPr id="4" name="Gerade Verbindung 8"/>
          <p:cNvCxnSpPr/>
          <p:nvPr/>
        </p:nvCxnSpPr>
        <p:spPr>
          <a:xfrm>
            <a:off x="0" y="6309323"/>
            <a:ext cx="9144000" cy="0"/>
          </a:xfrm>
          <a:prstGeom prst="straightConnector1">
            <a:avLst/>
          </a:prstGeom>
          <a:noFill/>
          <a:ln w="9528">
            <a:solidFill>
              <a:srgbClr val="ED6113"/>
            </a:solidFill>
            <a:prstDash val="solid"/>
          </a:ln>
        </p:spPr>
      </p:cxnSp>
      <p:sp>
        <p:nvSpPr>
          <p:cNvPr id="5" name="Textfeld 10"/>
          <p:cNvSpPr txBox="1"/>
          <p:nvPr/>
        </p:nvSpPr>
        <p:spPr>
          <a:xfrm>
            <a:off x="6804251" y="6453332"/>
            <a:ext cx="2088233" cy="246220"/>
          </a:xfrm>
          <a:prstGeom prst="rect">
            <a:avLst/>
          </a:prstGeom>
          <a:noFill/>
          <a:ln>
            <a:noFill/>
          </a:ln>
        </p:spPr>
        <p:txBody>
          <a:bodyPr vert="horz" wrap="square" lIns="91440" tIns="45720" rIns="91440" bIns="45720" anchor="t" anchorCtr="0" compatLnSpc="1">
            <a:sp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de-DE" sz="1000" b="0" i="0" u="none" strike="noStrike" kern="1200" cap="none" spc="0" baseline="0" dirty="0" err="1">
                <a:solidFill>
                  <a:srgbClr val="7F7F7F"/>
                </a:solidFill>
                <a:uFillTx/>
                <a:latin typeface="Georgia" pitchFamily="18"/>
              </a:rPr>
              <a:t>Let‘s</a:t>
            </a:r>
            <a:r>
              <a:rPr lang="de-DE" sz="1000" b="0" i="0" u="none" strike="noStrike" kern="1200" cap="none" spc="0" baseline="0" dirty="0">
                <a:solidFill>
                  <a:srgbClr val="7F7F7F"/>
                </a:solidFill>
                <a:uFillTx/>
                <a:latin typeface="Georgia" pitchFamily="18"/>
              </a:rPr>
              <a:t> </a:t>
            </a:r>
            <a:r>
              <a:rPr lang="de-DE" sz="1000" b="0" i="0" u="none" strike="noStrike" kern="1200" cap="none" spc="0" baseline="0" dirty="0" err="1" smtClean="0">
                <a:solidFill>
                  <a:srgbClr val="7F7F7F"/>
                </a:solidFill>
                <a:uFillTx/>
                <a:latin typeface="Georgia" pitchFamily="18"/>
              </a:rPr>
              <a:t>Explore</a:t>
            </a:r>
            <a:r>
              <a:rPr lang="de-DE" sz="1000" b="0" i="0" u="none" strike="noStrike" kern="1200" cap="none" spc="0" baseline="0" dirty="0" smtClean="0">
                <a:solidFill>
                  <a:srgbClr val="7F7F7F"/>
                </a:solidFill>
                <a:uFillTx/>
                <a:latin typeface="Georgia" pitchFamily="18"/>
              </a:rPr>
              <a:t> </a:t>
            </a:r>
            <a:r>
              <a:rPr lang="de-DE" sz="1000" b="0" i="0" u="none" strike="noStrike" kern="1200" cap="none" spc="0" baseline="0" dirty="0">
                <a:solidFill>
                  <a:srgbClr val="7F7F7F"/>
                </a:solidFill>
                <a:uFillTx/>
                <a:latin typeface="Georgia" pitchFamily="18"/>
              </a:rPr>
              <a:t>Modern Germany</a:t>
            </a:r>
            <a:endParaRPr lang="de-DE" sz="1000" b="0" i="0" u="none" strike="noStrike" kern="1200" cap="none" spc="0" baseline="0" dirty="0">
              <a:solidFill>
                <a:srgbClr val="7F7F7F"/>
              </a:solidFill>
              <a:uFillTx/>
              <a:latin typeface="Calibri"/>
            </a:endParaRPr>
          </a:p>
        </p:txBody>
      </p:sp>
      <p:sp>
        <p:nvSpPr>
          <p:cNvPr id="25" name="Ellipse 24"/>
          <p:cNvSpPr/>
          <p:nvPr/>
        </p:nvSpPr>
        <p:spPr>
          <a:xfrm>
            <a:off x="7939144" y="158160"/>
            <a:ext cx="1080000" cy="1080000"/>
          </a:xfrm>
          <a:prstGeom prst="ellipse">
            <a:avLst/>
          </a:prstGeom>
          <a:solidFill>
            <a:srgbClr val="ED6113"/>
          </a:solidFill>
          <a:ln w="1270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bg1"/>
                </a:solidFill>
                <a:latin typeface="Century" pitchFamily="18" charset="0"/>
              </a:rPr>
              <a:t>3.4</a:t>
            </a:r>
            <a:endParaRPr lang="de-DE" b="1" dirty="0">
              <a:solidFill>
                <a:schemeClr val="bg1"/>
              </a:solidFill>
              <a:latin typeface="Century" pitchFamily="18" charset="0"/>
            </a:endParaRPr>
          </a:p>
        </p:txBody>
      </p:sp>
      <p:grpSp>
        <p:nvGrpSpPr>
          <p:cNvPr id="6" name="Gruppieren 5"/>
          <p:cNvGrpSpPr/>
          <p:nvPr/>
        </p:nvGrpSpPr>
        <p:grpSpPr>
          <a:xfrm>
            <a:off x="1668156" y="1870075"/>
            <a:ext cx="5812144" cy="3743325"/>
            <a:chOff x="838200" y="1557337"/>
            <a:chExt cx="5812144" cy="3743325"/>
          </a:xfrm>
        </p:grpSpPr>
        <p:pic>
          <p:nvPicPr>
            <p:cNvPr id="9" name="Picture 2" descr="http://i.imgur.com/Pgw2c.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1557337"/>
              <a:ext cx="4895850" cy="3743325"/>
            </a:xfrm>
            <a:prstGeom prst="rect">
              <a:avLst/>
            </a:prstGeom>
            <a:noFill/>
            <a:ln w="254000">
              <a:solidFill>
                <a:srgbClr val="ED6113"/>
              </a:solidFill>
              <a:round/>
              <a:headEnd/>
              <a:tailEnd/>
            </a:ln>
            <a:effectLst/>
            <a:extLst>
              <a:ext uri="{909E8E84-426E-40DD-AFC4-6F175D3DCCD1}">
                <a14:hiddenFill xmlns:a14="http://schemas.microsoft.com/office/drawing/2010/main">
                  <a:solidFill>
                    <a:srgbClr val="FFFFFF"/>
                  </a:solidFill>
                </a14:hiddenFill>
              </a:ext>
            </a:extLst>
          </p:spPr>
        </p:pic>
        <p:sp>
          <p:nvSpPr>
            <p:cNvPr id="7" name="Rechteck 6"/>
            <p:cNvSpPr/>
            <p:nvPr/>
          </p:nvSpPr>
          <p:spPr>
            <a:xfrm>
              <a:off x="3581400" y="4394200"/>
              <a:ext cx="3068944" cy="646331"/>
            </a:xfrm>
            <a:prstGeom prst="rect">
              <a:avLst/>
            </a:prstGeom>
            <a:solidFill>
              <a:srgbClr val="FFFF00"/>
            </a:solidFill>
          </p:spPr>
          <p:style>
            <a:lnRef idx="0">
              <a:schemeClr val="accent5"/>
            </a:lnRef>
            <a:fillRef idx="3">
              <a:schemeClr val="accent5"/>
            </a:fillRef>
            <a:effectRef idx="3">
              <a:schemeClr val="accent5"/>
            </a:effectRef>
            <a:fontRef idx="minor">
              <a:schemeClr val="lt1"/>
            </a:fontRef>
          </p:style>
          <p:txBody>
            <a:bodyPr wrap="square">
              <a:spAutoFit/>
            </a:bodyPr>
            <a:lstStyle/>
            <a:p>
              <a:r>
                <a:rPr lang="en-US" b="1" dirty="0" smtClean="0">
                  <a:solidFill>
                    <a:schemeClr val="tx1">
                      <a:lumMod val="65000"/>
                      <a:lumOff val="35000"/>
                    </a:schemeClr>
                  </a:solidFill>
                  <a:latin typeface="Century" pitchFamily="18" charset="0"/>
                </a:rPr>
                <a:t>…small </a:t>
              </a:r>
              <a:r>
                <a:rPr lang="en-US" b="1" dirty="0">
                  <a:solidFill>
                    <a:schemeClr val="tx1">
                      <a:lumMod val="65000"/>
                      <a:lumOff val="35000"/>
                    </a:schemeClr>
                  </a:solidFill>
                  <a:latin typeface="Century" pitchFamily="18" charset="0"/>
                </a:rPr>
                <a:t>parachutes are being released.</a:t>
              </a:r>
              <a:endParaRPr lang="de-DE" b="1" dirty="0">
                <a:solidFill>
                  <a:schemeClr val="tx1">
                    <a:lumMod val="65000"/>
                    <a:lumOff val="35000"/>
                  </a:schemeClr>
                </a:solidFill>
                <a:latin typeface="Century" pitchFamily="18" charset="0"/>
              </a:endParaRPr>
            </a:p>
          </p:txBody>
        </p:sp>
      </p:grpSp>
    </p:spTree>
    <p:extLst>
      <p:ext uri="{BB962C8B-B14F-4D97-AF65-F5344CB8AC3E}">
        <p14:creationId xmlns:p14="http://schemas.microsoft.com/office/powerpoint/2010/main" val="22155488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bgerundetes Rechteck 3"/>
          <p:cNvSpPr/>
          <p:nvPr/>
        </p:nvSpPr>
        <p:spPr>
          <a:xfrm>
            <a:off x="251524" y="188640"/>
            <a:ext cx="8640961" cy="1008107"/>
          </a:xfrm>
          <a:custGeom>
            <a:avLst>
              <a:gd name="f10" fmla="val 3600"/>
            </a:avLst>
            <a:gdLst>
              <a:gd name="f1" fmla="val 10800000"/>
              <a:gd name="f2" fmla="val 5400000"/>
              <a:gd name="f3" fmla="val 16200000"/>
              <a:gd name="f4" fmla="val w"/>
              <a:gd name="f5" fmla="val h"/>
              <a:gd name="f6" fmla="val ss"/>
              <a:gd name="f7" fmla="val 0"/>
              <a:gd name="f8" fmla="*/ 5419351 1 1725033"/>
              <a:gd name="f9" fmla="val 45"/>
              <a:gd name="f10" fmla="val 3600"/>
              <a:gd name="f11" fmla="abs f4"/>
              <a:gd name="f12" fmla="abs f5"/>
              <a:gd name="f13" fmla="abs f6"/>
              <a:gd name="f14" fmla="*/ f8 1 180"/>
              <a:gd name="f15" fmla="val f10"/>
              <a:gd name="f16" fmla="+- 0 0 f2"/>
              <a:gd name="f17" fmla="?: f11 f4 1"/>
              <a:gd name="f18" fmla="?: f12 f5 1"/>
              <a:gd name="f19" fmla="?: f13 f6 1"/>
              <a:gd name="f20" fmla="*/ f9 f14 1"/>
              <a:gd name="f21" fmla="+- f7 f15 0"/>
              <a:gd name="f22" fmla="*/ f17 1 21600"/>
              <a:gd name="f23" fmla="*/ f18 1 21600"/>
              <a:gd name="f24" fmla="*/ 21600 f17 1"/>
              <a:gd name="f25" fmla="*/ 21600 f18 1"/>
              <a:gd name="f26" fmla="+- 0 0 f20"/>
              <a:gd name="f27" fmla="+- f7 0 f21"/>
              <a:gd name="f28" fmla="+- f21 0 f7"/>
              <a:gd name="f29" fmla="min f23 f22"/>
              <a:gd name="f30" fmla="*/ f24 1 f19"/>
              <a:gd name="f31" fmla="*/ f25 1 f19"/>
              <a:gd name="f32" fmla="*/ f26 f1 1"/>
              <a:gd name="f33" fmla="abs f27"/>
              <a:gd name="f34" fmla="abs f28"/>
              <a:gd name="f35" fmla="?: f27 f16 f2"/>
              <a:gd name="f36" fmla="?: f27 f2 f16"/>
              <a:gd name="f37" fmla="?: f27 f3 f2"/>
              <a:gd name="f38" fmla="?: f27 f2 f3"/>
              <a:gd name="f39" fmla="?: f28 f16 f2"/>
              <a:gd name="f40" fmla="?: f28 f2 f16"/>
              <a:gd name="f41" fmla="?: f27 0 f1"/>
              <a:gd name="f42" fmla="?: f27 f1 0"/>
              <a:gd name="f43" fmla="val f30"/>
              <a:gd name="f44" fmla="val f31"/>
              <a:gd name="f45" fmla="*/ f32 1 f8"/>
              <a:gd name="f46" fmla="?: f27 f38 f37"/>
              <a:gd name="f47" fmla="?: f27 f37 f38"/>
              <a:gd name="f48" fmla="?: f28 f36 f35"/>
              <a:gd name="f49" fmla="*/ f21 f29 1"/>
              <a:gd name="f50" fmla="*/ f7 f29 1"/>
              <a:gd name="f51" fmla="*/ f33 f29 1"/>
              <a:gd name="f52" fmla="*/ f34 f29 1"/>
              <a:gd name="f53" fmla="+- f44 0 f15"/>
              <a:gd name="f54" fmla="+- f43 0 f15"/>
              <a:gd name="f55" fmla="+- f45 0 f2"/>
              <a:gd name="f56" fmla="?: f28 f47 f46"/>
              <a:gd name="f57" fmla="*/ f44 f29 1"/>
              <a:gd name="f58" fmla="*/ f43 f29 1"/>
              <a:gd name="f59" fmla="+- f55 f2 0"/>
              <a:gd name="f60" fmla="+- f44 0 f53"/>
              <a:gd name="f61" fmla="+- f43 0 f54"/>
              <a:gd name="f62" fmla="+- f53 0 f44"/>
              <a:gd name="f63" fmla="+- f54 0 f43"/>
              <a:gd name="f64" fmla="*/ f53 f29 1"/>
              <a:gd name="f65" fmla="*/ f54 f29 1"/>
              <a:gd name="f66" fmla="*/ f59 f8 1"/>
              <a:gd name="f67" fmla="abs f60"/>
              <a:gd name="f68" fmla="?: f60 0 f1"/>
              <a:gd name="f69" fmla="?: f60 f1 0"/>
              <a:gd name="f70" fmla="?: f60 f39 f40"/>
              <a:gd name="f71" fmla="abs f61"/>
              <a:gd name="f72" fmla="abs f62"/>
              <a:gd name="f73" fmla="?: f61 f16 f2"/>
              <a:gd name="f74" fmla="?: f61 f2 f16"/>
              <a:gd name="f75" fmla="?: f61 f3 f2"/>
              <a:gd name="f76" fmla="?: f61 f2 f3"/>
              <a:gd name="f77" fmla="abs f63"/>
              <a:gd name="f78" fmla="?: f63 f16 f2"/>
              <a:gd name="f79" fmla="?: f63 f2 f16"/>
              <a:gd name="f80" fmla="?: f63 f42 f41"/>
              <a:gd name="f81" fmla="?: f63 f41 f42"/>
              <a:gd name="f82" fmla="*/ f66 1 f1"/>
              <a:gd name="f83" fmla="?: f28 f69 f68"/>
              <a:gd name="f84" fmla="?: f28 f68 f69"/>
              <a:gd name="f85" fmla="?: f61 f76 f75"/>
              <a:gd name="f86" fmla="?: f61 f75 f76"/>
              <a:gd name="f87" fmla="?: f62 f74 f73"/>
              <a:gd name="f88" fmla="?: f27 f80 f81"/>
              <a:gd name="f89" fmla="?: f27 f78 f79"/>
              <a:gd name="f90" fmla="*/ f67 f29 1"/>
              <a:gd name="f91" fmla="*/ f71 f29 1"/>
              <a:gd name="f92" fmla="*/ f72 f29 1"/>
              <a:gd name="f93" fmla="*/ f77 f29 1"/>
              <a:gd name="f94" fmla="+- 0 0 f82"/>
              <a:gd name="f95" fmla="?: f60 f83 f84"/>
              <a:gd name="f96" fmla="?: f62 f86 f85"/>
              <a:gd name="f97" fmla="+- 0 0 f94"/>
              <a:gd name="f98" fmla="*/ f97 f1 1"/>
              <a:gd name="f99" fmla="*/ f98 1 f8"/>
              <a:gd name="f100" fmla="+- f99 0 f2"/>
              <a:gd name="f101" fmla="cos 1 f100"/>
              <a:gd name="f102" fmla="+- 0 0 f101"/>
              <a:gd name="f103" fmla="+- 0 0 f102"/>
              <a:gd name="f104" fmla="val f103"/>
              <a:gd name="f105" fmla="+- 0 0 f104"/>
              <a:gd name="f106" fmla="*/ f15 f105 1"/>
              <a:gd name="f107" fmla="*/ f106 3163 1"/>
              <a:gd name="f108" fmla="*/ f107 1 7636"/>
              <a:gd name="f109" fmla="+- f7 f108 0"/>
              <a:gd name="f110" fmla="+- f43 0 f108"/>
              <a:gd name="f111" fmla="+- f44 0 f108"/>
              <a:gd name="f112" fmla="*/ f109 f29 1"/>
              <a:gd name="f113" fmla="*/ f110 f29 1"/>
              <a:gd name="f114" fmla="*/ f111 f29 1"/>
            </a:gdLst>
            <a:ahLst/>
            <a:cxnLst>
              <a:cxn ang="3cd4">
                <a:pos x="hc" y="t"/>
              </a:cxn>
              <a:cxn ang="0">
                <a:pos x="r" y="vc"/>
              </a:cxn>
              <a:cxn ang="cd4">
                <a:pos x="hc" y="b"/>
              </a:cxn>
              <a:cxn ang="cd2">
                <a:pos x="l" y="vc"/>
              </a:cxn>
            </a:cxnLst>
            <a:rect l="f112" t="f112" r="f113" b="f114"/>
            <a:pathLst>
              <a:path>
                <a:moveTo>
                  <a:pt x="f49" y="f50"/>
                </a:moveTo>
                <a:arcTo wR="f51" hR="f52" stAng="f56" swAng="f48"/>
                <a:lnTo>
                  <a:pt x="f50" y="f64"/>
                </a:lnTo>
                <a:arcTo wR="f52" hR="f90" stAng="f95" swAng="f70"/>
                <a:lnTo>
                  <a:pt x="f65" y="f57"/>
                </a:lnTo>
                <a:arcTo wR="f91" hR="f92" stAng="f96" swAng="f87"/>
                <a:lnTo>
                  <a:pt x="f58" y="f49"/>
                </a:lnTo>
                <a:arcTo wR="f93" hR="f51" stAng="f88" swAng="f89"/>
                <a:close/>
              </a:path>
            </a:pathLst>
          </a:custGeom>
          <a:solidFill>
            <a:srgbClr val="ED6113"/>
          </a:solidFill>
          <a:ln>
            <a:noFill/>
            <a:prstDash val="solid"/>
          </a:ln>
        </p:spPr>
        <p:txBody>
          <a:bodyPr vert="horz" wrap="square" lIns="91440" tIns="45720" rIns="91440" bIns="45720" anchor="ctr" anchorCtr="0" compatLnSpc="1"/>
          <a:lstStyle/>
          <a:p>
            <a:pPr lvl="0">
              <a:defRPr sz="1800" b="0" i="0" u="none" strike="noStrike" kern="0" cap="none" spc="0" baseline="0">
                <a:solidFill>
                  <a:srgbClr val="000000"/>
                </a:solidFill>
                <a:uFillTx/>
              </a:defRPr>
            </a:pPr>
            <a:r>
              <a:rPr lang="en-US" sz="2400" b="1" cap="all" dirty="0" smtClean="0">
                <a:solidFill>
                  <a:srgbClr val="FFFFFF"/>
                </a:solidFill>
                <a:effectLst>
                  <a:outerShdw blurRad="38100" dist="38100" dir="2700000" algn="tl">
                    <a:srgbClr val="000000">
                      <a:alpha val="43137"/>
                    </a:srgbClr>
                  </a:outerShdw>
                </a:effectLst>
                <a:latin typeface="Century" pitchFamily="18" charset="0"/>
              </a:rPr>
              <a:t>parachutes</a:t>
            </a:r>
            <a:endParaRPr lang="de-DE" sz="2400" b="1" u="none" strike="noStrike" kern="1200" cap="all" spc="0" dirty="0">
              <a:solidFill>
                <a:srgbClr val="FFFFFF"/>
              </a:solidFill>
              <a:effectLst>
                <a:outerShdw blurRad="38100" dist="38100" dir="2700000" algn="tl">
                  <a:srgbClr val="000000">
                    <a:alpha val="43137"/>
                  </a:srgbClr>
                </a:outerShdw>
              </a:effectLst>
              <a:uFillTx/>
              <a:latin typeface="Century" pitchFamily="18" charset="0"/>
            </a:endParaRPr>
          </a:p>
        </p:txBody>
      </p:sp>
      <p:cxnSp>
        <p:nvCxnSpPr>
          <p:cNvPr id="4" name="Gerade Verbindung 8"/>
          <p:cNvCxnSpPr/>
          <p:nvPr/>
        </p:nvCxnSpPr>
        <p:spPr>
          <a:xfrm>
            <a:off x="0" y="6309323"/>
            <a:ext cx="9144000" cy="0"/>
          </a:xfrm>
          <a:prstGeom prst="straightConnector1">
            <a:avLst/>
          </a:prstGeom>
          <a:noFill/>
          <a:ln w="9528">
            <a:solidFill>
              <a:srgbClr val="ED6113"/>
            </a:solidFill>
            <a:prstDash val="solid"/>
          </a:ln>
        </p:spPr>
      </p:cxnSp>
      <p:sp>
        <p:nvSpPr>
          <p:cNvPr id="5" name="Textfeld 10"/>
          <p:cNvSpPr txBox="1"/>
          <p:nvPr/>
        </p:nvSpPr>
        <p:spPr>
          <a:xfrm>
            <a:off x="6804251" y="6453332"/>
            <a:ext cx="2088233" cy="246220"/>
          </a:xfrm>
          <a:prstGeom prst="rect">
            <a:avLst/>
          </a:prstGeom>
          <a:noFill/>
          <a:ln>
            <a:noFill/>
          </a:ln>
        </p:spPr>
        <p:txBody>
          <a:bodyPr vert="horz" wrap="square" lIns="91440" tIns="45720" rIns="91440" bIns="45720" anchor="t" anchorCtr="0" compatLnSpc="1">
            <a:sp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de-DE" sz="1000" b="0" i="0" u="none" strike="noStrike" kern="1200" cap="none" spc="0" baseline="0" dirty="0" err="1">
                <a:solidFill>
                  <a:srgbClr val="7F7F7F"/>
                </a:solidFill>
                <a:uFillTx/>
                <a:latin typeface="Georgia" pitchFamily="18"/>
              </a:rPr>
              <a:t>Let‘s</a:t>
            </a:r>
            <a:r>
              <a:rPr lang="de-DE" sz="1000" b="0" i="0" u="none" strike="noStrike" kern="1200" cap="none" spc="0" baseline="0" dirty="0">
                <a:solidFill>
                  <a:srgbClr val="7F7F7F"/>
                </a:solidFill>
                <a:uFillTx/>
                <a:latin typeface="Georgia" pitchFamily="18"/>
              </a:rPr>
              <a:t> </a:t>
            </a:r>
            <a:r>
              <a:rPr lang="de-DE" sz="1000" b="0" i="0" u="none" strike="noStrike" kern="1200" cap="none" spc="0" baseline="0" dirty="0" err="1" smtClean="0">
                <a:solidFill>
                  <a:srgbClr val="7F7F7F"/>
                </a:solidFill>
                <a:uFillTx/>
                <a:latin typeface="Georgia" pitchFamily="18"/>
              </a:rPr>
              <a:t>Explore</a:t>
            </a:r>
            <a:r>
              <a:rPr lang="de-DE" sz="1000" b="0" i="0" u="none" strike="noStrike" kern="1200" cap="none" spc="0" baseline="0" dirty="0" smtClean="0">
                <a:solidFill>
                  <a:srgbClr val="7F7F7F"/>
                </a:solidFill>
                <a:uFillTx/>
                <a:latin typeface="Georgia" pitchFamily="18"/>
              </a:rPr>
              <a:t> </a:t>
            </a:r>
            <a:r>
              <a:rPr lang="de-DE" sz="1000" b="0" i="0" u="none" strike="noStrike" kern="1200" cap="none" spc="0" baseline="0" dirty="0">
                <a:solidFill>
                  <a:srgbClr val="7F7F7F"/>
                </a:solidFill>
                <a:uFillTx/>
                <a:latin typeface="Georgia" pitchFamily="18"/>
              </a:rPr>
              <a:t>Modern Germany</a:t>
            </a:r>
            <a:endParaRPr lang="de-DE" sz="1000" b="0" i="0" u="none" strike="noStrike" kern="1200" cap="none" spc="0" baseline="0" dirty="0">
              <a:solidFill>
                <a:srgbClr val="7F7F7F"/>
              </a:solidFill>
              <a:uFillTx/>
              <a:latin typeface="Calibri"/>
            </a:endParaRPr>
          </a:p>
        </p:txBody>
      </p:sp>
      <p:sp>
        <p:nvSpPr>
          <p:cNvPr id="25" name="Ellipse 24"/>
          <p:cNvSpPr/>
          <p:nvPr/>
        </p:nvSpPr>
        <p:spPr>
          <a:xfrm>
            <a:off x="7939144" y="158160"/>
            <a:ext cx="1080000" cy="1080000"/>
          </a:xfrm>
          <a:prstGeom prst="ellipse">
            <a:avLst/>
          </a:prstGeom>
          <a:solidFill>
            <a:srgbClr val="ED6113"/>
          </a:solidFill>
          <a:ln w="1270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bg1"/>
                </a:solidFill>
                <a:latin typeface="Century" pitchFamily="18" charset="0"/>
              </a:rPr>
              <a:t>3.4</a:t>
            </a:r>
            <a:endParaRPr lang="de-DE" b="1" dirty="0">
              <a:solidFill>
                <a:schemeClr val="bg1"/>
              </a:solidFill>
              <a:latin typeface="Century" pitchFamily="18" charset="0"/>
            </a:endParaRPr>
          </a:p>
        </p:txBody>
      </p:sp>
      <p:pic>
        <p:nvPicPr>
          <p:cNvPr id="10" name="Picture 6"/>
          <p:cNvPicPr>
            <a:picLocks noChangeAspect="1" noChangeArrowheads="1"/>
          </p:cNvPicPr>
          <p:nvPr/>
        </p:nvPicPr>
        <p:blipFill rotWithShape="1">
          <a:blip r:embed="rId2">
            <a:extLst>
              <a:ext uri="{28A0092B-C50C-407E-A947-70E740481C1C}">
                <a14:useLocalDpi xmlns:a14="http://schemas.microsoft.com/office/drawing/2010/main" val="0"/>
              </a:ext>
            </a:extLst>
          </a:blip>
          <a:srcRect b="6932"/>
          <a:stretch/>
        </p:blipFill>
        <p:spPr bwMode="auto">
          <a:xfrm>
            <a:off x="1814513" y="1905000"/>
            <a:ext cx="1838325" cy="3492717"/>
          </a:xfrm>
          <a:prstGeom prst="rect">
            <a:avLst/>
          </a:prstGeom>
          <a:noFill/>
          <a:ln w="254000">
            <a:solidFill>
              <a:srgbClr val="ED6113"/>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Rechteck 10"/>
          <p:cNvSpPr/>
          <p:nvPr/>
        </p:nvSpPr>
        <p:spPr>
          <a:xfrm>
            <a:off x="4572004" y="2362200"/>
            <a:ext cx="3367140" cy="2308324"/>
          </a:xfrm>
          <a:prstGeom prst="rect">
            <a:avLst/>
          </a:prstGeom>
          <a:solidFill>
            <a:srgbClr val="FFFF00"/>
          </a:solidFill>
        </p:spPr>
        <p:style>
          <a:lnRef idx="0">
            <a:schemeClr val="accent5"/>
          </a:lnRef>
          <a:fillRef idx="3">
            <a:schemeClr val="accent5"/>
          </a:fillRef>
          <a:effectRef idx="3">
            <a:schemeClr val="accent5"/>
          </a:effectRef>
          <a:fontRef idx="minor">
            <a:schemeClr val="lt1"/>
          </a:fontRef>
        </p:style>
        <p:txBody>
          <a:bodyPr wrap="square">
            <a:spAutoFit/>
          </a:bodyPr>
          <a:lstStyle/>
          <a:p>
            <a:r>
              <a:rPr lang="en-US" sz="2400" b="1" dirty="0">
                <a:solidFill>
                  <a:schemeClr val="tx1">
                    <a:lumMod val="65000"/>
                    <a:lumOff val="35000"/>
                  </a:schemeClr>
                </a:solidFill>
                <a:latin typeface="Century" pitchFamily="18" charset="0"/>
              </a:rPr>
              <a:t>This is one of the </a:t>
            </a:r>
            <a:endParaRPr lang="en-US" sz="2400" b="1" dirty="0" smtClean="0">
              <a:solidFill>
                <a:schemeClr val="tx1">
                  <a:lumMod val="65000"/>
                  <a:lumOff val="35000"/>
                </a:schemeClr>
              </a:solidFill>
              <a:latin typeface="Century" pitchFamily="18" charset="0"/>
            </a:endParaRPr>
          </a:p>
          <a:p>
            <a:r>
              <a:rPr lang="en-US" sz="2400" b="1" dirty="0" smtClean="0">
                <a:solidFill>
                  <a:schemeClr val="tx1">
                    <a:lumMod val="65000"/>
                    <a:lumOff val="35000"/>
                  </a:schemeClr>
                </a:solidFill>
                <a:latin typeface="Century" pitchFamily="18" charset="0"/>
              </a:rPr>
              <a:t>small </a:t>
            </a:r>
            <a:r>
              <a:rPr lang="en-US" sz="2400" b="1" dirty="0">
                <a:solidFill>
                  <a:schemeClr val="tx1">
                    <a:lumMod val="65000"/>
                    <a:lumOff val="35000"/>
                  </a:schemeClr>
                </a:solidFill>
                <a:latin typeface="Century" pitchFamily="18" charset="0"/>
              </a:rPr>
              <a:t>parachutes </a:t>
            </a:r>
            <a:endParaRPr lang="en-US" sz="2400" b="1" dirty="0" smtClean="0">
              <a:solidFill>
                <a:schemeClr val="tx1">
                  <a:lumMod val="65000"/>
                  <a:lumOff val="35000"/>
                </a:schemeClr>
              </a:solidFill>
              <a:latin typeface="Century" pitchFamily="18" charset="0"/>
            </a:endParaRPr>
          </a:p>
          <a:p>
            <a:r>
              <a:rPr lang="en-US" sz="2400" b="1" dirty="0" smtClean="0">
                <a:solidFill>
                  <a:schemeClr val="tx1">
                    <a:lumMod val="65000"/>
                    <a:lumOff val="35000"/>
                  </a:schemeClr>
                </a:solidFill>
                <a:latin typeface="Century" pitchFamily="18" charset="0"/>
              </a:rPr>
              <a:t>being </a:t>
            </a:r>
            <a:r>
              <a:rPr lang="en-US" sz="2400" b="1" dirty="0">
                <a:solidFill>
                  <a:schemeClr val="tx1">
                    <a:lumMod val="65000"/>
                    <a:lumOff val="35000"/>
                  </a:schemeClr>
                </a:solidFill>
                <a:latin typeface="Century" pitchFamily="18" charset="0"/>
              </a:rPr>
              <a:t>released. </a:t>
            </a:r>
            <a:endParaRPr lang="en-US" sz="2400" b="1" dirty="0" smtClean="0">
              <a:solidFill>
                <a:schemeClr val="tx1">
                  <a:lumMod val="65000"/>
                  <a:lumOff val="35000"/>
                </a:schemeClr>
              </a:solidFill>
              <a:latin typeface="Century" pitchFamily="18" charset="0"/>
            </a:endParaRPr>
          </a:p>
          <a:p>
            <a:endParaRPr lang="en-US" sz="2400" b="1" dirty="0">
              <a:solidFill>
                <a:schemeClr val="tx1">
                  <a:lumMod val="65000"/>
                  <a:lumOff val="35000"/>
                </a:schemeClr>
              </a:solidFill>
              <a:latin typeface="Century" pitchFamily="18" charset="0"/>
            </a:endParaRPr>
          </a:p>
          <a:p>
            <a:r>
              <a:rPr lang="en-US" sz="2400" b="1" dirty="0" smtClean="0">
                <a:solidFill>
                  <a:schemeClr val="tx1">
                    <a:lumMod val="65000"/>
                    <a:lumOff val="35000"/>
                  </a:schemeClr>
                </a:solidFill>
                <a:latin typeface="Century" pitchFamily="18" charset="0"/>
              </a:rPr>
              <a:t>What </a:t>
            </a:r>
            <a:r>
              <a:rPr lang="en-US" sz="2400" b="1" dirty="0">
                <a:solidFill>
                  <a:schemeClr val="tx1">
                    <a:lumMod val="65000"/>
                    <a:lumOff val="35000"/>
                  </a:schemeClr>
                </a:solidFill>
                <a:latin typeface="Century" pitchFamily="18" charset="0"/>
              </a:rPr>
              <a:t>might this tiny parachute have held?</a:t>
            </a:r>
            <a:endParaRPr lang="de-DE" sz="2400" b="1" dirty="0">
              <a:solidFill>
                <a:schemeClr val="tx1">
                  <a:lumMod val="65000"/>
                  <a:lumOff val="35000"/>
                </a:schemeClr>
              </a:solidFill>
              <a:latin typeface="Century" pitchFamily="18" charset="0"/>
            </a:endParaRPr>
          </a:p>
        </p:txBody>
      </p:sp>
    </p:spTree>
    <p:extLst>
      <p:ext uri="{BB962C8B-B14F-4D97-AF65-F5344CB8AC3E}">
        <p14:creationId xmlns:p14="http://schemas.microsoft.com/office/powerpoint/2010/main" val="36286446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bgerundetes Rechteck 3"/>
          <p:cNvSpPr/>
          <p:nvPr/>
        </p:nvSpPr>
        <p:spPr>
          <a:xfrm>
            <a:off x="251524" y="188640"/>
            <a:ext cx="8640961" cy="1008107"/>
          </a:xfrm>
          <a:custGeom>
            <a:avLst>
              <a:gd name="f10" fmla="val 3600"/>
            </a:avLst>
            <a:gdLst>
              <a:gd name="f1" fmla="val 10800000"/>
              <a:gd name="f2" fmla="val 5400000"/>
              <a:gd name="f3" fmla="val 16200000"/>
              <a:gd name="f4" fmla="val w"/>
              <a:gd name="f5" fmla="val h"/>
              <a:gd name="f6" fmla="val ss"/>
              <a:gd name="f7" fmla="val 0"/>
              <a:gd name="f8" fmla="*/ 5419351 1 1725033"/>
              <a:gd name="f9" fmla="val 45"/>
              <a:gd name="f10" fmla="val 3600"/>
              <a:gd name="f11" fmla="abs f4"/>
              <a:gd name="f12" fmla="abs f5"/>
              <a:gd name="f13" fmla="abs f6"/>
              <a:gd name="f14" fmla="*/ f8 1 180"/>
              <a:gd name="f15" fmla="val f10"/>
              <a:gd name="f16" fmla="+- 0 0 f2"/>
              <a:gd name="f17" fmla="?: f11 f4 1"/>
              <a:gd name="f18" fmla="?: f12 f5 1"/>
              <a:gd name="f19" fmla="?: f13 f6 1"/>
              <a:gd name="f20" fmla="*/ f9 f14 1"/>
              <a:gd name="f21" fmla="+- f7 f15 0"/>
              <a:gd name="f22" fmla="*/ f17 1 21600"/>
              <a:gd name="f23" fmla="*/ f18 1 21600"/>
              <a:gd name="f24" fmla="*/ 21600 f17 1"/>
              <a:gd name="f25" fmla="*/ 21600 f18 1"/>
              <a:gd name="f26" fmla="+- 0 0 f20"/>
              <a:gd name="f27" fmla="+- f7 0 f21"/>
              <a:gd name="f28" fmla="+- f21 0 f7"/>
              <a:gd name="f29" fmla="min f23 f22"/>
              <a:gd name="f30" fmla="*/ f24 1 f19"/>
              <a:gd name="f31" fmla="*/ f25 1 f19"/>
              <a:gd name="f32" fmla="*/ f26 f1 1"/>
              <a:gd name="f33" fmla="abs f27"/>
              <a:gd name="f34" fmla="abs f28"/>
              <a:gd name="f35" fmla="?: f27 f16 f2"/>
              <a:gd name="f36" fmla="?: f27 f2 f16"/>
              <a:gd name="f37" fmla="?: f27 f3 f2"/>
              <a:gd name="f38" fmla="?: f27 f2 f3"/>
              <a:gd name="f39" fmla="?: f28 f16 f2"/>
              <a:gd name="f40" fmla="?: f28 f2 f16"/>
              <a:gd name="f41" fmla="?: f27 0 f1"/>
              <a:gd name="f42" fmla="?: f27 f1 0"/>
              <a:gd name="f43" fmla="val f30"/>
              <a:gd name="f44" fmla="val f31"/>
              <a:gd name="f45" fmla="*/ f32 1 f8"/>
              <a:gd name="f46" fmla="?: f27 f38 f37"/>
              <a:gd name="f47" fmla="?: f27 f37 f38"/>
              <a:gd name="f48" fmla="?: f28 f36 f35"/>
              <a:gd name="f49" fmla="*/ f21 f29 1"/>
              <a:gd name="f50" fmla="*/ f7 f29 1"/>
              <a:gd name="f51" fmla="*/ f33 f29 1"/>
              <a:gd name="f52" fmla="*/ f34 f29 1"/>
              <a:gd name="f53" fmla="+- f44 0 f15"/>
              <a:gd name="f54" fmla="+- f43 0 f15"/>
              <a:gd name="f55" fmla="+- f45 0 f2"/>
              <a:gd name="f56" fmla="?: f28 f47 f46"/>
              <a:gd name="f57" fmla="*/ f44 f29 1"/>
              <a:gd name="f58" fmla="*/ f43 f29 1"/>
              <a:gd name="f59" fmla="+- f55 f2 0"/>
              <a:gd name="f60" fmla="+- f44 0 f53"/>
              <a:gd name="f61" fmla="+- f43 0 f54"/>
              <a:gd name="f62" fmla="+- f53 0 f44"/>
              <a:gd name="f63" fmla="+- f54 0 f43"/>
              <a:gd name="f64" fmla="*/ f53 f29 1"/>
              <a:gd name="f65" fmla="*/ f54 f29 1"/>
              <a:gd name="f66" fmla="*/ f59 f8 1"/>
              <a:gd name="f67" fmla="abs f60"/>
              <a:gd name="f68" fmla="?: f60 0 f1"/>
              <a:gd name="f69" fmla="?: f60 f1 0"/>
              <a:gd name="f70" fmla="?: f60 f39 f40"/>
              <a:gd name="f71" fmla="abs f61"/>
              <a:gd name="f72" fmla="abs f62"/>
              <a:gd name="f73" fmla="?: f61 f16 f2"/>
              <a:gd name="f74" fmla="?: f61 f2 f16"/>
              <a:gd name="f75" fmla="?: f61 f3 f2"/>
              <a:gd name="f76" fmla="?: f61 f2 f3"/>
              <a:gd name="f77" fmla="abs f63"/>
              <a:gd name="f78" fmla="?: f63 f16 f2"/>
              <a:gd name="f79" fmla="?: f63 f2 f16"/>
              <a:gd name="f80" fmla="?: f63 f42 f41"/>
              <a:gd name="f81" fmla="?: f63 f41 f42"/>
              <a:gd name="f82" fmla="*/ f66 1 f1"/>
              <a:gd name="f83" fmla="?: f28 f69 f68"/>
              <a:gd name="f84" fmla="?: f28 f68 f69"/>
              <a:gd name="f85" fmla="?: f61 f76 f75"/>
              <a:gd name="f86" fmla="?: f61 f75 f76"/>
              <a:gd name="f87" fmla="?: f62 f74 f73"/>
              <a:gd name="f88" fmla="?: f27 f80 f81"/>
              <a:gd name="f89" fmla="?: f27 f78 f79"/>
              <a:gd name="f90" fmla="*/ f67 f29 1"/>
              <a:gd name="f91" fmla="*/ f71 f29 1"/>
              <a:gd name="f92" fmla="*/ f72 f29 1"/>
              <a:gd name="f93" fmla="*/ f77 f29 1"/>
              <a:gd name="f94" fmla="+- 0 0 f82"/>
              <a:gd name="f95" fmla="?: f60 f83 f84"/>
              <a:gd name="f96" fmla="?: f62 f86 f85"/>
              <a:gd name="f97" fmla="+- 0 0 f94"/>
              <a:gd name="f98" fmla="*/ f97 f1 1"/>
              <a:gd name="f99" fmla="*/ f98 1 f8"/>
              <a:gd name="f100" fmla="+- f99 0 f2"/>
              <a:gd name="f101" fmla="cos 1 f100"/>
              <a:gd name="f102" fmla="+- 0 0 f101"/>
              <a:gd name="f103" fmla="+- 0 0 f102"/>
              <a:gd name="f104" fmla="val f103"/>
              <a:gd name="f105" fmla="+- 0 0 f104"/>
              <a:gd name="f106" fmla="*/ f15 f105 1"/>
              <a:gd name="f107" fmla="*/ f106 3163 1"/>
              <a:gd name="f108" fmla="*/ f107 1 7636"/>
              <a:gd name="f109" fmla="+- f7 f108 0"/>
              <a:gd name="f110" fmla="+- f43 0 f108"/>
              <a:gd name="f111" fmla="+- f44 0 f108"/>
              <a:gd name="f112" fmla="*/ f109 f29 1"/>
              <a:gd name="f113" fmla="*/ f110 f29 1"/>
              <a:gd name="f114" fmla="*/ f111 f29 1"/>
            </a:gdLst>
            <a:ahLst/>
            <a:cxnLst>
              <a:cxn ang="3cd4">
                <a:pos x="hc" y="t"/>
              </a:cxn>
              <a:cxn ang="0">
                <a:pos x="r" y="vc"/>
              </a:cxn>
              <a:cxn ang="cd4">
                <a:pos x="hc" y="b"/>
              </a:cxn>
              <a:cxn ang="cd2">
                <a:pos x="l" y="vc"/>
              </a:cxn>
            </a:cxnLst>
            <a:rect l="f112" t="f112" r="f113" b="f114"/>
            <a:pathLst>
              <a:path>
                <a:moveTo>
                  <a:pt x="f49" y="f50"/>
                </a:moveTo>
                <a:arcTo wR="f51" hR="f52" stAng="f56" swAng="f48"/>
                <a:lnTo>
                  <a:pt x="f50" y="f64"/>
                </a:lnTo>
                <a:arcTo wR="f52" hR="f90" stAng="f95" swAng="f70"/>
                <a:lnTo>
                  <a:pt x="f65" y="f57"/>
                </a:lnTo>
                <a:arcTo wR="f91" hR="f92" stAng="f96" swAng="f87"/>
                <a:lnTo>
                  <a:pt x="f58" y="f49"/>
                </a:lnTo>
                <a:arcTo wR="f93" hR="f51" stAng="f88" swAng="f89"/>
                <a:close/>
              </a:path>
            </a:pathLst>
          </a:custGeom>
          <a:solidFill>
            <a:srgbClr val="ED6113"/>
          </a:solidFill>
          <a:ln>
            <a:noFill/>
            <a:prstDash val="solid"/>
          </a:ln>
        </p:spPr>
        <p:txBody>
          <a:bodyPr vert="horz" wrap="square" lIns="91440" tIns="45720" rIns="91440" bIns="45720" anchor="ctr" anchorCtr="0" compatLnSpc="1"/>
          <a:lstStyle/>
          <a:p>
            <a:pPr lvl="0">
              <a:defRPr sz="1800" b="0" i="0" u="none" strike="noStrike" kern="0" cap="none" spc="0" baseline="0">
                <a:solidFill>
                  <a:srgbClr val="000000"/>
                </a:solidFill>
                <a:uFillTx/>
              </a:defRPr>
            </a:pPr>
            <a:r>
              <a:rPr lang="en-US" sz="2400" b="1" cap="all" dirty="0" smtClean="0">
                <a:solidFill>
                  <a:srgbClr val="FFFFFF"/>
                </a:solidFill>
                <a:effectLst>
                  <a:outerShdw blurRad="38100" dist="38100" dir="2700000" algn="tl">
                    <a:srgbClr val="000000">
                      <a:alpha val="43137"/>
                    </a:srgbClr>
                  </a:outerShdw>
                </a:effectLst>
                <a:latin typeface="Century" pitchFamily="18" charset="0"/>
              </a:rPr>
              <a:t>Stop!</a:t>
            </a:r>
            <a:endParaRPr lang="de-DE" sz="2400" b="1" u="none" strike="noStrike" kern="1200" cap="all" spc="0" dirty="0">
              <a:solidFill>
                <a:srgbClr val="FFFFFF"/>
              </a:solidFill>
              <a:effectLst>
                <a:outerShdw blurRad="38100" dist="38100" dir="2700000" algn="tl">
                  <a:srgbClr val="000000">
                    <a:alpha val="43137"/>
                  </a:srgbClr>
                </a:outerShdw>
              </a:effectLst>
              <a:uFillTx/>
              <a:latin typeface="Century" pitchFamily="18" charset="0"/>
            </a:endParaRPr>
          </a:p>
        </p:txBody>
      </p:sp>
      <p:cxnSp>
        <p:nvCxnSpPr>
          <p:cNvPr id="4" name="Gerade Verbindung 8"/>
          <p:cNvCxnSpPr/>
          <p:nvPr/>
        </p:nvCxnSpPr>
        <p:spPr>
          <a:xfrm>
            <a:off x="0" y="6309323"/>
            <a:ext cx="9144000" cy="0"/>
          </a:xfrm>
          <a:prstGeom prst="straightConnector1">
            <a:avLst/>
          </a:prstGeom>
          <a:noFill/>
          <a:ln w="9528">
            <a:solidFill>
              <a:srgbClr val="ED6113"/>
            </a:solidFill>
            <a:prstDash val="solid"/>
          </a:ln>
        </p:spPr>
      </p:cxnSp>
      <p:sp>
        <p:nvSpPr>
          <p:cNvPr id="5" name="Textfeld 10"/>
          <p:cNvSpPr txBox="1"/>
          <p:nvPr/>
        </p:nvSpPr>
        <p:spPr>
          <a:xfrm>
            <a:off x="6804251" y="6453332"/>
            <a:ext cx="2088233" cy="246220"/>
          </a:xfrm>
          <a:prstGeom prst="rect">
            <a:avLst/>
          </a:prstGeom>
          <a:noFill/>
          <a:ln>
            <a:noFill/>
          </a:ln>
        </p:spPr>
        <p:txBody>
          <a:bodyPr vert="horz" wrap="square" lIns="91440" tIns="45720" rIns="91440" bIns="45720" anchor="t" anchorCtr="0" compatLnSpc="1">
            <a:sp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de-DE" sz="1000" b="0" i="0" u="none" strike="noStrike" kern="1200" cap="none" spc="0" baseline="0" dirty="0" err="1">
                <a:solidFill>
                  <a:srgbClr val="7F7F7F"/>
                </a:solidFill>
                <a:uFillTx/>
                <a:latin typeface="Georgia" pitchFamily="18"/>
              </a:rPr>
              <a:t>Let‘s</a:t>
            </a:r>
            <a:r>
              <a:rPr lang="de-DE" sz="1000" b="0" i="0" u="none" strike="noStrike" kern="1200" cap="none" spc="0" baseline="0" dirty="0">
                <a:solidFill>
                  <a:srgbClr val="7F7F7F"/>
                </a:solidFill>
                <a:uFillTx/>
                <a:latin typeface="Georgia" pitchFamily="18"/>
              </a:rPr>
              <a:t> </a:t>
            </a:r>
            <a:r>
              <a:rPr lang="de-DE" sz="1000" b="0" i="0" u="none" strike="noStrike" kern="1200" cap="none" spc="0" baseline="0" dirty="0" err="1" smtClean="0">
                <a:solidFill>
                  <a:srgbClr val="7F7F7F"/>
                </a:solidFill>
                <a:uFillTx/>
                <a:latin typeface="Georgia" pitchFamily="18"/>
              </a:rPr>
              <a:t>Explore</a:t>
            </a:r>
            <a:r>
              <a:rPr lang="de-DE" sz="1000" b="0" i="0" u="none" strike="noStrike" kern="1200" cap="none" spc="0" baseline="0" dirty="0" smtClean="0">
                <a:solidFill>
                  <a:srgbClr val="7F7F7F"/>
                </a:solidFill>
                <a:uFillTx/>
                <a:latin typeface="Georgia" pitchFamily="18"/>
              </a:rPr>
              <a:t> </a:t>
            </a:r>
            <a:r>
              <a:rPr lang="de-DE" sz="1000" b="0" i="0" u="none" strike="noStrike" kern="1200" cap="none" spc="0" baseline="0" dirty="0">
                <a:solidFill>
                  <a:srgbClr val="7F7F7F"/>
                </a:solidFill>
                <a:uFillTx/>
                <a:latin typeface="Georgia" pitchFamily="18"/>
              </a:rPr>
              <a:t>Modern Germany</a:t>
            </a:r>
            <a:endParaRPr lang="de-DE" sz="1000" b="0" i="0" u="none" strike="noStrike" kern="1200" cap="none" spc="0" baseline="0" dirty="0">
              <a:solidFill>
                <a:srgbClr val="7F7F7F"/>
              </a:solidFill>
              <a:uFillTx/>
              <a:latin typeface="Calibri"/>
            </a:endParaRPr>
          </a:p>
        </p:txBody>
      </p:sp>
      <p:sp>
        <p:nvSpPr>
          <p:cNvPr id="25" name="Ellipse 24"/>
          <p:cNvSpPr/>
          <p:nvPr/>
        </p:nvSpPr>
        <p:spPr>
          <a:xfrm>
            <a:off x="7939144" y="158160"/>
            <a:ext cx="1080000" cy="1080000"/>
          </a:xfrm>
          <a:prstGeom prst="ellipse">
            <a:avLst/>
          </a:prstGeom>
          <a:solidFill>
            <a:srgbClr val="ED6113"/>
          </a:solidFill>
          <a:ln w="1270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bg1"/>
                </a:solidFill>
                <a:latin typeface="Century" pitchFamily="18" charset="0"/>
              </a:rPr>
              <a:t>3.4</a:t>
            </a:r>
            <a:endParaRPr lang="de-DE" b="1" dirty="0">
              <a:solidFill>
                <a:schemeClr val="bg1"/>
              </a:solidFill>
              <a:latin typeface="Century" pitchFamily="18" charset="0"/>
            </a:endParaRPr>
          </a:p>
        </p:txBody>
      </p:sp>
      <p:sp>
        <p:nvSpPr>
          <p:cNvPr id="11" name="Rechteck 10"/>
          <p:cNvSpPr/>
          <p:nvPr/>
        </p:nvSpPr>
        <p:spPr>
          <a:xfrm>
            <a:off x="1841500" y="2946400"/>
            <a:ext cx="5424544" cy="1077218"/>
          </a:xfrm>
          <a:prstGeom prst="rect">
            <a:avLst/>
          </a:prstGeom>
          <a:solidFill>
            <a:srgbClr val="FFFF00"/>
          </a:solidFill>
          <a:ln w="254000">
            <a:solidFill>
              <a:srgbClr val="ED6113"/>
            </a:solidFill>
          </a:ln>
        </p:spPr>
        <p:style>
          <a:lnRef idx="0">
            <a:schemeClr val="accent5"/>
          </a:lnRef>
          <a:fillRef idx="3">
            <a:schemeClr val="accent5"/>
          </a:fillRef>
          <a:effectRef idx="3">
            <a:schemeClr val="accent5"/>
          </a:effectRef>
          <a:fontRef idx="minor">
            <a:schemeClr val="lt1"/>
          </a:fontRef>
        </p:style>
        <p:txBody>
          <a:bodyPr wrap="square">
            <a:spAutoFit/>
          </a:bodyPr>
          <a:lstStyle/>
          <a:p>
            <a:pPr algn="ctr"/>
            <a:r>
              <a:rPr lang="en-US" sz="3200" b="1" dirty="0">
                <a:solidFill>
                  <a:schemeClr val="tx1">
                    <a:lumMod val="65000"/>
                    <a:lumOff val="35000"/>
                  </a:schemeClr>
                </a:solidFill>
                <a:latin typeface="Century" pitchFamily="18" charset="0"/>
              </a:rPr>
              <a:t>It’s time for the listening and writing activity</a:t>
            </a:r>
            <a:endParaRPr lang="de-DE" sz="3200" b="1" dirty="0">
              <a:solidFill>
                <a:schemeClr val="tx1">
                  <a:lumMod val="65000"/>
                  <a:lumOff val="35000"/>
                </a:schemeClr>
              </a:solidFill>
              <a:latin typeface="Century" pitchFamily="18" charset="0"/>
            </a:endParaRPr>
          </a:p>
        </p:txBody>
      </p:sp>
    </p:spTree>
    <p:extLst>
      <p:ext uri="{BB962C8B-B14F-4D97-AF65-F5344CB8AC3E}">
        <p14:creationId xmlns:p14="http://schemas.microsoft.com/office/powerpoint/2010/main" val="24171840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bgerundetes Rechteck 3"/>
          <p:cNvSpPr/>
          <p:nvPr/>
        </p:nvSpPr>
        <p:spPr>
          <a:xfrm>
            <a:off x="251524" y="188640"/>
            <a:ext cx="8640961" cy="1008107"/>
          </a:xfrm>
          <a:custGeom>
            <a:avLst>
              <a:gd name="f10" fmla="val 3600"/>
            </a:avLst>
            <a:gdLst>
              <a:gd name="f1" fmla="val 10800000"/>
              <a:gd name="f2" fmla="val 5400000"/>
              <a:gd name="f3" fmla="val 16200000"/>
              <a:gd name="f4" fmla="val w"/>
              <a:gd name="f5" fmla="val h"/>
              <a:gd name="f6" fmla="val ss"/>
              <a:gd name="f7" fmla="val 0"/>
              <a:gd name="f8" fmla="*/ 5419351 1 1725033"/>
              <a:gd name="f9" fmla="val 45"/>
              <a:gd name="f10" fmla="val 3600"/>
              <a:gd name="f11" fmla="abs f4"/>
              <a:gd name="f12" fmla="abs f5"/>
              <a:gd name="f13" fmla="abs f6"/>
              <a:gd name="f14" fmla="*/ f8 1 180"/>
              <a:gd name="f15" fmla="val f10"/>
              <a:gd name="f16" fmla="+- 0 0 f2"/>
              <a:gd name="f17" fmla="?: f11 f4 1"/>
              <a:gd name="f18" fmla="?: f12 f5 1"/>
              <a:gd name="f19" fmla="?: f13 f6 1"/>
              <a:gd name="f20" fmla="*/ f9 f14 1"/>
              <a:gd name="f21" fmla="+- f7 f15 0"/>
              <a:gd name="f22" fmla="*/ f17 1 21600"/>
              <a:gd name="f23" fmla="*/ f18 1 21600"/>
              <a:gd name="f24" fmla="*/ 21600 f17 1"/>
              <a:gd name="f25" fmla="*/ 21600 f18 1"/>
              <a:gd name="f26" fmla="+- 0 0 f20"/>
              <a:gd name="f27" fmla="+- f7 0 f21"/>
              <a:gd name="f28" fmla="+- f21 0 f7"/>
              <a:gd name="f29" fmla="min f23 f22"/>
              <a:gd name="f30" fmla="*/ f24 1 f19"/>
              <a:gd name="f31" fmla="*/ f25 1 f19"/>
              <a:gd name="f32" fmla="*/ f26 f1 1"/>
              <a:gd name="f33" fmla="abs f27"/>
              <a:gd name="f34" fmla="abs f28"/>
              <a:gd name="f35" fmla="?: f27 f16 f2"/>
              <a:gd name="f36" fmla="?: f27 f2 f16"/>
              <a:gd name="f37" fmla="?: f27 f3 f2"/>
              <a:gd name="f38" fmla="?: f27 f2 f3"/>
              <a:gd name="f39" fmla="?: f28 f16 f2"/>
              <a:gd name="f40" fmla="?: f28 f2 f16"/>
              <a:gd name="f41" fmla="?: f27 0 f1"/>
              <a:gd name="f42" fmla="?: f27 f1 0"/>
              <a:gd name="f43" fmla="val f30"/>
              <a:gd name="f44" fmla="val f31"/>
              <a:gd name="f45" fmla="*/ f32 1 f8"/>
              <a:gd name="f46" fmla="?: f27 f38 f37"/>
              <a:gd name="f47" fmla="?: f27 f37 f38"/>
              <a:gd name="f48" fmla="?: f28 f36 f35"/>
              <a:gd name="f49" fmla="*/ f21 f29 1"/>
              <a:gd name="f50" fmla="*/ f7 f29 1"/>
              <a:gd name="f51" fmla="*/ f33 f29 1"/>
              <a:gd name="f52" fmla="*/ f34 f29 1"/>
              <a:gd name="f53" fmla="+- f44 0 f15"/>
              <a:gd name="f54" fmla="+- f43 0 f15"/>
              <a:gd name="f55" fmla="+- f45 0 f2"/>
              <a:gd name="f56" fmla="?: f28 f47 f46"/>
              <a:gd name="f57" fmla="*/ f44 f29 1"/>
              <a:gd name="f58" fmla="*/ f43 f29 1"/>
              <a:gd name="f59" fmla="+- f55 f2 0"/>
              <a:gd name="f60" fmla="+- f44 0 f53"/>
              <a:gd name="f61" fmla="+- f43 0 f54"/>
              <a:gd name="f62" fmla="+- f53 0 f44"/>
              <a:gd name="f63" fmla="+- f54 0 f43"/>
              <a:gd name="f64" fmla="*/ f53 f29 1"/>
              <a:gd name="f65" fmla="*/ f54 f29 1"/>
              <a:gd name="f66" fmla="*/ f59 f8 1"/>
              <a:gd name="f67" fmla="abs f60"/>
              <a:gd name="f68" fmla="?: f60 0 f1"/>
              <a:gd name="f69" fmla="?: f60 f1 0"/>
              <a:gd name="f70" fmla="?: f60 f39 f40"/>
              <a:gd name="f71" fmla="abs f61"/>
              <a:gd name="f72" fmla="abs f62"/>
              <a:gd name="f73" fmla="?: f61 f16 f2"/>
              <a:gd name="f74" fmla="?: f61 f2 f16"/>
              <a:gd name="f75" fmla="?: f61 f3 f2"/>
              <a:gd name="f76" fmla="?: f61 f2 f3"/>
              <a:gd name="f77" fmla="abs f63"/>
              <a:gd name="f78" fmla="?: f63 f16 f2"/>
              <a:gd name="f79" fmla="?: f63 f2 f16"/>
              <a:gd name="f80" fmla="?: f63 f42 f41"/>
              <a:gd name="f81" fmla="?: f63 f41 f42"/>
              <a:gd name="f82" fmla="*/ f66 1 f1"/>
              <a:gd name="f83" fmla="?: f28 f69 f68"/>
              <a:gd name="f84" fmla="?: f28 f68 f69"/>
              <a:gd name="f85" fmla="?: f61 f76 f75"/>
              <a:gd name="f86" fmla="?: f61 f75 f76"/>
              <a:gd name="f87" fmla="?: f62 f74 f73"/>
              <a:gd name="f88" fmla="?: f27 f80 f81"/>
              <a:gd name="f89" fmla="?: f27 f78 f79"/>
              <a:gd name="f90" fmla="*/ f67 f29 1"/>
              <a:gd name="f91" fmla="*/ f71 f29 1"/>
              <a:gd name="f92" fmla="*/ f72 f29 1"/>
              <a:gd name="f93" fmla="*/ f77 f29 1"/>
              <a:gd name="f94" fmla="+- 0 0 f82"/>
              <a:gd name="f95" fmla="?: f60 f83 f84"/>
              <a:gd name="f96" fmla="?: f62 f86 f85"/>
              <a:gd name="f97" fmla="+- 0 0 f94"/>
              <a:gd name="f98" fmla="*/ f97 f1 1"/>
              <a:gd name="f99" fmla="*/ f98 1 f8"/>
              <a:gd name="f100" fmla="+- f99 0 f2"/>
              <a:gd name="f101" fmla="cos 1 f100"/>
              <a:gd name="f102" fmla="+- 0 0 f101"/>
              <a:gd name="f103" fmla="+- 0 0 f102"/>
              <a:gd name="f104" fmla="val f103"/>
              <a:gd name="f105" fmla="+- 0 0 f104"/>
              <a:gd name="f106" fmla="*/ f15 f105 1"/>
              <a:gd name="f107" fmla="*/ f106 3163 1"/>
              <a:gd name="f108" fmla="*/ f107 1 7636"/>
              <a:gd name="f109" fmla="+- f7 f108 0"/>
              <a:gd name="f110" fmla="+- f43 0 f108"/>
              <a:gd name="f111" fmla="+- f44 0 f108"/>
              <a:gd name="f112" fmla="*/ f109 f29 1"/>
              <a:gd name="f113" fmla="*/ f110 f29 1"/>
              <a:gd name="f114" fmla="*/ f111 f29 1"/>
            </a:gdLst>
            <a:ahLst/>
            <a:cxnLst>
              <a:cxn ang="3cd4">
                <a:pos x="hc" y="t"/>
              </a:cxn>
              <a:cxn ang="0">
                <a:pos x="r" y="vc"/>
              </a:cxn>
              <a:cxn ang="cd4">
                <a:pos x="hc" y="b"/>
              </a:cxn>
              <a:cxn ang="cd2">
                <a:pos x="l" y="vc"/>
              </a:cxn>
            </a:cxnLst>
            <a:rect l="f112" t="f112" r="f113" b="f114"/>
            <a:pathLst>
              <a:path>
                <a:moveTo>
                  <a:pt x="f49" y="f50"/>
                </a:moveTo>
                <a:arcTo wR="f51" hR="f52" stAng="f56" swAng="f48"/>
                <a:lnTo>
                  <a:pt x="f50" y="f64"/>
                </a:lnTo>
                <a:arcTo wR="f52" hR="f90" stAng="f95" swAng="f70"/>
                <a:lnTo>
                  <a:pt x="f65" y="f57"/>
                </a:lnTo>
                <a:arcTo wR="f91" hR="f92" stAng="f96" swAng="f87"/>
                <a:lnTo>
                  <a:pt x="f58" y="f49"/>
                </a:lnTo>
                <a:arcTo wR="f93" hR="f51" stAng="f88" swAng="f89"/>
                <a:close/>
              </a:path>
            </a:pathLst>
          </a:custGeom>
          <a:solidFill>
            <a:srgbClr val="ED6113"/>
          </a:solidFill>
          <a:ln>
            <a:noFill/>
            <a:prstDash val="solid"/>
          </a:ln>
        </p:spPr>
        <p:txBody>
          <a:bodyPr vert="horz" wrap="square" lIns="91440" tIns="45720" rIns="91440" bIns="45720" anchor="ctr" anchorCtr="0" compatLnSpc="1"/>
          <a:lstStyle/>
          <a:p>
            <a:pPr lvl="0">
              <a:defRPr sz="1800" b="0" i="0" u="none" strike="noStrike" kern="0" cap="none" spc="0" baseline="0">
                <a:solidFill>
                  <a:srgbClr val="000000"/>
                </a:solidFill>
                <a:uFillTx/>
              </a:defRPr>
            </a:pPr>
            <a:r>
              <a:rPr lang="en-US" sz="2400" b="1" cap="all" dirty="0">
                <a:solidFill>
                  <a:srgbClr val="FFFFFF"/>
                </a:solidFill>
                <a:effectLst>
                  <a:outerShdw blurRad="38100" dist="38100" dir="2700000" algn="tl">
                    <a:srgbClr val="000000">
                      <a:alpha val="43137"/>
                    </a:srgbClr>
                  </a:outerShdw>
                </a:effectLst>
                <a:latin typeface="Century" pitchFamily="18" charset="0"/>
              </a:rPr>
              <a:t>The </a:t>
            </a:r>
            <a:r>
              <a:rPr lang="en-US" sz="2400" b="1" cap="all" dirty="0" smtClean="0">
                <a:solidFill>
                  <a:srgbClr val="FFFFFF"/>
                </a:solidFill>
                <a:effectLst>
                  <a:outerShdw blurRad="38100" dist="38100" dir="2700000" algn="tl">
                    <a:srgbClr val="000000">
                      <a:alpha val="43137"/>
                    </a:srgbClr>
                  </a:outerShdw>
                </a:effectLst>
                <a:latin typeface="Century" pitchFamily="18" charset="0"/>
              </a:rPr>
              <a:t>Candy Pilot</a:t>
            </a:r>
            <a:endParaRPr lang="de-DE" sz="2400" b="1" u="none" strike="noStrike" kern="1200" cap="all" spc="0" dirty="0">
              <a:solidFill>
                <a:srgbClr val="FFFFFF"/>
              </a:solidFill>
              <a:effectLst>
                <a:outerShdw blurRad="38100" dist="38100" dir="2700000" algn="tl">
                  <a:srgbClr val="000000">
                    <a:alpha val="43137"/>
                  </a:srgbClr>
                </a:outerShdw>
              </a:effectLst>
              <a:uFillTx/>
              <a:latin typeface="Century" pitchFamily="18" charset="0"/>
            </a:endParaRPr>
          </a:p>
        </p:txBody>
      </p:sp>
      <p:cxnSp>
        <p:nvCxnSpPr>
          <p:cNvPr id="4" name="Gerade Verbindung 8"/>
          <p:cNvCxnSpPr/>
          <p:nvPr/>
        </p:nvCxnSpPr>
        <p:spPr>
          <a:xfrm>
            <a:off x="0" y="6309323"/>
            <a:ext cx="9144000" cy="0"/>
          </a:xfrm>
          <a:prstGeom prst="straightConnector1">
            <a:avLst/>
          </a:prstGeom>
          <a:noFill/>
          <a:ln w="9528">
            <a:solidFill>
              <a:srgbClr val="ED6113"/>
            </a:solidFill>
            <a:prstDash val="solid"/>
          </a:ln>
        </p:spPr>
      </p:cxnSp>
      <p:sp>
        <p:nvSpPr>
          <p:cNvPr id="5" name="Textfeld 10"/>
          <p:cNvSpPr txBox="1"/>
          <p:nvPr/>
        </p:nvSpPr>
        <p:spPr>
          <a:xfrm>
            <a:off x="6804251" y="6453332"/>
            <a:ext cx="2088233" cy="246220"/>
          </a:xfrm>
          <a:prstGeom prst="rect">
            <a:avLst/>
          </a:prstGeom>
          <a:noFill/>
          <a:ln>
            <a:noFill/>
          </a:ln>
        </p:spPr>
        <p:txBody>
          <a:bodyPr vert="horz" wrap="square" lIns="91440" tIns="45720" rIns="91440" bIns="45720" anchor="t" anchorCtr="0" compatLnSpc="1">
            <a:sp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de-DE" sz="1000" b="0" i="0" u="none" strike="noStrike" kern="1200" cap="none" spc="0" baseline="0" dirty="0" err="1">
                <a:solidFill>
                  <a:srgbClr val="7F7F7F"/>
                </a:solidFill>
                <a:uFillTx/>
                <a:latin typeface="Georgia" pitchFamily="18"/>
              </a:rPr>
              <a:t>Let‘s</a:t>
            </a:r>
            <a:r>
              <a:rPr lang="de-DE" sz="1000" b="0" i="0" u="none" strike="noStrike" kern="1200" cap="none" spc="0" baseline="0" dirty="0">
                <a:solidFill>
                  <a:srgbClr val="7F7F7F"/>
                </a:solidFill>
                <a:uFillTx/>
                <a:latin typeface="Georgia" pitchFamily="18"/>
              </a:rPr>
              <a:t> </a:t>
            </a:r>
            <a:r>
              <a:rPr lang="de-DE" sz="1000" b="0" i="0" u="none" strike="noStrike" kern="1200" cap="none" spc="0" baseline="0" dirty="0" err="1" smtClean="0">
                <a:solidFill>
                  <a:srgbClr val="7F7F7F"/>
                </a:solidFill>
                <a:uFillTx/>
                <a:latin typeface="Georgia" pitchFamily="18"/>
              </a:rPr>
              <a:t>Explore</a:t>
            </a:r>
            <a:r>
              <a:rPr lang="de-DE" sz="1000" b="0" i="0" u="none" strike="noStrike" kern="1200" cap="none" spc="0" baseline="0" dirty="0" smtClean="0">
                <a:solidFill>
                  <a:srgbClr val="7F7F7F"/>
                </a:solidFill>
                <a:uFillTx/>
                <a:latin typeface="Georgia" pitchFamily="18"/>
              </a:rPr>
              <a:t> </a:t>
            </a:r>
            <a:r>
              <a:rPr lang="de-DE" sz="1000" b="0" i="0" u="none" strike="noStrike" kern="1200" cap="none" spc="0" baseline="0" dirty="0">
                <a:solidFill>
                  <a:srgbClr val="7F7F7F"/>
                </a:solidFill>
                <a:uFillTx/>
                <a:latin typeface="Georgia" pitchFamily="18"/>
              </a:rPr>
              <a:t>Modern Germany</a:t>
            </a:r>
            <a:endParaRPr lang="de-DE" sz="1000" b="0" i="0" u="none" strike="noStrike" kern="1200" cap="none" spc="0" baseline="0" dirty="0">
              <a:solidFill>
                <a:srgbClr val="7F7F7F"/>
              </a:solidFill>
              <a:uFillTx/>
              <a:latin typeface="Calibri"/>
            </a:endParaRPr>
          </a:p>
        </p:txBody>
      </p:sp>
      <p:sp>
        <p:nvSpPr>
          <p:cNvPr id="25" name="Ellipse 24"/>
          <p:cNvSpPr/>
          <p:nvPr/>
        </p:nvSpPr>
        <p:spPr>
          <a:xfrm>
            <a:off x="7939144" y="158160"/>
            <a:ext cx="1080000" cy="1080000"/>
          </a:xfrm>
          <a:prstGeom prst="ellipse">
            <a:avLst/>
          </a:prstGeom>
          <a:solidFill>
            <a:srgbClr val="ED6113"/>
          </a:solidFill>
          <a:ln w="1270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bg1"/>
                </a:solidFill>
                <a:latin typeface="Century" pitchFamily="18" charset="0"/>
              </a:rPr>
              <a:t>3.4</a:t>
            </a:r>
            <a:endParaRPr lang="de-DE" b="1" dirty="0">
              <a:solidFill>
                <a:schemeClr val="bg1"/>
              </a:solidFill>
              <a:latin typeface="Century" pitchFamily="18" charset="0"/>
            </a:endParaRPr>
          </a:p>
        </p:txBody>
      </p:sp>
      <p:grpSp>
        <p:nvGrpSpPr>
          <p:cNvPr id="3" name="Gruppieren 2"/>
          <p:cNvGrpSpPr/>
          <p:nvPr/>
        </p:nvGrpSpPr>
        <p:grpSpPr>
          <a:xfrm>
            <a:off x="1248228" y="1331132"/>
            <a:ext cx="6629400" cy="4518124"/>
            <a:chOff x="533400" y="1273076"/>
            <a:chExt cx="6629400" cy="4518124"/>
          </a:xfrm>
        </p:grpSpPr>
        <p:pic>
          <p:nvPicPr>
            <p:cNvPr id="10" name="Picture 2" descr="http://libtreasures.utdallas.edu/xmlui/bitstream/handle/10735.1/2355/5-BAVA-14-17-PB19%20Gail%20Halvorsen.jpg?sequence=1"/>
            <p:cNvPicPr>
              <a:picLocks noChangeAspect="1" noChangeArrowheads="1"/>
            </p:cNvPicPr>
            <p:nvPr/>
          </p:nvPicPr>
          <p:blipFill>
            <a:blip r:embed="rId2">
              <a:extLst>
                <a:ext uri="{28A0092B-C50C-407E-A947-70E740481C1C}">
                  <a14:useLocalDpi xmlns:a14="http://schemas.microsoft.com/office/drawing/2010/main" val="0"/>
                </a:ext>
              </a:extLst>
            </a:blip>
            <a:srcRect t="3194" b="3194"/>
            <a:stretch>
              <a:fillRect/>
            </a:stretch>
          </p:blipFill>
          <p:spPr bwMode="auto">
            <a:xfrm>
              <a:off x="533400" y="1676400"/>
              <a:ext cx="5486400" cy="4114800"/>
            </a:xfrm>
            <a:prstGeom prst="rect">
              <a:avLst/>
            </a:prstGeom>
            <a:noFill/>
            <a:ln w="254000">
              <a:solidFill>
                <a:srgbClr val="ED6113"/>
              </a:solidFill>
              <a:round/>
              <a:headEnd/>
              <a:tailEnd/>
            </a:ln>
            <a:effectLst/>
            <a:extLst>
              <a:ext uri="{909E8E84-426E-40DD-AFC4-6F175D3DCCD1}">
                <a14:hiddenFill xmlns:a14="http://schemas.microsoft.com/office/drawing/2010/main">
                  <a:solidFill>
                    <a:srgbClr val="FFFFFF"/>
                  </a:solidFill>
                </a14:hiddenFill>
              </a:ext>
            </a:extLst>
          </p:spPr>
        </p:pic>
        <p:sp>
          <p:nvSpPr>
            <p:cNvPr id="7" name="Rechteck 6"/>
            <p:cNvSpPr/>
            <p:nvPr/>
          </p:nvSpPr>
          <p:spPr>
            <a:xfrm>
              <a:off x="4876800" y="1273076"/>
              <a:ext cx="2286000" cy="1477328"/>
            </a:xfrm>
            <a:prstGeom prst="rect">
              <a:avLst/>
            </a:prstGeom>
            <a:solidFill>
              <a:srgbClr val="FFFF00"/>
            </a:solidFill>
          </p:spPr>
          <p:style>
            <a:lnRef idx="0">
              <a:schemeClr val="accent5"/>
            </a:lnRef>
            <a:fillRef idx="3">
              <a:schemeClr val="accent5"/>
            </a:fillRef>
            <a:effectRef idx="3">
              <a:schemeClr val="accent5"/>
            </a:effectRef>
            <a:fontRef idx="minor">
              <a:schemeClr val="lt1"/>
            </a:fontRef>
          </p:style>
          <p:txBody>
            <a:bodyPr wrap="square">
              <a:spAutoFit/>
            </a:bodyPr>
            <a:lstStyle/>
            <a:p>
              <a:r>
                <a:rPr lang="en-US" b="1" dirty="0" smtClean="0">
                  <a:solidFill>
                    <a:schemeClr val="tx1">
                      <a:lumMod val="65000"/>
                      <a:lumOff val="35000"/>
                    </a:schemeClr>
                  </a:solidFill>
                  <a:latin typeface="Century" pitchFamily="18" charset="0"/>
                </a:rPr>
                <a:t>USAF </a:t>
              </a:r>
              <a:r>
                <a:rPr lang="en-US" b="1" dirty="0">
                  <a:solidFill>
                    <a:schemeClr val="tx1">
                      <a:lumMod val="65000"/>
                      <a:lumOff val="35000"/>
                    </a:schemeClr>
                  </a:solidFill>
                  <a:latin typeface="Century" pitchFamily="18" charset="0"/>
                </a:rPr>
                <a:t>First Lieutenant Gail S. </a:t>
              </a:r>
              <a:r>
                <a:rPr lang="en-US" b="1" dirty="0" err="1">
                  <a:solidFill>
                    <a:schemeClr val="tx1">
                      <a:lumMod val="65000"/>
                      <a:lumOff val="35000"/>
                    </a:schemeClr>
                  </a:solidFill>
                  <a:latin typeface="Century" pitchFamily="18" charset="0"/>
                </a:rPr>
                <a:t>Halvorsen</a:t>
              </a:r>
              <a:r>
                <a:rPr lang="en-US" b="1" dirty="0">
                  <a:solidFill>
                    <a:schemeClr val="tx1">
                      <a:lumMod val="65000"/>
                      <a:lumOff val="35000"/>
                    </a:schemeClr>
                  </a:solidFill>
                  <a:latin typeface="Century" pitchFamily="18" charset="0"/>
                </a:rPr>
                <a:t> is shown with a group of admiring children. </a:t>
              </a:r>
              <a:endParaRPr lang="de-DE" b="1" dirty="0">
                <a:solidFill>
                  <a:schemeClr val="tx1">
                    <a:lumMod val="65000"/>
                    <a:lumOff val="35000"/>
                  </a:schemeClr>
                </a:solidFill>
                <a:latin typeface="Century" pitchFamily="18" charset="0"/>
              </a:endParaRPr>
            </a:p>
          </p:txBody>
        </p:sp>
      </p:grpSp>
    </p:spTree>
    <p:extLst>
      <p:ext uri="{BB962C8B-B14F-4D97-AF65-F5344CB8AC3E}">
        <p14:creationId xmlns:p14="http://schemas.microsoft.com/office/powerpoint/2010/main" val="36957766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bgerundetes Rechteck 3"/>
          <p:cNvSpPr/>
          <p:nvPr/>
        </p:nvSpPr>
        <p:spPr>
          <a:xfrm>
            <a:off x="251524" y="188640"/>
            <a:ext cx="8640961" cy="1008107"/>
          </a:xfrm>
          <a:custGeom>
            <a:avLst>
              <a:gd name="f10" fmla="val 3600"/>
            </a:avLst>
            <a:gdLst>
              <a:gd name="f1" fmla="val 10800000"/>
              <a:gd name="f2" fmla="val 5400000"/>
              <a:gd name="f3" fmla="val 16200000"/>
              <a:gd name="f4" fmla="val w"/>
              <a:gd name="f5" fmla="val h"/>
              <a:gd name="f6" fmla="val ss"/>
              <a:gd name="f7" fmla="val 0"/>
              <a:gd name="f8" fmla="*/ 5419351 1 1725033"/>
              <a:gd name="f9" fmla="val 45"/>
              <a:gd name="f10" fmla="val 3600"/>
              <a:gd name="f11" fmla="abs f4"/>
              <a:gd name="f12" fmla="abs f5"/>
              <a:gd name="f13" fmla="abs f6"/>
              <a:gd name="f14" fmla="*/ f8 1 180"/>
              <a:gd name="f15" fmla="val f10"/>
              <a:gd name="f16" fmla="+- 0 0 f2"/>
              <a:gd name="f17" fmla="?: f11 f4 1"/>
              <a:gd name="f18" fmla="?: f12 f5 1"/>
              <a:gd name="f19" fmla="?: f13 f6 1"/>
              <a:gd name="f20" fmla="*/ f9 f14 1"/>
              <a:gd name="f21" fmla="+- f7 f15 0"/>
              <a:gd name="f22" fmla="*/ f17 1 21600"/>
              <a:gd name="f23" fmla="*/ f18 1 21600"/>
              <a:gd name="f24" fmla="*/ 21600 f17 1"/>
              <a:gd name="f25" fmla="*/ 21600 f18 1"/>
              <a:gd name="f26" fmla="+- 0 0 f20"/>
              <a:gd name="f27" fmla="+- f7 0 f21"/>
              <a:gd name="f28" fmla="+- f21 0 f7"/>
              <a:gd name="f29" fmla="min f23 f22"/>
              <a:gd name="f30" fmla="*/ f24 1 f19"/>
              <a:gd name="f31" fmla="*/ f25 1 f19"/>
              <a:gd name="f32" fmla="*/ f26 f1 1"/>
              <a:gd name="f33" fmla="abs f27"/>
              <a:gd name="f34" fmla="abs f28"/>
              <a:gd name="f35" fmla="?: f27 f16 f2"/>
              <a:gd name="f36" fmla="?: f27 f2 f16"/>
              <a:gd name="f37" fmla="?: f27 f3 f2"/>
              <a:gd name="f38" fmla="?: f27 f2 f3"/>
              <a:gd name="f39" fmla="?: f28 f16 f2"/>
              <a:gd name="f40" fmla="?: f28 f2 f16"/>
              <a:gd name="f41" fmla="?: f27 0 f1"/>
              <a:gd name="f42" fmla="?: f27 f1 0"/>
              <a:gd name="f43" fmla="val f30"/>
              <a:gd name="f44" fmla="val f31"/>
              <a:gd name="f45" fmla="*/ f32 1 f8"/>
              <a:gd name="f46" fmla="?: f27 f38 f37"/>
              <a:gd name="f47" fmla="?: f27 f37 f38"/>
              <a:gd name="f48" fmla="?: f28 f36 f35"/>
              <a:gd name="f49" fmla="*/ f21 f29 1"/>
              <a:gd name="f50" fmla="*/ f7 f29 1"/>
              <a:gd name="f51" fmla="*/ f33 f29 1"/>
              <a:gd name="f52" fmla="*/ f34 f29 1"/>
              <a:gd name="f53" fmla="+- f44 0 f15"/>
              <a:gd name="f54" fmla="+- f43 0 f15"/>
              <a:gd name="f55" fmla="+- f45 0 f2"/>
              <a:gd name="f56" fmla="?: f28 f47 f46"/>
              <a:gd name="f57" fmla="*/ f44 f29 1"/>
              <a:gd name="f58" fmla="*/ f43 f29 1"/>
              <a:gd name="f59" fmla="+- f55 f2 0"/>
              <a:gd name="f60" fmla="+- f44 0 f53"/>
              <a:gd name="f61" fmla="+- f43 0 f54"/>
              <a:gd name="f62" fmla="+- f53 0 f44"/>
              <a:gd name="f63" fmla="+- f54 0 f43"/>
              <a:gd name="f64" fmla="*/ f53 f29 1"/>
              <a:gd name="f65" fmla="*/ f54 f29 1"/>
              <a:gd name="f66" fmla="*/ f59 f8 1"/>
              <a:gd name="f67" fmla="abs f60"/>
              <a:gd name="f68" fmla="?: f60 0 f1"/>
              <a:gd name="f69" fmla="?: f60 f1 0"/>
              <a:gd name="f70" fmla="?: f60 f39 f40"/>
              <a:gd name="f71" fmla="abs f61"/>
              <a:gd name="f72" fmla="abs f62"/>
              <a:gd name="f73" fmla="?: f61 f16 f2"/>
              <a:gd name="f74" fmla="?: f61 f2 f16"/>
              <a:gd name="f75" fmla="?: f61 f3 f2"/>
              <a:gd name="f76" fmla="?: f61 f2 f3"/>
              <a:gd name="f77" fmla="abs f63"/>
              <a:gd name="f78" fmla="?: f63 f16 f2"/>
              <a:gd name="f79" fmla="?: f63 f2 f16"/>
              <a:gd name="f80" fmla="?: f63 f42 f41"/>
              <a:gd name="f81" fmla="?: f63 f41 f42"/>
              <a:gd name="f82" fmla="*/ f66 1 f1"/>
              <a:gd name="f83" fmla="?: f28 f69 f68"/>
              <a:gd name="f84" fmla="?: f28 f68 f69"/>
              <a:gd name="f85" fmla="?: f61 f76 f75"/>
              <a:gd name="f86" fmla="?: f61 f75 f76"/>
              <a:gd name="f87" fmla="?: f62 f74 f73"/>
              <a:gd name="f88" fmla="?: f27 f80 f81"/>
              <a:gd name="f89" fmla="?: f27 f78 f79"/>
              <a:gd name="f90" fmla="*/ f67 f29 1"/>
              <a:gd name="f91" fmla="*/ f71 f29 1"/>
              <a:gd name="f92" fmla="*/ f72 f29 1"/>
              <a:gd name="f93" fmla="*/ f77 f29 1"/>
              <a:gd name="f94" fmla="+- 0 0 f82"/>
              <a:gd name="f95" fmla="?: f60 f83 f84"/>
              <a:gd name="f96" fmla="?: f62 f86 f85"/>
              <a:gd name="f97" fmla="+- 0 0 f94"/>
              <a:gd name="f98" fmla="*/ f97 f1 1"/>
              <a:gd name="f99" fmla="*/ f98 1 f8"/>
              <a:gd name="f100" fmla="+- f99 0 f2"/>
              <a:gd name="f101" fmla="cos 1 f100"/>
              <a:gd name="f102" fmla="+- 0 0 f101"/>
              <a:gd name="f103" fmla="+- 0 0 f102"/>
              <a:gd name="f104" fmla="val f103"/>
              <a:gd name="f105" fmla="+- 0 0 f104"/>
              <a:gd name="f106" fmla="*/ f15 f105 1"/>
              <a:gd name="f107" fmla="*/ f106 3163 1"/>
              <a:gd name="f108" fmla="*/ f107 1 7636"/>
              <a:gd name="f109" fmla="+- f7 f108 0"/>
              <a:gd name="f110" fmla="+- f43 0 f108"/>
              <a:gd name="f111" fmla="+- f44 0 f108"/>
              <a:gd name="f112" fmla="*/ f109 f29 1"/>
              <a:gd name="f113" fmla="*/ f110 f29 1"/>
              <a:gd name="f114" fmla="*/ f111 f29 1"/>
            </a:gdLst>
            <a:ahLst/>
            <a:cxnLst>
              <a:cxn ang="3cd4">
                <a:pos x="hc" y="t"/>
              </a:cxn>
              <a:cxn ang="0">
                <a:pos x="r" y="vc"/>
              </a:cxn>
              <a:cxn ang="cd4">
                <a:pos x="hc" y="b"/>
              </a:cxn>
              <a:cxn ang="cd2">
                <a:pos x="l" y="vc"/>
              </a:cxn>
            </a:cxnLst>
            <a:rect l="f112" t="f112" r="f113" b="f114"/>
            <a:pathLst>
              <a:path>
                <a:moveTo>
                  <a:pt x="f49" y="f50"/>
                </a:moveTo>
                <a:arcTo wR="f51" hR="f52" stAng="f56" swAng="f48"/>
                <a:lnTo>
                  <a:pt x="f50" y="f64"/>
                </a:lnTo>
                <a:arcTo wR="f52" hR="f90" stAng="f95" swAng="f70"/>
                <a:lnTo>
                  <a:pt x="f65" y="f57"/>
                </a:lnTo>
                <a:arcTo wR="f91" hR="f92" stAng="f96" swAng="f87"/>
                <a:lnTo>
                  <a:pt x="f58" y="f49"/>
                </a:lnTo>
                <a:arcTo wR="f93" hR="f51" stAng="f88" swAng="f89"/>
                <a:close/>
              </a:path>
            </a:pathLst>
          </a:custGeom>
          <a:solidFill>
            <a:srgbClr val="ED6113"/>
          </a:solidFill>
          <a:ln>
            <a:noFill/>
            <a:prstDash val="solid"/>
          </a:ln>
        </p:spPr>
        <p:txBody>
          <a:bodyPr vert="horz" wrap="square" lIns="91440" tIns="45720" rIns="91440" bIns="45720" anchor="ctr" anchorCtr="0" compatLnSpc="1"/>
          <a:lstStyle/>
          <a:p>
            <a:pPr lvl="0">
              <a:defRPr sz="1800" b="0" i="0" u="none" strike="noStrike" kern="0" cap="none" spc="0" baseline="0">
                <a:solidFill>
                  <a:srgbClr val="000000"/>
                </a:solidFill>
                <a:uFillTx/>
              </a:defRPr>
            </a:pPr>
            <a:r>
              <a:rPr lang="en-US" sz="2400" b="1" cap="all" dirty="0">
                <a:solidFill>
                  <a:srgbClr val="FFFFFF"/>
                </a:solidFill>
                <a:effectLst>
                  <a:outerShdw blurRad="38100" dist="38100" dir="2700000" algn="tl">
                    <a:srgbClr val="000000">
                      <a:alpha val="43137"/>
                    </a:srgbClr>
                  </a:outerShdw>
                </a:effectLst>
                <a:latin typeface="Century" pitchFamily="18" charset="0"/>
              </a:rPr>
              <a:t>The Chocolate Pilot</a:t>
            </a:r>
            <a:endParaRPr lang="de-DE" sz="2400" b="1" u="none" strike="noStrike" kern="1200" cap="all" spc="0" dirty="0">
              <a:solidFill>
                <a:srgbClr val="FFFFFF"/>
              </a:solidFill>
              <a:effectLst>
                <a:outerShdw blurRad="38100" dist="38100" dir="2700000" algn="tl">
                  <a:srgbClr val="000000">
                    <a:alpha val="43137"/>
                  </a:srgbClr>
                </a:outerShdw>
              </a:effectLst>
              <a:uFillTx/>
              <a:latin typeface="Century" pitchFamily="18" charset="0"/>
            </a:endParaRPr>
          </a:p>
        </p:txBody>
      </p:sp>
      <p:cxnSp>
        <p:nvCxnSpPr>
          <p:cNvPr id="4" name="Gerade Verbindung 8"/>
          <p:cNvCxnSpPr/>
          <p:nvPr/>
        </p:nvCxnSpPr>
        <p:spPr>
          <a:xfrm>
            <a:off x="0" y="6309323"/>
            <a:ext cx="9144000" cy="0"/>
          </a:xfrm>
          <a:prstGeom prst="straightConnector1">
            <a:avLst/>
          </a:prstGeom>
          <a:noFill/>
          <a:ln w="9528">
            <a:solidFill>
              <a:srgbClr val="ED6113"/>
            </a:solidFill>
            <a:prstDash val="solid"/>
          </a:ln>
        </p:spPr>
      </p:cxnSp>
      <p:sp>
        <p:nvSpPr>
          <p:cNvPr id="5" name="Textfeld 10"/>
          <p:cNvSpPr txBox="1"/>
          <p:nvPr/>
        </p:nvSpPr>
        <p:spPr>
          <a:xfrm>
            <a:off x="6804251" y="6453332"/>
            <a:ext cx="2088233" cy="246220"/>
          </a:xfrm>
          <a:prstGeom prst="rect">
            <a:avLst/>
          </a:prstGeom>
          <a:noFill/>
          <a:ln>
            <a:noFill/>
          </a:ln>
        </p:spPr>
        <p:txBody>
          <a:bodyPr vert="horz" wrap="square" lIns="91440" tIns="45720" rIns="91440" bIns="45720" anchor="t" anchorCtr="0" compatLnSpc="1">
            <a:sp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de-DE" sz="1000" b="0" i="0" u="none" strike="noStrike" kern="1200" cap="none" spc="0" baseline="0" dirty="0" err="1">
                <a:solidFill>
                  <a:srgbClr val="7F7F7F"/>
                </a:solidFill>
                <a:uFillTx/>
                <a:latin typeface="Georgia" pitchFamily="18"/>
              </a:rPr>
              <a:t>Let‘s</a:t>
            </a:r>
            <a:r>
              <a:rPr lang="de-DE" sz="1000" b="0" i="0" u="none" strike="noStrike" kern="1200" cap="none" spc="0" baseline="0" dirty="0">
                <a:solidFill>
                  <a:srgbClr val="7F7F7F"/>
                </a:solidFill>
                <a:uFillTx/>
                <a:latin typeface="Georgia" pitchFamily="18"/>
              </a:rPr>
              <a:t> </a:t>
            </a:r>
            <a:r>
              <a:rPr lang="de-DE" sz="1000" b="0" i="0" u="none" strike="noStrike" kern="1200" cap="none" spc="0" baseline="0" dirty="0" err="1" smtClean="0">
                <a:solidFill>
                  <a:srgbClr val="7F7F7F"/>
                </a:solidFill>
                <a:uFillTx/>
                <a:latin typeface="Georgia" pitchFamily="18"/>
              </a:rPr>
              <a:t>Explore</a:t>
            </a:r>
            <a:r>
              <a:rPr lang="de-DE" sz="1000" b="0" i="0" u="none" strike="noStrike" kern="1200" cap="none" spc="0" baseline="0" dirty="0" smtClean="0">
                <a:solidFill>
                  <a:srgbClr val="7F7F7F"/>
                </a:solidFill>
                <a:uFillTx/>
                <a:latin typeface="Georgia" pitchFamily="18"/>
              </a:rPr>
              <a:t> </a:t>
            </a:r>
            <a:r>
              <a:rPr lang="de-DE" sz="1000" b="0" i="0" u="none" strike="noStrike" kern="1200" cap="none" spc="0" baseline="0" dirty="0">
                <a:solidFill>
                  <a:srgbClr val="7F7F7F"/>
                </a:solidFill>
                <a:uFillTx/>
                <a:latin typeface="Georgia" pitchFamily="18"/>
              </a:rPr>
              <a:t>Modern Germany</a:t>
            </a:r>
            <a:endParaRPr lang="de-DE" sz="1000" b="0" i="0" u="none" strike="noStrike" kern="1200" cap="none" spc="0" baseline="0" dirty="0">
              <a:solidFill>
                <a:srgbClr val="7F7F7F"/>
              </a:solidFill>
              <a:uFillTx/>
              <a:latin typeface="Calibri"/>
            </a:endParaRPr>
          </a:p>
        </p:txBody>
      </p:sp>
      <p:sp>
        <p:nvSpPr>
          <p:cNvPr id="25" name="Ellipse 24"/>
          <p:cNvSpPr/>
          <p:nvPr/>
        </p:nvSpPr>
        <p:spPr>
          <a:xfrm>
            <a:off x="7939144" y="158160"/>
            <a:ext cx="1080000" cy="1080000"/>
          </a:xfrm>
          <a:prstGeom prst="ellipse">
            <a:avLst/>
          </a:prstGeom>
          <a:solidFill>
            <a:srgbClr val="ED6113"/>
          </a:solidFill>
          <a:ln w="1270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bg1"/>
                </a:solidFill>
                <a:latin typeface="Century" pitchFamily="18" charset="0"/>
              </a:rPr>
              <a:t>3.4</a:t>
            </a:r>
            <a:endParaRPr lang="de-DE" b="1" dirty="0">
              <a:solidFill>
                <a:schemeClr val="bg1"/>
              </a:solidFill>
              <a:latin typeface="Century" pitchFamily="18" charset="0"/>
            </a:endParaRPr>
          </a:p>
        </p:txBody>
      </p:sp>
      <p:pic>
        <p:nvPicPr>
          <p:cNvPr id="11"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66772" y="1690914"/>
            <a:ext cx="1838325" cy="3752850"/>
          </a:xfrm>
          <a:prstGeom prst="rect">
            <a:avLst/>
          </a:prstGeom>
          <a:noFill/>
          <a:ln w="254000">
            <a:solidFill>
              <a:srgbClr val="ED6113"/>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1676400"/>
            <a:ext cx="3310890" cy="4191000"/>
          </a:xfrm>
          <a:prstGeom prst="rect">
            <a:avLst/>
          </a:prstGeom>
          <a:noFill/>
          <a:ln w="254000">
            <a:solidFill>
              <a:srgbClr val="ED6113"/>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hteck 6"/>
          <p:cNvSpPr/>
          <p:nvPr/>
        </p:nvSpPr>
        <p:spPr>
          <a:xfrm>
            <a:off x="7010283" y="4357415"/>
            <a:ext cx="1676167" cy="1477328"/>
          </a:xfrm>
          <a:prstGeom prst="rect">
            <a:avLst/>
          </a:prstGeom>
          <a:solidFill>
            <a:srgbClr val="FFFF00"/>
          </a:solidFill>
        </p:spPr>
        <p:style>
          <a:lnRef idx="0">
            <a:schemeClr val="accent5"/>
          </a:lnRef>
          <a:fillRef idx="3">
            <a:schemeClr val="accent5"/>
          </a:fillRef>
          <a:effectRef idx="3">
            <a:schemeClr val="accent5"/>
          </a:effectRef>
          <a:fontRef idx="minor">
            <a:schemeClr val="lt1"/>
          </a:fontRef>
        </p:style>
        <p:txBody>
          <a:bodyPr wrap="square">
            <a:spAutoFit/>
          </a:bodyPr>
          <a:lstStyle/>
          <a:p>
            <a:r>
              <a:rPr lang="en-US" b="1" dirty="0" smtClean="0">
                <a:solidFill>
                  <a:schemeClr val="tx1">
                    <a:lumMod val="65000"/>
                    <a:lumOff val="35000"/>
                  </a:schemeClr>
                </a:solidFill>
                <a:latin typeface="Century" pitchFamily="18" charset="0"/>
              </a:rPr>
              <a:t>Lt</a:t>
            </a:r>
            <a:r>
              <a:rPr lang="en-US" b="1" dirty="0">
                <a:solidFill>
                  <a:schemeClr val="tx1">
                    <a:lumMod val="65000"/>
                    <a:lumOff val="35000"/>
                  </a:schemeClr>
                </a:solidFill>
                <a:latin typeface="Century" pitchFamily="18" charset="0"/>
              </a:rPr>
              <a:t>. Gail </a:t>
            </a:r>
            <a:r>
              <a:rPr lang="en-US" b="1" dirty="0" err="1">
                <a:solidFill>
                  <a:schemeClr val="tx1">
                    <a:lumMod val="65000"/>
                    <a:lumOff val="35000"/>
                  </a:schemeClr>
                </a:solidFill>
                <a:latin typeface="Century" pitchFamily="18" charset="0"/>
              </a:rPr>
              <a:t>Halvorsen</a:t>
            </a:r>
            <a:r>
              <a:rPr lang="en-US" b="1" dirty="0">
                <a:solidFill>
                  <a:schemeClr val="tx1">
                    <a:lumMod val="65000"/>
                    <a:lumOff val="35000"/>
                  </a:schemeClr>
                </a:solidFill>
                <a:latin typeface="Century" pitchFamily="18" charset="0"/>
              </a:rPr>
              <a:t>, prepares the candy parachutes.</a:t>
            </a:r>
            <a:endParaRPr lang="de-DE" b="1" dirty="0">
              <a:solidFill>
                <a:schemeClr val="tx1">
                  <a:lumMod val="65000"/>
                  <a:lumOff val="35000"/>
                </a:schemeClr>
              </a:solidFill>
              <a:latin typeface="Century" pitchFamily="18" charset="0"/>
            </a:endParaRPr>
          </a:p>
        </p:txBody>
      </p:sp>
    </p:spTree>
    <p:extLst>
      <p:ext uri="{BB962C8B-B14F-4D97-AF65-F5344CB8AC3E}">
        <p14:creationId xmlns:p14="http://schemas.microsoft.com/office/powerpoint/2010/main" val="10157129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bgerundetes Rechteck 3"/>
          <p:cNvSpPr/>
          <p:nvPr/>
        </p:nvSpPr>
        <p:spPr>
          <a:xfrm>
            <a:off x="251524" y="188640"/>
            <a:ext cx="8640961" cy="1008107"/>
          </a:xfrm>
          <a:custGeom>
            <a:avLst>
              <a:gd name="f10" fmla="val 3600"/>
            </a:avLst>
            <a:gdLst>
              <a:gd name="f1" fmla="val 10800000"/>
              <a:gd name="f2" fmla="val 5400000"/>
              <a:gd name="f3" fmla="val 16200000"/>
              <a:gd name="f4" fmla="val w"/>
              <a:gd name="f5" fmla="val h"/>
              <a:gd name="f6" fmla="val ss"/>
              <a:gd name="f7" fmla="val 0"/>
              <a:gd name="f8" fmla="*/ 5419351 1 1725033"/>
              <a:gd name="f9" fmla="val 45"/>
              <a:gd name="f10" fmla="val 3600"/>
              <a:gd name="f11" fmla="abs f4"/>
              <a:gd name="f12" fmla="abs f5"/>
              <a:gd name="f13" fmla="abs f6"/>
              <a:gd name="f14" fmla="*/ f8 1 180"/>
              <a:gd name="f15" fmla="val f10"/>
              <a:gd name="f16" fmla="+- 0 0 f2"/>
              <a:gd name="f17" fmla="?: f11 f4 1"/>
              <a:gd name="f18" fmla="?: f12 f5 1"/>
              <a:gd name="f19" fmla="?: f13 f6 1"/>
              <a:gd name="f20" fmla="*/ f9 f14 1"/>
              <a:gd name="f21" fmla="+- f7 f15 0"/>
              <a:gd name="f22" fmla="*/ f17 1 21600"/>
              <a:gd name="f23" fmla="*/ f18 1 21600"/>
              <a:gd name="f24" fmla="*/ 21600 f17 1"/>
              <a:gd name="f25" fmla="*/ 21600 f18 1"/>
              <a:gd name="f26" fmla="+- 0 0 f20"/>
              <a:gd name="f27" fmla="+- f7 0 f21"/>
              <a:gd name="f28" fmla="+- f21 0 f7"/>
              <a:gd name="f29" fmla="min f23 f22"/>
              <a:gd name="f30" fmla="*/ f24 1 f19"/>
              <a:gd name="f31" fmla="*/ f25 1 f19"/>
              <a:gd name="f32" fmla="*/ f26 f1 1"/>
              <a:gd name="f33" fmla="abs f27"/>
              <a:gd name="f34" fmla="abs f28"/>
              <a:gd name="f35" fmla="?: f27 f16 f2"/>
              <a:gd name="f36" fmla="?: f27 f2 f16"/>
              <a:gd name="f37" fmla="?: f27 f3 f2"/>
              <a:gd name="f38" fmla="?: f27 f2 f3"/>
              <a:gd name="f39" fmla="?: f28 f16 f2"/>
              <a:gd name="f40" fmla="?: f28 f2 f16"/>
              <a:gd name="f41" fmla="?: f27 0 f1"/>
              <a:gd name="f42" fmla="?: f27 f1 0"/>
              <a:gd name="f43" fmla="val f30"/>
              <a:gd name="f44" fmla="val f31"/>
              <a:gd name="f45" fmla="*/ f32 1 f8"/>
              <a:gd name="f46" fmla="?: f27 f38 f37"/>
              <a:gd name="f47" fmla="?: f27 f37 f38"/>
              <a:gd name="f48" fmla="?: f28 f36 f35"/>
              <a:gd name="f49" fmla="*/ f21 f29 1"/>
              <a:gd name="f50" fmla="*/ f7 f29 1"/>
              <a:gd name="f51" fmla="*/ f33 f29 1"/>
              <a:gd name="f52" fmla="*/ f34 f29 1"/>
              <a:gd name="f53" fmla="+- f44 0 f15"/>
              <a:gd name="f54" fmla="+- f43 0 f15"/>
              <a:gd name="f55" fmla="+- f45 0 f2"/>
              <a:gd name="f56" fmla="?: f28 f47 f46"/>
              <a:gd name="f57" fmla="*/ f44 f29 1"/>
              <a:gd name="f58" fmla="*/ f43 f29 1"/>
              <a:gd name="f59" fmla="+- f55 f2 0"/>
              <a:gd name="f60" fmla="+- f44 0 f53"/>
              <a:gd name="f61" fmla="+- f43 0 f54"/>
              <a:gd name="f62" fmla="+- f53 0 f44"/>
              <a:gd name="f63" fmla="+- f54 0 f43"/>
              <a:gd name="f64" fmla="*/ f53 f29 1"/>
              <a:gd name="f65" fmla="*/ f54 f29 1"/>
              <a:gd name="f66" fmla="*/ f59 f8 1"/>
              <a:gd name="f67" fmla="abs f60"/>
              <a:gd name="f68" fmla="?: f60 0 f1"/>
              <a:gd name="f69" fmla="?: f60 f1 0"/>
              <a:gd name="f70" fmla="?: f60 f39 f40"/>
              <a:gd name="f71" fmla="abs f61"/>
              <a:gd name="f72" fmla="abs f62"/>
              <a:gd name="f73" fmla="?: f61 f16 f2"/>
              <a:gd name="f74" fmla="?: f61 f2 f16"/>
              <a:gd name="f75" fmla="?: f61 f3 f2"/>
              <a:gd name="f76" fmla="?: f61 f2 f3"/>
              <a:gd name="f77" fmla="abs f63"/>
              <a:gd name="f78" fmla="?: f63 f16 f2"/>
              <a:gd name="f79" fmla="?: f63 f2 f16"/>
              <a:gd name="f80" fmla="?: f63 f42 f41"/>
              <a:gd name="f81" fmla="?: f63 f41 f42"/>
              <a:gd name="f82" fmla="*/ f66 1 f1"/>
              <a:gd name="f83" fmla="?: f28 f69 f68"/>
              <a:gd name="f84" fmla="?: f28 f68 f69"/>
              <a:gd name="f85" fmla="?: f61 f76 f75"/>
              <a:gd name="f86" fmla="?: f61 f75 f76"/>
              <a:gd name="f87" fmla="?: f62 f74 f73"/>
              <a:gd name="f88" fmla="?: f27 f80 f81"/>
              <a:gd name="f89" fmla="?: f27 f78 f79"/>
              <a:gd name="f90" fmla="*/ f67 f29 1"/>
              <a:gd name="f91" fmla="*/ f71 f29 1"/>
              <a:gd name="f92" fmla="*/ f72 f29 1"/>
              <a:gd name="f93" fmla="*/ f77 f29 1"/>
              <a:gd name="f94" fmla="+- 0 0 f82"/>
              <a:gd name="f95" fmla="?: f60 f83 f84"/>
              <a:gd name="f96" fmla="?: f62 f86 f85"/>
              <a:gd name="f97" fmla="+- 0 0 f94"/>
              <a:gd name="f98" fmla="*/ f97 f1 1"/>
              <a:gd name="f99" fmla="*/ f98 1 f8"/>
              <a:gd name="f100" fmla="+- f99 0 f2"/>
              <a:gd name="f101" fmla="cos 1 f100"/>
              <a:gd name="f102" fmla="+- 0 0 f101"/>
              <a:gd name="f103" fmla="+- 0 0 f102"/>
              <a:gd name="f104" fmla="val f103"/>
              <a:gd name="f105" fmla="+- 0 0 f104"/>
              <a:gd name="f106" fmla="*/ f15 f105 1"/>
              <a:gd name="f107" fmla="*/ f106 3163 1"/>
              <a:gd name="f108" fmla="*/ f107 1 7636"/>
              <a:gd name="f109" fmla="+- f7 f108 0"/>
              <a:gd name="f110" fmla="+- f43 0 f108"/>
              <a:gd name="f111" fmla="+- f44 0 f108"/>
              <a:gd name="f112" fmla="*/ f109 f29 1"/>
              <a:gd name="f113" fmla="*/ f110 f29 1"/>
              <a:gd name="f114" fmla="*/ f111 f29 1"/>
            </a:gdLst>
            <a:ahLst/>
            <a:cxnLst>
              <a:cxn ang="3cd4">
                <a:pos x="hc" y="t"/>
              </a:cxn>
              <a:cxn ang="0">
                <a:pos x="r" y="vc"/>
              </a:cxn>
              <a:cxn ang="cd4">
                <a:pos x="hc" y="b"/>
              </a:cxn>
              <a:cxn ang="cd2">
                <a:pos x="l" y="vc"/>
              </a:cxn>
            </a:cxnLst>
            <a:rect l="f112" t="f112" r="f113" b="f114"/>
            <a:pathLst>
              <a:path>
                <a:moveTo>
                  <a:pt x="f49" y="f50"/>
                </a:moveTo>
                <a:arcTo wR="f51" hR="f52" stAng="f56" swAng="f48"/>
                <a:lnTo>
                  <a:pt x="f50" y="f64"/>
                </a:lnTo>
                <a:arcTo wR="f52" hR="f90" stAng="f95" swAng="f70"/>
                <a:lnTo>
                  <a:pt x="f65" y="f57"/>
                </a:lnTo>
                <a:arcTo wR="f91" hR="f92" stAng="f96" swAng="f87"/>
                <a:lnTo>
                  <a:pt x="f58" y="f49"/>
                </a:lnTo>
                <a:arcTo wR="f93" hR="f51" stAng="f88" swAng="f89"/>
                <a:close/>
              </a:path>
            </a:pathLst>
          </a:custGeom>
          <a:solidFill>
            <a:srgbClr val="ED6113"/>
          </a:solidFill>
          <a:ln>
            <a:noFill/>
            <a:prstDash val="solid"/>
          </a:ln>
        </p:spPr>
        <p:txBody>
          <a:bodyPr vert="horz" wrap="square" lIns="91440" tIns="45720" rIns="91440" bIns="45720" anchor="ctr" anchorCtr="0" compatLnSpc="1"/>
          <a:lstStyle/>
          <a:p>
            <a:pPr lvl="0">
              <a:defRPr sz="1800" b="0" i="0" u="none" strike="noStrike" kern="0" cap="none" spc="0" baseline="0">
                <a:solidFill>
                  <a:srgbClr val="000000"/>
                </a:solidFill>
                <a:uFillTx/>
              </a:defRPr>
            </a:pPr>
            <a:r>
              <a:rPr lang="en-US" sz="2400" b="1" cap="all" dirty="0">
                <a:solidFill>
                  <a:srgbClr val="FFFFFF"/>
                </a:solidFill>
                <a:effectLst>
                  <a:outerShdw blurRad="38100" dist="38100" dir="2700000" algn="tl">
                    <a:srgbClr val="000000">
                      <a:alpha val="43137"/>
                    </a:srgbClr>
                  </a:outerShdw>
                </a:effectLst>
                <a:latin typeface="Century" pitchFamily="18" charset="0"/>
              </a:rPr>
              <a:t>The Chocolate Pilot</a:t>
            </a:r>
            <a:endParaRPr lang="de-DE" sz="2400" b="1" u="none" strike="noStrike" kern="1200" cap="all" spc="0" dirty="0">
              <a:solidFill>
                <a:srgbClr val="FFFFFF"/>
              </a:solidFill>
              <a:effectLst>
                <a:outerShdw blurRad="38100" dist="38100" dir="2700000" algn="tl">
                  <a:srgbClr val="000000">
                    <a:alpha val="43137"/>
                  </a:srgbClr>
                </a:outerShdw>
              </a:effectLst>
              <a:uFillTx/>
              <a:latin typeface="Century" pitchFamily="18" charset="0"/>
            </a:endParaRPr>
          </a:p>
        </p:txBody>
      </p:sp>
      <p:cxnSp>
        <p:nvCxnSpPr>
          <p:cNvPr id="4" name="Gerade Verbindung 8"/>
          <p:cNvCxnSpPr/>
          <p:nvPr/>
        </p:nvCxnSpPr>
        <p:spPr>
          <a:xfrm>
            <a:off x="0" y="6309323"/>
            <a:ext cx="9144000" cy="0"/>
          </a:xfrm>
          <a:prstGeom prst="straightConnector1">
            <a:avLst/>
          </a:prstGeom>
          <a:noFill/>
          <a:ln w="9528">
            <a:solidFill>
              <a:srgbClr val="ED6113"/>
            </a:solidFill>
            <a:prstDash val="solid"/>
          </a:ln>
        </p:spPr>
      </p:cxnSp>
      <p:sp>
        <p:nvSpPr>
          <p:cNvPr id="5" name="Textfeld 10"/>
          <p:cNvSpPr txBox="1"/>
          <p:nvPr/>
        </p:nvSpPr>
        <p:spPr>
          <a:xfrm>
            <a:off x="6804251" y="6453332"/>
            <a:ext cx="2088233" cy="246220"/>
          </a:xfrm>
          <a:prstGeom prst="rect">
            <a:avLst/>
          </a:prstGeom>
          <a:noFill/>
          <a:ln>
            <a:noFill/>
          </a:ln>
        </p:spPr>
        <p:txBody>
          <a:bodyPr vert="horz" wrap="square" lIns="91440" tIns="45720" rIns="91440" bIns="45720" anchor="t" anchorCtr="0" compatLnSpc="1">
            <a:sp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de-DE" sz="1000" b="0" i="0" u="none" strike="noStrike" kern="1200" cap="none" spc="0" baseline="0" dirty="0" err="1">
                <a:solidFill>
                  <a:srgbClr val="7F7F7F"/>
                </a:solidFill>
                <a:uFillTx/>
                <a:latin typeface="Georgia" pitchFamily="18"/>
              </a:rPr>
              <a:t>Let‘s</a:t>
            </a:r>
            <a:r>
              <a:rPr lang="de-DE" sz="1000" b="0" i="0" u="none" strike="noStrike" kern="1200" cap="none" spc="0" baseline="0" dirty="0">
                <a:solidFill>
                  <a:srgbClr val="7F7F7F"/>
                </a:solidFill>
                <a:uFillTx/>
                <a:latin typeface="Georgia" pitchFamily="18"/>
              </a:rPr>
              <a:t> </a:t>
            </a:r>
            <a:r>
              <a:rPr lang="de-DE" sz="1000" b="0" i="0" u="none" strike="noStrike" kern="1200" cap="none" spc="0" baseline="0" dirty="0" err="1" smtClean="0">
                <a:solidFill>
                  <a:srgbClr val="7F7F7F"/>
                </a:solidFill>
                <a:uFillTx/>
                <a:latin typeface="Georgia" pitchFamily="18"/>
              </a:rPr>
              <a:t>Explore</a:t>
            </a:r>
            <a:r>
              <a:rPr lang="de-DE" sz="1000" b="0" i="0" u="none" strike="noStrike" kern="1200" cap="none" spc="0" baseline="0" dirty="0" smtClean="0">
                <a:solidFill>
                  <a:srgbClr val="7F7F7F"/>
                </a:solidFill>
                <a:uFillTx/>
                <a:latin typeface="Georgia" pitchFamily="18"/>
              </a:rPr>
              <a:t> </a:t>
            </a:r>
            <a:r>
              <a:rPr lang="de-DE" sz="1000" b="0" i="0" u="none" strike="noStrike" kern="1200" cap="none" spc="0" baseline="0" dirty="0">
                <a:solidFill>
                  <a:srgbClr val="7F7F7F"/>
                </a:solidFill>
                <a:uFillTx/>
                <a:latin typeface="Georgia" pitchFamily="18"/>
              </a:rPr>
              <a:t>Modern Germany</a:t>
            </a:r>
            <a:endParaRPr lang="de-DE" sz="1000" b="0" i="0" u="none" strike="noStrike" kern="1200" cap="none" spc="0" baseline="0" dirty="0">
              <a:solidFill>
                <a:srgbClr val="7F7F7F"/>
              </a:solidFill>
              <a:uFillTx/>
              <a:latin typeface="Calibri"/>
            </a:endParaRPr>
          </a:p>
        </p:txBody>
      </p:sp>
      <p:sp>
        <p:nvSpPr>
          <p:cNvPr id="25" name="Ellipse 24"/>
          <p:cNvSpPr/>
          <p:nvPr/>
        </p:nvSpPr>
        <p:spPr>
          <a:xfrm>
            <a:off x="7939144" y="158160"/>
            <a:ext cx="1080000" cy="1080000"/>
          </a:xfrm>
          <a:prstGeom prst="ellipse">
            <a:avLst/>
          </a:prstGeom>
          <a:solidFill>
            <a:srgbClr val="ED6113"/>
          </a:solidFill>
          <a:ln w="1270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bg1"/>
                </a:solidFill>
                <a:latin typeface="Century" pitchFamily="18" charset="0"/>
              </a:rPr>
              <a:t>3.4</a:t>
            </a:r>
            <a:endParaRPr lang="de-DE" b="1" dirty="0">
              <a:solidFill>
                <a:schemeClr val="bg1"/>
              </a:solidFill>
              <a:latin typeface="Century" pitchFamily="18" charset="0"/>
            </a:endParaRPr>
          </a:p>
        </p:txBody>
      </p:sp>
      <p:sp>
        <p:nvSpPr>
          <p:cNvPr id="7" name="Rechteck 6"/>
          <p:cNvSpPr/>
          <p:nvPr/>
        </p:nvSpPr>
        <p:spPr>
          <a:xfrm>
            <a:off x="7010283" y="4357415"/>
            <a:ext cx="1676167" cy="1200329"/>
          </a:xfrm>
          <a:prstGeom prst="rect">
            <a:avLst/>
          </a:prstGeom>
          <a:solidFill>
            <a:srgbClr val="FFFF00"/>
          </a:solidFill>
        </p:spPr>
        <p:style>
          <a:lnRef idx="0">
            <a:schemeClr val="accent5"/>
          </a:lnRef>
          <a:fillRef idx="3">
            <a:schemeClr val="accent5"/>
          </a:fillRef>
          <a:effectRef idx="3">
            <a:schemeClr val="accent5"/>
          </a:effectRef>
          <a:fontRef idx="minor">
            <a:schemeClr val="lt1"/>
          </a:fontRef>
        </p:style>
        <p:txBody>
          <a:bodyPr wrap="square">
            <a:spAutoFit/>
          </a:bodyPr>
          <a:lstStyle/>
          <a:p>
            <a:r>
              <a:rPr lang="en-US" b="1" dirty="0" smtClean="0">
                <a:solidFill>
                  <a:schemeClr val="tx1">
                    <a:lumMod val="65000"/>
                    <a:lumOff val="35000"/>
                  </a:schemeClr>
                </a:solidFill>
                <a:latin typeface="Century" pitchFamily="18" charset="0"/>
              </a:rPr>
              <a:t>Perhaps </a:t>
            </a:r>
            <a:r>
              <a:rPr lang="en-US" b="1" dirty="0">
                <a:solidFill>
                  <a:schemeClr val="tx1">
                    <a:lumMod val="65000"/>
                    <a:lumOff val="35000"/>
                  </a:schemeClr>
                </a:solidFill>
                <a:latin typeface="Century" pitchFamily="18" charset="0"/>
              </a:rPr>
              <a:t>he is reading Mercedes’ or Peter’s letter!</a:t>
            </a:r>
          </a:p>
        </p:txBody>
      </p:sp>
      <p:pic>
        <p:nvPicPr>
          <p:cNvPr id="14" name="Picture 4" descr="http://www.hill.af.mil/shared/media/photodb/web/070101-F-0000M-00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58510" y="1639255"/>
            <a:ext cx="4423290" cy="4228145"/>
          </a:xfrm>
          <a:prstGeom prst="rect">
            <a:avLst/>
          </a:prstGeom>
          <a:noFill/>
          <a:ln w="254000">
            <a:solidFill>
              <a:srgbClr val="ED6113"/>
            </a:solidFill>
            <a:round/>
            <a:headEnd/>
            <a:tailEnd/>
          </a:ln>
          <a:effectLst/>
          <a:extLst>
            <a:ext uri="{909E8E84-426E-40DD-AFC4-6F175D3DCCD1}">
              <a14:hiddenFill xmlns:a14="http://schemas.microsoft.com/office/drawing/2010/main">
                <a:solidFill>
                  <a:srgbClr val="FFFFFF"/>
                </a:solidFill>
              </a14:hiddenFill>
            </a:ext>
          </a:extLst>
        </p:spPr>
      </p:pic>
      <p:sp>
        <p:nvSpPr>
          <p:cNvPr id="13" name="Rechteck 12"/>
          <p:cNvSpPr/>
          <p:nvPr/>
        </p:nvSpPr>
        <p:spPr>
          <a:xfrm rot="16200000">
            <a:off x="1541622" y="5298756"/>
            <a:ext cx="1394934" cy="246221"/>
          </a:xfrm>
          <a:prstGeom prst="rect">
            <a:avLst/>
          </a:prstGeom>
        </p:spPr>
        <p:txBody>
          <a:bodyPr wrap="none">
            <a:spAutoFit/>
          </a:bodyPr>
          <a:lstStyle/>
          <a:p>
            <a:r>
              <a:rPr lang="de-DE" sz="1000" dirty="0" smtClean="0">
                <a:latin typeface="Century" pitchFamily="18" charset="0"/>
              </a:rPr>
              <a:t>U.S</a:t>
            </a:r>
            <a:r>
              <a:rPr lang="de-DE" sz="1000" dirty="0">
                <a:latin typeface="Century" pitchFamily="18" charset="0"/>
              </a:rPr>
              <a:t>. Air Force </a:t>
            </a:r>
            <a:r>
              <a:rPr lang="de-DE" sz="1000" dirty="0" err="1" smtClean="0">
                <a:latin typeface="Century" pitchFamily="18" charset="0"/>
              </a:rPr>
              <a:t>photo</a:t>
            </a:r>
            <a:endParaRPr lang="de-DE" sz="1000" dirty="0">
              <a:latin typeface="Century" pitchFamily="18" charset="0"/>
            </a:endParaRPr>
          </a:p>
        </p:txBody>
      </p:sp>
    </p:spTree>
    <p:extLst>
      <p:ext uri="{BB962C8B-B14F-4D97-AF65-F5344CB8AC3E}">
        <p14:creationId xmlns:p14="http://schemas.microsoft.com/office/powerpoint/2010/main" val="37283787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bgerundetes Rechteck 3"/>
          <p:cNvSpPr/>
          <p:nvPr/>
        </p:nvSpPr>
        <p:spPr>
          <a:xfrm>
            <a:off x="251524" y="188640"/>
            <a:ext cx="8640961" cy="1008107"/>
          </a:xfrm>
          <a:custGeom>
            <a:avLst>
              <a:gd name="f10" fmla="val 3600"/>
            </a:avLst>
            <a:gdLst>
              <a:gd name="f1" fmla="val 10800000"/>
              <a:gd name="f2" fmla="val 5400000"/>
              <a:gd name="f3" fmla="val 16200000"/>
              <a:gd name="f4" fmla="val w"/>
              <a:gd name="f5" fmla="val h"/>
              <a:gd name="f6" fmla="val ss"/>
              <a:gd name="f7" fmla="val 0"/>
              <a:gd name="f8" fmla="*/ 5419351 1 1725033"/>
              <a:gd name="f9" fmla="val 45"/>
              <a:gd name="f10" fmla="val 3600"/>
              <a:gd name="f11" fmla="abs f4"/>
              <a:gd name="f12" fmla="abs f5"/>
              <a:gd name="f13" fmla="abs f6"/>
              <a:gd name="f14" fmla="*/ f8 1 180"/>
              <a:gd name="f15" fmla="val f10"/>
              <a:gd name="f16" fmla="+- 0 0 f2"/>
              <a:gd name="f17" fmla="?: f11 f4 1"/>
              <a:gd name="f18" fmla="?: f12 f5 1"/>
              <a:gd name="f19" fmla="?: f13 f6 1"/>
              <a:gd name="f20" fmla="*/ f9 f14 1"/>
              <a:gd name="f21" fmla="+- f7 f15 0"/>
              <a:gd name="f22" fmla="*/ f17 1 21600"/>
              <a:gd name="f23" fmla="*/ f18 1 21600"/>
              <a:gd name="f24" fmla="*/ 21600 f17 1"/>
              <a:gd name="f25" fmla="*/ 21600 f18 1"/>
              <a:gd name="f26" fmla="+- 0 0 f20"/>
              <a:gd name="f27" fmla="+- f7 0 f21"/>
              <a:gd name="f28" fmla="+- f21 0 f7"/>
              <a:gd name="f29" fmla="min f23 f22"/>
              <a:gd name="f30" fmla="*/ f24 1 f19"/>
              <a:gd name="f31" fmla="*/ f25 1 f19"/>
              <a:gd name="f32" fmla="*/ f26 f1 1"/>
              <a:gd name="f33" fmla="abs f27"/>
              <a:gd name="f34" fmla="abs f28"/>
              <a:gd name="f35" fmla="?: f27 f16 f2"/>
              <a:gd name="f36" fmla="?: f27 f2 f16"/>
              <a:gd name="f37" fmla="?: f27 f3 f2"/>
              <a:gd name="f38" fmla="?: f27 f2 f3"/>
              <a:gd name="f39" fmla="?: f28 f16 f2"/>
              <a:gd name="f40" fmla="?: f28 f2 f16"/>
              <a:gd name="f41" fmla="?: f27 0 f1"/>
              <a:gd name="f42" fmla="?: f27 f1 0"/>
              <a:gd name="f43" fmla="val f30"/>
              <a:gd name="f44" fmla="val f31"/>
              <a:gd name="f45" fmla="*/ f32 1 f8"/>
              <a:gd name="f46" fmla="?: f27 f38 f37"/>
              <a:gd name="f47" fmla="?: f27 f37 f38"/>
              <a:gd name="f48" fmla="?: f28 f36 f35"/>
              <a:gd name="f49" fmla="*/ f21 f29 1"/>
              <a:gd name="f50" fmla="*/ f7 f29 1"/>
              <a:gd name="f51" fmla="*/ f33 f29 1"/>
              <a:gd name="f52" fmla="*/ f34 f29 1"/>
              <a:gd name="f53" fmla="+- f44 0 f15"/>
              <a:gd name="f54" fmla="+- f43 0 f15"/>
              <a:gd name="f55" fmla="+- f45 0 f2"/>
              <a:gd name="f56" fmla="?: f28 f47 f46"/>
              <a:gd name="f57" fmla="*/ f44 f29 1"/>
              <a:gd name="f58" fmla="*/ f43 f29 1"/>
              <a:gd name="f59" fmla="+- f55 f2 0"/>
              <a:gd name="f60" fmla="+- f44 0 f53"/>
              <a:gd name="f61" fmla="+- f43 0 f54"/>
              <a:gd name="f62" fmla="+- f53 0 f44"/>
              <a:gd name="f63" fmla="+- f54 0 f43"/>
              <a:gd name="f64" fmla="*/ f53 f29 1"/>
              <a:gd name="f65" fmla="*/ f54 f29 1"/>
              <a:gd name="f66" fmla="*/ f59 f8 1"/>
              <a:gd name="f67" fmla="abs f60"/>
              <a:gd name="f68" fmla="?: f60 0 f1"/>
              <a:gd name="f69" fmla="?: f60 f1 0"/>
              <a:gd name="f70" fmla="?: f60 f39 f40"/>
              <a:gd name="f71" fmla="abs f61"/>
              <a:gd name="f72" fmla="abs f62"/>
              <a:gd name="f73" fmla="?: f61 f16 f2"/>
              <a:gd name="f74" fmla="?: f61 f2 f16"/>
              <a:gd name="f75" fmla="?: f61 f3 f2"/>
              <a:gd name="f76" fmla="?: f61 f2 f3"/>
              <a:gd name="f77" fmla="abs f63"/>
              <a:gd name="f78" fmla="?: f63 f16 f2"/>
              <a:gd name="f79" fmla="?: f63 f2 f16"/>
              <a:gd name="f80" fmla="?: f63 f42 f41"/>
              <a:gd name="f81" fmla="?: f63 f41 f42"/>
              <a:gd name="f82" fmla="*/ f66 1 f1"/>
              <a:gd name="f83" fmla="?: f28 f69 f68"/>
              <a:gd name="f84" fmla="?: f28 f68 f69"/>
              <a:gd name="f85" fmla="?: f61 f76 f75"/>
              <a:gd name="f86" fmla="?: f61 f75 f76"/>
              <a:gd name="f87" fmla="?: f62 f74 f73"/>
              <a:gd name="f88" fmla="?: f27 f80 f81"/>
              <a:gd name="f89" fmla="?: f27 f78 f79"/>
              <a:gd name="f90" fmla="*/ f67 f29 1"/>
              <a:gd name="f91" fmla="*/ f71 f29 1"/>
              <a:gd name="f92" fmla="*/ f72 f29 1"/>
              <a:gd name="f93" fmla="*/ f77 f29 1"/>
              <a:gd name="f94" fmla="+- 0 0 f82"/>
              <a:gd name="f95" fmla="?: f60 f83 f84"/>
              <a:gd name="f96" fmla="?: f62 f86 f85"/>
              <a:gd name="f97" fmla="+- 0 0 f94"/>
              <a:gd name="f98" fmla="*/ f97 f1 1"/>
              <a:gd name="f99" fmla="*/ f98 1 f8"/>
              <a:gd name="f100" fmla="+- f99 0 f2"/>
              <a:gd name="f101" fmla="cos 1 f100"/>
              <a:gd name="f102" fmla="+- 0 0 f101"/>
              <a:gd name="f103" fmla="+- 0 0 f102"/>
              <a:gd name="f104" fmla="val f103"/>
              <a:gd name="f105" fmla="+- 0 0 f104"/>
              <a:gd name="f106" fmla="*/ f15 f105 1"/>
              <a:gd name="f107" fmla="*/ f106 3163 1"/>
              <a:gd name="f108" fmla="*/ f107 1 7636"/>
              <a:gd name="f109" fmla="+- f7 f108 0"/>
              <a:gd name="f110" fmla="+- f43 0 f108"/>
              <a:gd name="f111" fmla="+- f44 0 f108"/>
              <a:gd name="f112" fmla="*/ f109 f29 1"/>
              <a:gd name="f113" fmla="*/ f110 f29 1"/>
              <a:gd name="f114" fmla="*/ f111 f29 1"/>
            </a:gdLst>
            <a:ahLst/>
            <a:cxnLst>
              <a:cxn ang="3cd4">
                <a:pos x="hc" y="t"/>
              </a:cxn>
              <a:cxn ang="0">
                <a:pos x="r" y="vc"/>
              </a:cxn>
              <a:cxn ang="cd4">
                <a:pos x="hc" y="b"/>
              </a:cxn>
              <a:cxn ang="cd2">
                <a:pos x="l" y="vc"/>
              </a:cxn>
            </a:cxnLst>
            <a:rect l="f112" t="f112" r="f113" b="f114"/>
            <a:pathLst>
              <a:path>
                <a:moveTo>
                  <a:pt x="f49" y="f50"/>
                </a:moveTo>
                <a:arcTo wR="f51" hR="f52" stAng="f56" swAng="f48"/>
                <a:lnTo>
                  <a:pt x="f50" y="f64"/>
                </a:lnTo>
                <a:arcTo wR="f52" hR="f90" stAng="f95" swAng="f70"/>
                <a:lnTo>
                  <a:pt x="f65" y="f57"/>
                </a:lnTo>
                <a:arcTo wR="f91" hR="f92" stAng="f96" swAng="f87"/>
                <a:lnTo>
                  <a:pt x="f58" y="f49"/>
                </a:lnTo>
                <a:arcTo wR="f93" hR="f51" stAng="f88" swAng="f89"/>
                <a:close/>
              </a:path>
            </a:pathLst>
          </a:custGeom>
          <a:solidFill>
            <a:srgbClr val="ED6113"/>
          </a:solidFill>
          <a:ln>
            <a:noFill/>
            <a:prstDash val="solid"/>
          </a:ln>
        </p:spPr>
        <p:txBody>
          <a:bodyPr vert="horz" wrap="square" lIns="91440" tIns="45720" rIns="91440" bIns="45720" anchor="ctr" anchorCtr="0" compatLnSpc="1"/>
          <a:lstStyle/>
          <a:p>
            <a:pPr lvl="0">
              <a:defRPr sz="1800" b="0" i="0" u="none" strike="noStrike" kern="0" cap="none" spc="0" baseline="0">
                <a:solidFill>
                  <a:srgbClr val="000000"/>
                </a:solidFill>
                <a:uFillTx/>
              </a:defRPr>
            </a:pPr>
            <a:r>
              <a:rPr lang="en-US" sz="2400" b="1" cap="all" dirty="0">
                <a:solidFill>
                  <a:srgbClr val="FFFFFF"/>
                </a:solidFill>
                <a:effectLst>
                  <a:outerShdw blurRad="38100" dist="38100" dir="2700000" algn="tl">
                    <a:srgbClr val="000000">
                      <a:alpha val="43137"/>
                    </a:srgbClr>
                  </a:outerShdw>
                </a:effectLst>
                <a:latin typeface="Century" pitchFamily="18" charset="0"/>
              </a:rPr>
              <a:t>The </a:t>
            </a:r>
            <a:r>
              <a:rPr lang="en-US" sz="2400" b="1" cap="all" dirty="0" smtClean="0">
                <a:solidFill>
                  <a:srgbClr val="FFFFFF"/>
                </a:solidFill>
                <a:effectLst>
                  <a:outerShdw blurRad="38100" dist="38100" dir="2700000" algn="tl">
                    <a:srgbClr val="000000">
                      <a:alpha val="43137"/>
                    </a:srgbClr>
                  </a:outerShdw>
                </a:effectLst>
                <a:latin typeface="Century" pitchFamily="18" charset="0"/>
              </a:rPr>
              <a:t>Berlin Air Lift</a:t>
            </a:r>
            <a:endParaRPr lang="de-DE" sz="2400" b="1" u="none" strike="noStrike" kern="1200" cap="all" spc="0" dirty="0">
              <a:solidFill>
                <a:srgbClr val="FFFFFF"/>
              </a:solidFill>
              <a:effectLst>
                <a:outerShdw blurRad="38100" dist="38100" dir="2700000" algn="tl">
                  <a:srgbClr val="000000">
                    <a:alpha val="43137"/>
                  </a:srgbClr>
                </a:outerShdw>
              </a:effectLst>
              <a:uFillTx/>
              <a:latin typeface="Century" pitchFamily="18" charset="0"/>
            </a:endParaRPr>
          </a:p>
        </p:txBody>
      </p:sp>
      <p:cxnSp>
        <p:nvCxnSpPr>
          <p:cNvPr id="4" name="Gerade Verbindung 8"/>
          <p:cNvCxnSpPr/>
          <p:nvPr/>
        </p:nvCxnSpPr>
        <p:spPr>
          <a:xfrm>
            <a:off x="0" y="6309323"/>
            <a:ext cx="9144000" cy="0"/>
          </a:xfrm>
          <a:prstGeom prst="straightConnector1">
            <a:avLst/>
          </a:prstGeom>
          <a:noFill/>
          <a:ln w="9528">
            <a:solidFill>
              <a:srgbClr val="ED6113"/>
            </a:solidFill>
            <a:prstDash val="solid"/>
          </a:ln>
        </p:spPr>
      </p:cxnSp>
      <p:sp>
        <p:nvSpPr>
          <p:cNvPr id="5" name="Textfeld 10"/>
          <p:cNvSpPr txBox="1"/>
          <p:nvPr/>
        </p:nvSpPr>
        <p:spPr>
          <a:xfrm>
            <a:off x="6804251" y="6453332"/>
            <a:ext cx="2088233" cy="246220"/>
          </a:xfrm>
          <a:prstGeom prst="rect">
            <a:avLst/>
          </a:prstGeom>
          <a:noFill/>
          <a:ln>
            <a:noFill/>
          </a:ln>
        </p:spPr>
        <p:txBody>
          <a:bodyPr vert="horz" wrap="square" lIns="91440" tIns="45720" rIns="91440" bIns="45720" anchor="t" anchorCtr="0" compatLnSpc="1">
            <a:sp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de-DE" sz="1000" b="0" i="0" u="none" strike="noStrike" kern="1200" cap="none" spc="0" baseline="0" dirty="0" err="1">
                <a:solidFill>
                  <a:srgbClr val="7F7F7F"/>
                </a:solidFill>
                <a:uFillTx/>
                <a:latin typeface="Georgia" pitchFamily="18"/>
              </a:rPr>
              <a:t>Let‘s</a:t>
            </a:r>
            <a:r>
              <a:rPr lang="de-DE" sz="1000" b="0" i="0" u="none" strike="noStrike" kern="1200" cap="none" spc="0" baseline="0" dirty="0">
                <a:solidFill>
                  <a:srgbClr val="7F7F7F"/>
                </a:solidFill>
                <a:uFillTx/>
                <a:latin typeface="Georgia" pitchFamily="18"/>
              </a:rPr>
              <a:t> </a:t>
            </a:r>
            <a:r>
              <a:rPr lang="de-DE" sz="1000" b="0" i="0" u="none" strike="noStrike" kern="1200" cap="none" spc="0" baseline="0" dirty="0" err="1" smtClean="0">
                <a:solidFill>
                  <a:srgbClr val="7F7F7F"/>
                </a:solidFill>
                <a:uFillTx/>
                <a:latin typeface="Georgia" pitchFamily="18"/>
              </a:rPr>
              <a:t>Explore</a:t>
            </a:r>
            <a:r>
              <a:rPr lang="de-DE" sz="1000" b="0" i="0" u="none" strike="noStrike" kern="1200" cap="none" spc="0" baseline="0" dirty="0" smtClean="0">
                <a:solidFill>
                  <a:srgbClr val="7F7F7F"/>
                </a:solidFill>
                <a:uFillTx/>
                <a:latin typeface="Georgia" pitchFamily="18"/>
              </a:rPr>
              <a:t> </a:t>
            </a:r>
            <a:r>
              <a:rPr lang="de-DE" sz="1000" b="0" i="0" u="none" strike="noStrike" kern="1200" cap="none" spc="0" baseline="0" dirty="0">
                <a:solidFill>
                  <a:srgbClr val="7F7F7F"/>
                </a:solidFill>
                <a:uFillTx/>
                <a:latin typeface="Georgia" pitchFamily="18"/>
              </a:rPr>
              <a:t>Modern Germany</a:t>
            </a:r>
            <a:endParaRPr lang="de-DE" sz="1000" b="0" i="0" u="none" strike="noStrike" kern="1200" cap="none" spc="0" baseline="0" dirty="0">
              <a:solidFill>
                <a:srgbClr val="7F7F7F"/>
              </a:solidFill>
              <a:uFillTx/>
              <a:latin typeface="Calibri"/>
            </a:endParaRPr>
          </a:p>
        </p:txBody>
      </p:sp>
      <p:sp>
        <p:nvSpPr>
          <p:cNvPr id="25" name="Ellipse 24"/>
          <p:cNvSpPr/>
          <p:nvPr/>
        </p:nvSpPr>
        <p:spPr>
          <a:xfrm>
            <a:off x="7939144" y="158160"/>
            <a:ext cx="1080000" cy="1080000"/>
          </a:xfrm>
          <a:prstGeom prst="ellipse">
            <a:avLst/>
          </a:prstGeom>
          <a:solidFill>
            <a:srgbClr val="ED6113"/>
          </a:solidFill>
          <a:ln w="1270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bg1"/>
                </a:solidFill>
                <a:latin typeface="Century" pitchFamily="18" charset="0"/>
              </a:rPr>
              <a:t>3.4</a:t>
            </a:r>
            <a:endParaRPr lang="de-DE" b="1" dirty="0">
              <a:solidFill>
                <a:schemeClr val="bg1"/>
              </a:solidFill>
              <a:latin typeface="Century" pitchFamily="18" charset="0"/>
            </a:endParaRPr>
          </a:p>
        </p:txBody>
      </p:sp>
      <p:sp>
        <p:nvSpPr>
          <p:cNvPr id="7" name="Rechteck 6"/>
          <p:cNvSpPr/>
          <p:nvPr/>
        </p:nvSpPr>
        <p:spPr>
          <a:xfrm>
            <a:off x="6858000" y="4357415"/>
            <a:ext cx="1676167" cy="1477328"/>
          </a:xfrm>
          <a:prstGeom prst="rect">
            <a:avLst/>
          </a:prstGeom>
          <a:solidFill>
            <a:srgbClr val="FFFF00"/>
          </a:solidFill>
        </p:spPr>
        <p:style>
          <a:lnRef idx="0">
            <a:schemeClr val="accent5"/>
          </a:lnRef>
          <a:fillRef idx="3">
            <a:schemeClr val="accent5"/>
          </a:fillRef>
          <a:effectRef idx="3">
            <a:schemeClr val="accent5"/>
          </a:effectRef>
          <a:fontRef idx="minor">
            <a:schemeClr val="lt1"/>
          </a:fontRef>
        </p:style>
        <p:txBody>
          <a:bodyPr wrap="square">
            <a:spAutoFit/>
          </a:bodyPr>
          <a:lstStyle/>
          <a:p>
            <a:r>
              <a:rPr lang="en-US" b="1" dirty="0">
                <a:solidFill>
                  <a:schemeClr val="tx1">
                    <a:lumMod val="65000"/>
                    <a:lumOff val="35000"/>
                  </a:schemeClr>
                </a:solidFill>
                <a:latin typeface="Century" pitchFamily="18" charset="0"/>
              </a:rPr>
              <a:t>This map shows the air routes used during the airlift</a:t>
            </a:r>
          </a:p>
        </p:txBody>
      </p:sp>
      <p:pic>
        <p:nvPicPr>
          <p:cNvPr id="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9825" y="1567542"/>
            <a:ext cx="4109575" cy="4310743"/>
          </a:xfrm>
          <a:prstGeom prst="rect">
            <a:avLst/>
          </a:prstGeom>
          <a:noFill/>
          <a:ln w="254000">
            <a:solidFill>
              <a:srgbClr val="ED6113"/>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502618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bgerundetes Rechteck 3"/>
          <p:cNvSpPr/>
          <p:nvPr/>
        </p:nvSpPr>
        <p:spPr>
          <a:xfrm>
            <a:off x="251524" y="188640"/>
            <a:ext cx="8640961" cy="1008107"/>
          </a:xfrm>
          <a:custGeom>
            <a:avLst>
              <a:gd name="f10" fmla="val 3600"/>
            </a:avLst>
            <a:gdLst>
              <a:gd name="f1" fmla="val 10800000"/>
              <a:gd name="f2" fmla="val 5400000"/>
              <a:gd name="f3" fmla="val 16200000"/>
              <a:gd name="f4" fmla="val w"/>
              <a:gd name="f5" fmla="val h"/>
              <a:gd name="f6" fmla="val ss"/>
              <a:gd name="f7" fmla="val 0"/>
              <a:gd name="f8" fmla="*/ 5419351 1 1725033"/>
              <a:gd name="f9" fmla="val 45"/>
              <a:gd name="f10" fmla="val 3600"/>
              <a:gd name="f11" fmla="abs f4"/>
              <a:gd name="f12" fmla="abs f5"/>
              <a:gd name="f13" fmla="abs f6"/>
              <a:gd name="f14" fmla="*/ f8 1 180"/>
              <a:gd name="f15" fmla="val f10"/>
              <a:gd name="f16" fmla="+- 0 0 f2"/>
              <a:gd name="f17" fmla="?: f11 f4 1"/>
              <a:gd name="f18" fmla="?: f12 f5 1"/>
              <a:gd name="f19" fmla="?: f13 f6 1"/>
              <a:gd name="f20" fmla="*/ f9 f14 1"/>
              <a:gd name="f21" fmla="+- f7 f15 0"/>
              <a:gd name="f22" fmla="*/ f17 1 21600"/>
              <a:gd name="f23" fmla="*/ f18 1 21600"/>
              <a:gd name="f24" fmla="*/ 21600 f17 1"/>
              <a:gd name="f25" fmla="*/ 21600 f18 1"/>
              <a:gd name="f26" fmla="+- 0 0 f20"/>
              <a:gd name="f27" fmla="+- f7 0 f21"/>
              <a:gd name="f28" fmla="+- f21 0 f7"/>
              <a:gd name="f29" fmla="min f23 f22"/>
              <a:gd name="f30" fmla="*/ f24 1 f19"/>
              <a:gd name="f31" fmla="*/ f25 1 f19"/>
              <a:gd name="f32" fmla="*/ f26 f1 1"/>
              <a:gd name="f33" fmla="abs f27"/>
              <a:gd name="f34" fmla="abs f28"/>
              <a:gd name="f35" fmla="?: f27 f16 f2"/>
              <a:gd name="f36" fmla="?: f27 f2 f16"/>
              <a:gd name="f37" fmla="?: f27 f3 f2"/>
              <a:gd name="f38" fmla="?: f27 f2 f3"/>
              <a:gd name="f39" fmla="?: f28 f16 f2"/>
              <a:gd name="f40" fmla="?: f28 f2 f16"/>
              <a:gd name="f41" fmla="?: f27 0 f1"/>
              <a:gd name="f42" fmla="?: f27 f1 0"/>
              <a:gd name="f43" fmla="val f30"/>
              <a:gd name="f44" fmla="val f31"/>
              <a:gd name="f45" fmla="*/ f32 1 f8"/>
              <a:gd name="f46" fmla="?: f27 f38 f37"/>
              <a:gd name="f47" fmla="?: f27 f37 f38"/>
              <a:gd name="f48" fmla="?: f28 f36 f35"/>
              <a:gd name="f49" fmla="*/ f21 f29 1"/>
              <a:gd name="f50" fmla="*/ f7 f29 1"/>
              <a:gd name="f51" fmla="*/ f33 f29 1"/>
              <a:gd name="f52" fmla="*/ f34 f29 1"/>
              <a:gd name="f53" fmla="+- f44 0 f15"/>
              <a:gd name="f54" fmla="+- f43 0 f15"/>
              <a:gd name="f55" fmla="+- f45 0 f2"/>
              <a:gd name="f56" fmla="?: f28 f47 f46"/>
              <a:gd name="f57" fmla="*/ f44 f29 1"/>
              <a:gd name="f58" fmla="*/ f43 f29 1"/>
              <a:gd name="f59" fmla="+- f55 f2 0"/>
              <a:gd name="f60" fmla="+- f44 0 f53"/>
              <a:gd name="f61" fmla="+- f43 0 f54"/>
              <a:gd name="f62" fmla="+- f53 0 f44"/>
              <a:gd name="f63" fmla="+- f54 0 f43"/>
              <a:gd name="f64" fmla="*/ f53 f29 1"/>
              <a:gd name="f65" fmla="*/ f54 f29 1"/>
              <a:gd name="f66" fmla="*/ f59 f8 1"/>
              <a:gd name="f67" fmla="abs f60"/>
              <a:gd name="f68" fmla="?: f60 0 f1"/>
              <a:gd name="f69" fmla="?: f60 f1 0"/>
              <a:gd name="f70" fmla="?: f60 f39 f40"/>
              <a:gd name="f71" fmla="abs f61"/>
              <a:gd name="f72" fmla="abs f62"/>
              <a:gd name="f73" fmla="?: f61 f16 f2"/>
              <a:gd name="f74" fmla="?: f61 f2 f16"/>
              <a:gd name="f75" fmla="?: f61 f3 f2"/>
              <a:gd name="f76" fmla="?: f61 f2 f3"/>
              <a:gd name="f77" fmla="abs f63"/>
              <a:gd name="f78" fmla="?: f63 f16 f2"/>
              <a:gd name="f79" fmla="?: f63 f2 f16"/>
              <a:gd name="f80" fmla="?: f63 f42 f41"/>
              <a:gd name="f81" fmla="?: f63 f41 f42"/>
              <a:gd name="f82" fmla="*/ f66 1 f1"/>
              <a:gd name="f83" fmla="?: f28 f69 f68"/>
              <a:gd name="f84" fmla="?: f28 f68 f69"/>
              <a:gd name="f85" fmla="?: f61 f76 f75"/>
              <a:gd name="f86" fmla="?: f61 f75 f76"/>
              <a:gd name="f87" fmla="?: f62 f74 f73"/>
              <a:gd name="f88" fmla="?: f27 f80 f81"/>
              <a:gd name="f89" fmla="?: f27 f78 f79"/>
              <a:gd name="f90" fmla="*/ f67 f29 1"/>
              <a:gd name="f91" fmla="*/ f71 f29 1"/>
              <a:gd name="f92" fmla="*/ f72 f29 1"/>
              <a:gd name="f93" fmla="*/ f77 f29 1"/>
              <a:gd name="f94" fmla="+- 0 0 f82"/>
              <a:gd name="f95" fmla="?: f60 f83 f84"/>
              <a:gd name="f96" fmla="?: f62 f86 f85"/>
              <a:gd name="f97" fmla="+- 0 0 f94"/>
              <a:gd name="f98" fmla="*/ f97 f1 1"/>
              <a:gd name="f99" fmla="*/ f98 1 f8"/>
              <a:gd name="f100" fmla="+- f99 0 f2"/>
              <a:gd name="f101" fmla="cos 1 f100"/>
              <a:gd name="f102" fmla="+- 0 0 f101"/>
              <a:gd name="f103" fmla="+- 0 0 f102"/>
              <a:gd name="f104" fmla="val f103"/>
              <a:gd name="f105" fmla="+- 0 0 f104"/>
              <a:gd name="f106" fmla="*/ f15 f105 1"/>
              <a:gd name="f107" fmla="*/ f106 3163 1"/>
              <a:gd name="f108" fmla="*/ f107 1 7636"/>
              <a:gd name="f109" fmla="+- f7 f108 0"/>
              <a:gd name="f110" fmla="+- f43 0 f108"/>
              <a:gd name="f111" fmla="+- f44 0 f108"/>
              <a:gd name="f112" fmla="*/ f109 f29 1"/>
              <a:gd name="f113" fmla="*/ f110 f29 1"/>
              <a:gd name="f114" fmla="*/ f111 f29 1"/>
            </a:gdLst>
            <a:ahLst/>
            <a:cxnLst>
              <a:cxn ang="3cd4">
                <a:pos x="hc" y="t"/>
              </a:cxn>
              <a:cxn ang="0">
                <a:pos x="r" y="vc"/>
              </a:cxn>
              <a:cxn ang="cd4">
                <a:pos x="hc" y="b"/>
              </a:cxn>
              <a:cxn ang="cd2">
                <a:pos x="l" y="vc"/>
              </a:cxn>
            </a:cxnLst>
            <a:rect l="f112" t="f112" r="f113" b="f114"/>
            <a:pathLst>
              <a:path>
                <a:moveTo>
                  <a:pt x="f49" y="f50"/>
                </a:moveTo>
                <a:arcTo wR="f51" hR="f52" stAng="f56" swAng="f48"/>
                <a:lnTo>
                  <a:pt x="f50" y="f64"/>
                </a:lnTo>
                <a:arcTo wR="f52" hR="f90" stAng="f95" swAng="f70"/>
                <a:lnTo>
                  <a:pt x="f65" y="f57"/>
                </a:lnTo>
                <a:arcTo wR="f91" hR="f92" stAng="f96" swAng="f87"/>
                <a:lnTo>
                  <a:pt x="f58" y="f49"/>
                </a:lnTo>
                <a:arcTo wR="f93" hR="f51" stAng="f88" swAng="f89"/>
                <a:close/>
              </a:path>
            </a:pathLst>
          </a:custGeom>
          <a:solidFill>
            <a:srgbClr val="ED6113"/>
          </a:solidFill>
          <a:ln>
            <a:noFill/>
            <a:prstDash val="solid"/>
          </a:ln>
        </p:spPr>
        <p:txBody>
          <a:bodyPr vert="horz" wrap="square" lIns="91440" tIns="45720" rIns="91440" bIns="45720" anchor="ctr" anchorCtr="0" compatLnSpc="1"/>
          <a:lstStyle/>
          <a:p>
            <a:pPr lvl="0">
              <a:defRPr sz="1800" b="0" i="0" u="none" strike="noStrike" kern="0" cap="none" spc="0" baseline="0">
                <a:solidFill>
                  <a:srgbClr val="000000"/>
                </a:solidFill>
                <a:uFillTx/>
              </a:defRPr>
            </a:pPr>
            <a:r>
              <a:rPr lang="en-US" sz="2400" b="1" cap="all" dirty="0">
                <a:solidFill>
                  <a:srgbClr val="FFFFFF"/>
                </a:solidFill>
                <a:effectLst>
                  <a:outerShdw blurRad="38100" dist="38100" dir="2700000" algn="tl">
                    <a:srgbClr val="000000">
                      <a:alpha val="43137"/>
                    </a:srgbClr>
                  </a:outerShdw>
                </a:effectLst>
                <a:latin typeface="Century" pitchFamily="18" charset="0"/>
              </a:rPr>
              <a:t>The </a:t>
            </a:r>
            <a:r>
              <a:rPr lang="en-US" sz="2400" b="1" cap="all" dirty="0" smtClean="0">
                <a:solidFill>
                  <a:srgbClr val="FFFFFF"/>
                </a:solidFill>
                <a:effectLst>
                  <a:outerShdw blurRad="38100" dist="38100" dir="2700000" algn="tl">
                    <a:srgbClr val="000000">
                      <a:alpha val="43137"/>
                    </a:srgbClr>
                  </a:outerShdw>
                </a:effectLst>
                <a:latin typeface="Century" pitchFamily="18" charset="0"/>
              </a:rPr>
              <a:t>Berlin </a:t>
            </a:r>
            <a:r>
              <a:rPr lang="en-US" sz="2400" b="1" cap="all" dirty="0" err="1" smtClean="0">
                <a:solidFill>
                  <a:srgbClr val="FFFFFF"/>
                </a:solidFill>
                <a:effectLst>
                  <a:outerShdw blurRad="38100" dist="38100" dir="2700000" algn="tl">
                    <a:srgbClr val="000000">
                      <a:alpha val="43137"/>
                    </a:srgbClr>
                  </a:outerShdw>
                </a:effectLst>
                <a:latin typeface="Century" pitchFamily="18" charset="0"/>
              </a:rPr>
              <a:t>AirLift</a:t>
            </a:r>
            <a:r>
              <a:rPr lang="en-US" sz="2400" b="1" cap="all" dirty="0" smtClean="0">
                <a:solidFill>
                  <a:srgbClr val="FFFFFF"/>
                </a:solidFill>
                <a:effectLst>
                  <a:outerShdw blurRad="38100" dist="38100" dir="2700000" algn="tl">
                    <a:srgbClr val="000000">
                      <a:alpha val="43137"/>
                    </a:srgbClr>
                  </a:outerShdw>
                </a:effectLst>
                <a:latin typeface="Century" pitchFamily="18" charset="0"/>
              </a:rPr>
              <a:t> Memorial</a:t>
            </a:r>
            <a:endParaRPr lang="de-DE" sz="2400" b="1" u="none" strike="noStrike" kern="1200" cap="all" spc="0" dirty="0">
              <a:solidFill>
                <a:srgbClr val="FFFFFF"/>
              </a:solidFill>
              <a:effectLst>
                <a:outerShdw blurRad="38100" dist="38100" dir="2700000" algn="tl">
                  <a:srgbClr val="000000">
                    <a:alpha val="43137"/>
                  </a:srgbClr>
                </a:outerShdw>
              </a:effectLst>
              <a:uFillTx/>
              <a:latin typeface="Century" pitchFamily="18" charset="0"/>
            </a:endParaRPr>
          </a:p>
        </p:txBody>
      </p:sp>
      <p:cxnSp>
        <p:nvCxnSpPr>
          <p:cNvPr id="4" name="Gerade Verbindung 8"/>
          <p:cNvCxnSpPr/>
          <p:nvPr/>
        </p:nvCxnSpPr>
        <p:spPr>
          <a:xfrm>
            <a:off x="0" y="6309323"/>
            <a:ext cx="9144000" cy="0"/>
          </a:xfrm>
          <a:prstGeom prst="straightConnector1">
            <a:avLst/>
          </a:prstGeom>
          <a:noFill/>
          <a:ln w="9528">
            <a:solidFill>
              <a:srgbClr val="ED6113"/>
            </a:solidFill>
            <a:prstDash val="solid"/>
          </a:ln>
        </p:spPr>
      </p:cxnSp>
      <p:sp>
        <p:nvSpPr>
          <p:cNvPr id="5" name="Textfeld 10"/>
          <p:cNvSpPr txBox="1"/>
          <p:nvPr/>
        </p:nvSpPr>
        <p:spPr>
          <a:xfrm>
            <a:off x="6804251" y="6453332"/>
            <a:ext cx="2088233" cy="246220"/>
          </a:xfrm>
          <a:prstGeom prst="rect">
            <a:avLst/>
          </a:prstGeom>
          <a:noFill/>
          <a:ln>
            <a:noFill/>
          </a:ln>
        </p:spPr>
        <p:txBody>
          <a:bodyPr vert="horz" wrap="square" lIns="91440" tIns="45720" rIns="91440" bIns="45720" anchor="t" anchorCtr="0" compatLnSpc="1">
            <a:sp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de-DE" sz="1000" b="0" i="0" u="none" strike="noStrike" kern="1200" cap="none" spc="0" baseline="0" dirty="0" err="1">
                <a:solidFill>
                  <a:srgbClr val="7F7F7F"/>
                </a:solidFill>
                <a:uFillTx/>
                <a:latin typeface="Georgia" pitchFamily="18"/>
              </a:rPr>
              <a:t>Let‘s</a:t>
            </a:r>
            <a:r>
              <a:rPr lang="de-DE" sz="1000" b="0" i="0" u="none" strike="noStrike" kern="1200" cap="none" spc="0" baseline="0" dirty="0">
                <a:solidFill>
                  <a:srgbClr val="7F7F7F"/>
                </a:solidFill>
                <a:uFillTx/>
                <a:latin typeface="Georgia" pitchFamily="18"/>
              </a:rPr>
              <a:t> </a:t>
            </a:r>
            <a:r>
              <a:rPr lang="de-DE" sz="1000" b="0" i="0" u="none" strike="noStrike" kern="1200" cap="none" spc="0" baseline="0" dirty="0" err="1" smtClean="0">
                <a:solidFill>
                  <a:srgbClr val="7F7F7F"/>
                </a:solidFill>
                <a:uFillTx/>
                <a:latin typeface="Georgia" pitchFamily="18"/>
              </a:rPr>
              <a:t>Explore</a:t>
            </a:r>
            <a:r>
              <a:rPr lang="de-DE" sz="1000" b="0" i="0" u="none" strike="noStrike" kern="1200" cap="none" spc="0" baseline="0" dirty="0" smtClean="0">
                <a:solidFill>
                  <a:srgbClr val="7F7F7F"/>
                </a:solidFill>
                <a:uFillTx/>
                <a:latin typeface="Georgia" pitchFamily="18"/>
              </a:rPr>
              <a:t> </a:t>
            </a:r>
            <a:r>
              <a:rPr lang="de-DE" sz="1000" b="0" i="0" u="none" strike="noStrike" kern="1200" cap="none" spc="0" baseline="0" dirty="0">
                <a:solidFill>
                  <a:srgbClr val="7F7F7F"/>
                </a:solidFill>
                <a:uFillTx/>
                <a:latin typeface="Georgia" pitchFamily="18"/>
              </a:rPr>
              <a:t>Modern Germany</a:t>
            </a:r>
            <a:endParaRPr lang="de-DE" sz="1000" b="0" i="0" u="none" strike="noStrike" kern="1200" cap="none" spc="0" baseline="0" dirty="0">
              <a:solidFill>
                <a:srgbClr val="7F7F7F"/>
              </a:solidFill>
              <a:uFillTx/>
              <a:latin typeface="Calibri"/>
            </a:endParaRPr>
          </a:p>
        </p:txBody>
      </p:sp>
      <p:sp>
        <p:nvSpPr>
          <p:cNvPr id="25" name="Ellipse 24"/>
          <p:cNvSpPr/>
          <p:nvPr/>
        </p:nvSpPr>
        <p:spPr>
          <a:xfrm>
            <a:off x="7939144" y="158160"/>
            <a:ext cx="1080000" cy="1080000"/>
          </a:xfrm>
          <a:prstGeom prst="ellipse">
            <a:avLst/>
          </a:prstGeom>
          <a:solidFill>
            <a:srgbClr val="ED6113"/>
          </a:solidFill>
          <a:ln w="1270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bg1"/>
                </a:solidFill>
                <a:latin typeface="Century" pitchFamily="18" charset="0"/>
              </a:rPr>
              <a:t>3.4</a:t>
            </a:r>
            <a:endParaRPr lang="de-DE" b="1" dirty="0">
              <a:solidFill>
                <a:schemeClr val="bg1"/>
              </a:solidFill>
              <a:latin typeface="Century" pitchFamily="18" charset="0"/>
            </a:endParaRPr>
          </a:p>
        </p:txBody>
      </p:sp>
      <p:sp>
        <p:nvSpPr>
          <p:cNvPr id="7" name="Rechteck 6"/>
          <p:cNvSpPr/>
          <p:nvPr/>
        </p:nvSpPr>
        <p:spPr>
          <a:xfrm>
            <a:off x="6400800" y="3505200"/>
            <a:ext cx="1905000" cy="2585323"/>
          </a:xfrm>
          <a:prstGeom prst="rect">
            <a:avLst/>
          </a:prstGeom>
          <a:solidFill>
            <a:srgbClr val="FFFF00"/>
          </a:solidFill>
        </p:spPr>
        <p:style>
          <a:lnRef idx="0">
            <a:schemeClr val="accent5"/>
          </a:lnRef>
          <a:fillRef idx="3">
            <a:schemeClr val="accent5"/>
          </a:fillRef>
          <a:effectRef idx="3">
            <a:schemeClr val="accent5"/>
          </a:effectRef>
          <a:fontRef idx="minor">
            <a:schemeClr val="lt1"/>
          </a:fontRef>
        </p:style>
        <p:txBody>
          <a:bodyPr wrap="square">
            <a:spAutoFit/>
          </a:bodyPr>
          <a:lstStyle/>
          <a:p>
            <a:r>
              <a:rPr lang="en-US" b="1" dirty="0">
                <a:solidFill>
                  <a:schemeClr val="tx1">
                    <a:lumMod val="65000"/>
                    <a:lumOff val="35000"/>
                  </a:schemeClr>
                </a:solidFill>
                <a:latin typeface="Century" pitchFamily="18" charset="0"/>
              </a:rPr>
              <a:t>This memorial to the Berlin Airlift is located at </a:t>
            </a:r>
            <a:r>
              <a:rPr lang="en-US" b="1" dirty="0" err="1">
                <a:solidFill>
                  <a:schemeClr val="tx1">
                    <a:lumMod val="65000"/>
                    <a:lumOff val="35000"/>
                  </a:schemeClr>
                </a:solidFill>
                <a:latin typeface="Century" pitchFamily="18" charset="0"/>
              </a:rPr>
              <a:t>Tempelhof</a:t>
            </a:r>
            <a:r>
              <a:rPr lang="en-US" b="1" dirty="0">
                <a:solidFill>
                  <a:schemeClr val="tx1">
                    <a:lumMod val="65000"/>
                    <a:lumOff val="35000"/>
                  </a:schemeClr>
                </a:solidFill>
                <a:latin typeface="Century" pitchFamily="18" charset="0"/>
              </a:rPr>
              <a:t> Airport in Berlin. What do you think the shape symbolizes?</a:t>
            </a:r>
          </a:p>
        </p:txBody>
      </p:sp>
      <p:pic>
        <p:nvPicPr>
          <p:cNvPr id="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59618" y="1537716"/>
            <a:ext cx="3208952" cy="4405884"/>
          </a:xfrm>
          <a:prstGeom prst="rect">
            <a:avLst/>
          </a:prstGeom>
          <a:noFill/>
          <a:ln w="254000">
            <a:solidFill>
              <a:srgbClr val="ED6113"/>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971625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bgerundetes Rechteck 3"/>
          <p:cNvSpPr/>
          <p:nvPr/>
        </p:nvSpPr>
        <p:spPr>
          <a:xfrm>
            <a:off x="251524" y="188640"/>
            <a:ext cx="8640961" cy="1008107"/>
          </a:xfrm>
          <a:custGeom>
            <a:avLst>
              <a:gd name="f10" fmla="val 3600"/>
            </a:avLst>
            <a:gdLst>
              <a:gd name="f1" fmla="val 10800000"/>
              <a:gd name="f2" fmla="val 5400000"/>
              <a:gd name="f3" fmla="val 16200000"/>
              <a:gd name="f4" fmla="val w"/>
              <a:gd name="f5" fmla="val h"/>
              <a:gd name="f6" fmla="val ss"/>
              <a:gd name="f7" fmla="val 0"/>
              <a:gd name="f8" fmla="*/ 5419351 1 1725033"/>
              <a:gd name="f9" fmla="val 45"/>
              <a:gd name="f10" fmla="val 3600"/>
              <a:gd name="f11" fmla="abs f4"/>
              <a:gd name="f12" fmla="abs f5"/>
              <a:gd name="f13" fmla="abs f6"/>
              <a:gd name="f14" fmla="*/ f8 1 180"/>
              <a:gd name="f15" fmla="val f10"/>
              <a:gd name="f16" fmla="+- 0 0 f2"/>
              <a:gd name="f17" fmla="?: f11 f4 1"/>
              <a:gd name="f18" fmla="?: f12 f5 1"/>
              <a:gd name="f19" fmla="?: f13 f6 1"/>
              <a:gd name="f20" fmla="*/ f9 f14 1"/>
              <a:gd name="f21" fmla="+- f7 f15 0"/>
              <a:gd name="f22" fmla="*/ f17 1 21600"/>
              <a:gd name="f23" fmla="*/ f18 1 21600"/>
              <a:gd name="f24" fmla="*/ 21600 f17 1"/>
              <a:gd name="f25" fmla="*/ 21600 f18 1"/>
              <a:gd name="f26" fmla="+- 0 0 f20"/>
              <a:gd name="f27" fmla="+- f7 0 f21"/>
              <a:gd name="f28" fmla="+- f21 0 f7"/>
              <a:gd name="f29" fmla="min f23 f22"/>
              <a:gd name="f30" fmla="*/ f24 1 f19"/>
              <a:gd name="f31" fmla="*/ f25 1 f19"/>
              <a:gd name="f32" fmla="*/ f26 f1 1"/>
              <a:gd name="f33" fmla="abs f27"/>
              <a:gd name="f34" fmla="abs f28"/>
              <a:gd name="f35" fmla="?: f27 f16 f2"/>
              <a:gd name="f36" fmla="?: f27 f2 f16"/>
              <a:gd name="f37" fmla="?: f27 f3 f2"/>
              <a:gd name="f38" fmla="?: f27 f2 f3"/>
              <a:gd name="f39" fmla="?: f28 f16 f2"/>
              <a:gd name="f40" fmla="?: f28 f2 f16"/>
              <a:gd name="f41" fmla="?: f27 0 f1"/>
              <a:gd name="f42" fmla="?: f27 f1 0"/>
              <a:gd name="f43" fmla="val f30"/>
              <a:gd name="f44" fmla="val f31"/>
              <a:gd name="f45" fmla="*/ f32 1 f8"/>
              <a:gd name="f46" fmla="?: f27 f38 f37"/>
              <a:gd name="f47" fmla="?: f27 f37 f38"/>
              <a:gd name="f48" fmla="?: f28 f36 f35"/>
              <a:gd name="f49" fmla="*/ f21 f29 1"/>
              <a:gd name="f50" fmla="*/ f7 f29 1"/>
              <a:gd name="f51" fmla="*/ f33 f29 1"/>
              <a:gd name="f52" fmla="*/ f34 f29 1"/>
              <a:gd name="f53" fmla="+- f44 0 f15"/>
              <a:gd name="f54" fmla="+- f43 0 f15"/>
              <a:gd name="f55" fmla="+- f45 0 f2"/>
              <a:gd name="f56" fmla="?: f28 f47 f46"/>
              <a:gd name="f57" fmla="*/ f44 f29 1"/>
              <a:gd name="f58" fmla="*/ f43 f29 1"/>
              <a:gd name="f59" fmla="+- f55 f2 0"/>
              <a:gd name="f60" fmla="+- f44 0 f53"/>
              <a:gd name="f61" fmla="+- f43 0 f54"/>
              <a:gd name="f62" fmla="+- f53 0 f44"/>
              <a:gd name="f63" fmla="+- f54 0 f43"/>
              <a:gd name="f64" fmla="*/ f53 f29 1"/>
              <a:gd name="f65" fmla="*/ f54 f29 1"/>
              <a:gd name="f66" fmla="*/ f59 f8 1"/>
              <a:gd name="f67" fmla="abs f60"/>
              <a:gd name="f68" fmla="?: f60 0 f1"/>
              <a:gd name="f69" fmla="?: f60 f1 0"/>
              <a:gd name="f70" fmla="?: f60 f39 f40"/>
              <a:gd name="f71" fmla="abs f61"/>
              <a:gd name="f72" fmla="abs f62"/>
              <a:gd name="f73" fmla="?: f61 f16 f2"/>
              <a:gd name="f74" fmla="?: f61 f2 f16"/>
              <a:gd name="f75" fmla="?: f61 f3 f2"/>
              <a:gd name="f76" fmla="?: f61 f2 f3"/>
              <a:gd name="f77" fmla="abs f63"/>
              <a:gd name="f78" fmla="?: f63 f16 f2"/>
              <a:gd name="f79" fmla="?: f63 f2 f16"/>
              <a:gd name="f80" fmla="?: f63 f42 f41"/>
              <a:gd name="f81" fmla="?: f63 f41 f42"/>
              <a:gd name="f82" fmla="*/ f66 1 f1"/>
              <a:gd name="f83" fmla="?: f28 f69 f68"/>
              <a:gd name="f84" fmla="?: f28 f68 f69"/>
              <a:gd name="f85" fmla="?: f61 f76 f75"/>
              <a:gd name="f86" fmla="?: f61 f75 f76"/>
              <a:gd name="f87" fmla="?: f62 f74 f73"/>
              <a:gd name="f88" fmla="?: f27 f80 f81"/>
              <a:gd name="f89" fmla="?: f27 f78 f79"/>
              <a:gd name="f90" fmla="*/ f67 f29 1"/>
              <a:gd name="f91" fmla="*/ f71 f29 1"/>
              <a:gd name="f92" fmla="*/ f72 f29 1"/>
              <a:gd name="f93" fmla="*/ f77 f29 1"/>
              <a:gd name="f94" fmla="+- 0 0 f82"/>
              <a:gd name="f95" fmla="?: f60 f83 f84"/>
              <a:gd name="f96" fmla="?: f62 f86 f85"/>
              <a:gd name="f97" fmla="+- 0 0 f94"/>
              <a:gd name="f98" fmla="*/ f97 f1 1"/>
              <a:gd name="f99" fmla="*/ f98 1 f8"/>
              <a:gd name="f100" fmla="+- f99 0 f2"/>
              <a:gd name="f101" fmla="cos 1 f100"/>
              <a:gd name="f102" fmla="+- 0 0 f101"/>
              <a:gd name="f103" fmla="+- 0 0 f102"/>
              <a:gd name="f104" fmla="val f103"/>
              <a:gd name="f105" fmla="+- 0 0 f104"/>
              <a:gd name="f106" fmla="*/ f15 f105 1"/>
              <a:gd name="f107" fmla="*/ f106 3163 1"/>
              <a:gd name="f108" fmla="*/ f107 1 7636"/>
              <a:gd name="f109" fmla="+- f7 f108 0"/>
              <a:gd name="f110" fmla="+- f43 0 f108"/>
              <a:gd name="f111" fmla="+- f44 0 f108"/>
              <a:gd name="f112" fmla="*/ f109 f29 1"/>
              <a:gd name="f113" fmla="*/ f110 f29 1"/>
              <a:gd name="f114" fmla="*/ f111 f29 1"/>
            </a:gdLst>
            <a:ahLst/>
            <a:cxnLst>
              <a:cxn ang="3cd4">
                <a:pos x="hc" y="t"/>
              </a:cxn>
              <a:cxn ang="0">
                <a:pos x="r" y="vc"/>
              </a:cxn>
              <a:cxn ang="cd4">
                <a:pos x="hc" y="b"/>
              </a:cxn>
              <a:cxn ang="cd2">
                <a:pos x="l" y="vc"/>
              </a:cxn>
            </a:cxnLst>
            <a:rect l="f112" t="f112" r="f113" b="f114"/>
            <a:pathLst>
              <a:path>
                <a:moveTo>
                  <a:pt x="f49" y="f50"/>
                </a:moveTo>
                <a:arcTo wR="f51" hR="f52" stAng="f56" swAng="f48"/>
                <a:lnTo>
                  <a:pt x="f50" y="f64"/>
                </a:lnTo>
                <a:arcTo wR="f52" hR="f90" stAng="f95" swAng="f70"/>
                <a:lnTo>
                  <a:pt x="f65" y="f57"/>
                </a:lnTo>
                <a:arcTo wR="f91" hR="f92" stAng="f96" swAng="f87"/>
                <a:lnTo>
                  <a:pt x="f58" y="f49"/>
                </a:lnTo>
                <a:arcTo wR="f93" hR="f51" stAng="f88" swAng="f89"/>
                <a:close/>
              </a:path>
            </a:pathLst>
          </a:custGeom>
          <a:solidFill>
            <a:srgbClr val="ED6113"/>
          </a:solidFill>
          <a:ln>
            <a:noFill/>
            <a:prstDash val="solid"/>
          </a:ln>
        </p:spPr>
        <p:txBody>
          <a:bodyPr vert="horz" wrap="square" lIns="91440" tIns="45720" rIns="91440" bIns="45720" anchor="ctr" anchorCtr="0" compatLnSpc="1"/>
          <a:lstStyle/>
          <a:p>
            <a:pPr lvl="0">
              <a:defRPr sz="1800" b="0" i="0" u="none" strike="noStrike" kern="0" cap="none" spc="0" baseline="0">
                <a:solidFill>
                  <a:srgbClr val="000000"/>
                </a:solidFill>
                <a:uFillTx/>
              </a:defRPr>
            </a:pPr>
            <a:r>
              <a:rPr lang="en-US" sz="2400" b="1" cap="all" dirty="0">
                <a:solidFill>
                  <a:srgbClr val="FFFFFF"/>
                </a:solidFill>
                <a:effectLst>
                  <a:outerShdw blurRad="38100" dist="38100" dir="2700000" algn="tl">
                    <a:srgbClr val="000000">
                      <a:alpha val="43137"/>
                    </a:srgbClr>
                  </a:outerShdw>
                </a:effectLst>
                <a:latin typeface="Century" pitchFamily="18" charset="0"/>
              </a:rPr>
              <a:t>The </a:t>
            </a:r>
            <a:r>
              <a:rPr lang="en-US" sz="2400" b="1" cap="all" dirty="0" smtClean="0">
                <a:solidFill>
                  <a:srgbClr val="FFFFFF"/>
                </a:solidFill>
                <a:effectLst>
                  <a:outerShdw blurRad="38100" dist="38100" dir="2700000" algn="tl">
                    <a:srgbClr val="000000">
                      <a:alpha val="43137"/>
                    </a:srgbClr>
                  </a:outerShdw>
                </a:effectLst>
                <a:latin typeface="Century" pitchFamily="18" charset="0"/>
              </a:rPr>
              <a:t>Berlin Air Lift</a:t>
            </a:r>
            <a:endParaRPr lang="de-DE" sz="2400" b="1" u="none" strike="noStrike" kern="1200" cap="all" spc="0" dirty="0">
              <a:solidFill>
                <a:srgbClr val="FFFFFF"/>
              </a:solidFill>
              <a:effectLst>
                <a:outerShdw blurRad="38100" dist="38100" dir="2700000" algn="tl">
                  <a:srgbClr val="000000">
                    <a:alpha val="43137"/>
                  </a:srgbClr>
                </a:outerShdw>
              </a:effectLst>
              <a:uFillTx/>
              <a:latin typeface="Century" pitchFamily="18" charset="0"/>
            </a:endParaRPr>
          </a:p>
        </p:txBody>
      </p:sp>
      <p:cxnSp>
        <p:nvCxnSpPr>
          <p:cNvPr id="4" name="Gerade Verbindung 8"/>
          <p:cNvCxnSpPr/>
          <p:nvPr/>
        </p:nvCxnSpPr>
        <p:spPr>
          <a:xfrm>
            <a:off x="0" y="6309323"/>
            <a:ext cx="9144000" cy="0"/>
          </a:xfrm>
          <a:prstGeom prst="straightConnector1">
            <a:avLst/>
          </a:prstGeom>
          <a:noFill/>
          <a:ln w="9528">
            <a:solidFill>
              <a:srgbClr val="ED6113"/>
            </a:solidFill>
            <a:prstDash val="solid"/>
          </a:ln>
        </p:spPr>
      </p:cxnSp>
      <p:sp>
        <p:nvSpPr>
          <p:cNvPr id="5" name="Textfeld 10"/>
          <p:cNvSpPr txBox="1"/>
          <p:nvPr/>
        </p:nvSpPr>
        <p:spPr>
          <a:xfrm>
            <a:off x="6804251" y="6453332"/>
            <a:ext cx="2088233" cy="246220"/>
          </a:xfrm>
          <a:prstGeom prst="rect">
            <a:avLst/>
          </a:prstGeom>
          <a:noFill/>
          <a:ln>
            <a:noFill/>
          </a:ln>
        </p:spPr>
        <p:txBody>
          <a:bodyPr vert="horz" wrap="square" lIns="91440" tIns="45720" rIns="91440" bIns="45720" anchor="t" anchorCtr="0" compatLnSpc="1">
            <a:sp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de-DE" sz="1000" b="0" i="0" u="none" strike="noStrike" kern="1200" cap="none" spc="0" baseline="0" dirty="0" err="1">
                <a:solidFill>
                  <a:srgbClr val="7F7F7F"/>
                </a:solidFill>
                <a:uFillTx/>
                <a:latin typeface="Georgia" pitchFamily="18"/>
              </a:rPr>
              <a:t>Let‘s</a:t>
            </a:r>
            <a:r>
              <a:rPr lang="de-DE" sz="1000" b="0" i="0" u="none" strike="noStrike" kern="1200" cap="none" spc="0" baseline="0" dirty="0">
                <a:solidFill>
                  <a:srgbClr val="7F7F7F"/>
                </a:solidFill>
                <a:uFillTx/>
                <a:latin typeface="Georgia" pitchFamily="18"/>
              </a:rPr>
              <a:t> </a:t>
            </a:r>
            <a:r>
              <a:rPr lang="de-DE" sz="1000" b="0" i="0" u="none" strike="noStrike" kern="1200" cap="none" spc="0" baseline="0" dirty="0" err="1" smtClean="0">
                <a:solidFill>
                  <a:srgbClr val="7F7F7F"/>
                </a:solidFill>
                <a:uFillTx/>
                <a:latin typeface="Georgia" pitchFamily="18"/>
              </a:rPr>
              <a:t>Explore</a:t>
            </a:r>
            <a:r>
              <a:rPr lang="de-DE" sz="1000" b="0" i="0" u="none" strike="noStrike" kern="1200" cap="none" spc="0" baseline="0" dirty="0" smtClean="0">
                <a:solidFill>
                  <a:srgbClr val="7F7F7F"/>
                </a:solidFill>
                <a:uFillTx/>
                <a:latin typeface="Georgia" pitchFamily="18"/>
              </a:rPr>
              <a:t> </a:t>
            </a:r>
            <a:r>
              <a:rPr lang="de-DE" sz="1000" b="0" i="0" u="none" strike="noStrike" kern="1200" cap="none" spc="0" baseline="0" dirty="0">
                <a:solidFill>
                  <a:srgbClr val="7F7F7F"/>
                </a:solidFill>
                <a:uFillTx/>
                <a:latin typeface="Georgia" pitchFamily="18"/>
              </a:rPr>
              <a:t>Modern Germany</a:t>
            </a:r>
            <a:endParaRPr lang="de-DE" sz="1000" b="0" i="0" u="none" strike="noStrike" kern="1200" cap="none" spc="0" baseline="0" dirty="0">
              <a:solidFill>
                <a:srgbClr val="7F7F7F"/>
              </a:solidFill>
              <a:uFillTx/>
              <a:latin typeface="Calibri"/>
            </a:endParaRPr>
          </a:p>
        </p:txBody>
      </p:sp>
      <p:sp>
        <p:nvSpPr>
          <p:cNvPr id="25" name="Ellipse 24"/>
          <p:cNvSpPr/>
          <p:nvPr/>
        </p:nvSpPr>
        <p:spPr>
          <a:xfrm>
            <a:off x="7939144" y="158160"/>
            <a:ext cx="1080000" cy="1080000"/>
          </a:xfrm>
          <a:prstGeom prst="ellipse">
            <a:avLst/>
          </a:prstGeom>
          <a:solidFill>
            <a:srgbClr val="ED6113"/>
          </a:solidFill>
          <a:ln w="1270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bg1"/>
                </a:solidFill>
                <a:latin typeface="Century" pitchFamily="18" charset="0"/>
              </a:rPr>
              <a:t>3.4</a:t>
            </a:r>
            <a:endParaRPr lang="de-DE" b="1" dirty="0">
              <a:solidFill>
                <a:schemeClr val="bg1"/>
              </a:solidFill>
              <a:latin typeface="Century" pitchFamily="18" charset="0"/>
            </a:endParaRPr>
          </a:p>
        </p:txBody>
      </p:sp>
      <p:sp>
        <p:nvSpPr>
          <p:cNvPr id="7" name="Rechteck 6"/>
          <p:cNvSpPr/>
          <p:nvPr/>
        </p:nvSpPr>
        <p:spPr>
          <a:xfrm>
            <a:off x="4038600" y="3373910"/>
            <a:ext cx="4876800" cy="2031325"/>
          </a:xfrm>
          <a:prstGeom prst="rect">
            <a:avLst/>
          </a:prstGeom>
          <a:solidFill>
            <a:srgbClr val="FFFF00"/>
          </a:solidFill>
        </p:spPr>
        <p:style>
          <a:lnRef idx="0">
            <a:schemeClr val="accent5"/>
          </a:lnRef>
          <a:fillRef idx="3">
            <a:schemeClr val="accent5"/>
          </a:fillRef>
          <a:effectRef idx="3">
            <a:schemeClr val="accent5"/>
          </a:effectRef>
          <a:fontRef idx="minor">
            <a:schemeClr val="lt1"/>
          </a:fontRef>
        </p:style>
        <p:txBody>
          <a:bodyPr wrap="square">
            <a:spAutoFit/>
          </a:bodyPr>
          <a:lstStyle/>
          <a:p>
            <a:r>
              <a:rPr lang="en-US" b="1" dirty="0">
                <a:solidFill>
                  <a:schemeClr val="tx1">
                    <a:lumMod val="65000"/>
                    <a:lumOff val="35000"/>
                  </a:schemeClr>
                </a:solidFill>
                <a:latin typeface="Century" pitchFamily="18" charset="0"/>
              </a:rPr>
              <a:t>The Berlin Airlift Memorial in Staffordshire in the United Kingdom is a smaller copy of the Berlin Airlift Memorial in Berlin, Germany. </a:t>
            </a:r>
            <a:endParaRPr lang="en-US" b="1" dirty="0" smtClean="0">
              <a:solidFill>
                <a:schemeClr val="tx1">
                  <a:lumMod val="65000"/>
                  <a:lumOff val="35000"/>
                </a:schemeClr>
              </a:solidFill>
              <a:latin typeface="Century" pitchFamily="18" charset="0"/>
            </a:endParaRPr>
          </a:p>
          <a:p>
            <a:r>
              <a:rPr lang="en-US" b="1" dirty="0" smtClean="0">
                <a:solidFill>
                  <a:schemeClr val="tx1">
                    <a:lumMod val="65000"/>
                    <a:lumOff val="35000"/>
                  </a:schemeClr>
                </a:solidFill>
                <a:latin typeface="Century" pitchFamily="18" charset="0"/>
              </a:rPr>
              <a:t>The </a:t>
            </a:r>
            <a:r>
              <a:rPr lang="en-US" b="1" dirty="0">
                <a:solidFill>
                  <a:schemeClr val="tx1">
                    <a:lumMod val="65000"/>
                    <a:lumOff val="35000"/>
                  </a:schemeClr>
                </a:solidFill>
                <a:latin typeface="Century" pitchFamily="18" charset="0"/>
              </a:rPr>
              <a:t>eagle on the top represents the British and Commonwealth contribution to the first victory of the Cold War. </a:t>
            </a:r>
          </a:p>
        </p:txBody>
      </p:sp>
      <p:pic>
        <p:nvPicPr>
          <p:cNvPr id="8" name="Picture 2" descr="File:Berlin Airlift Memorial at National Memorial Arboretum.jpg"/>
          <p:cNvPicPr>
            <a:picLocks noChangeAspect="1" noChangeArrowheads="1"/>
          </p:cNvPicPr>
          <p:nvPr/>
        </p:nvPicPr>
        <p:blipFill rotWithShape="1">
          <a:blip r:embed="rId2">
            <a:extLst>
              <a:ext uri="{28A0092B-C50C-407E-A947-70E740481C1C}">
                <a14:useLocalDpi xmlns:a14="http://schemas.microsoft.com/office/drawing/2010/main" val="0"/>
              </a:ext>
            </a:extLst>
          </a:blip>
          <a:srcRect r="45128"/>
          <a:stretch/>
        </p:blipFill>
        <p:spPr bwMode="auto">
          <a:xfrm>
            <a:off x="1143000" y="1905000"/>
            <a:ext cx="2674257" cy="3655219"/>
          </a:xfrm>
          <a:prstGeom prst="rect">
            <a:avLst/>
          </a:prstGeom>
          <a:noFill/>
          <a:ln w="254000">
            <a:solidFill>
              <a:srgbClr val="ED6113"/>
            </a:solidFill>
            <a:round/>
            <a:headEnd/>
            <a:tailEnd/>
          </a:ln>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971625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bgerundetes Rechteck 3"/>
          <p:cNvSpPr/>
          <p:nvPr/>
        </p:nvSpPr>
        <p:spPr>
          <a:xfrm>
            <a:off x="251524" y="188640"/>
            <a:ext cx="8640961" cy="1008107"/>
          </a:xfrm>
          <a:custGeom>
            <a:avLst>
              <a:gd name="f10" fmla="val 3600"/>
            </a:avLst>
            <a:gdLst>
              <a:gd name="f1" fmla="val 10800000"/>
              <a:gd name="f2" fmla="val 5400000"/>
              <a:gd name="f3" fmla="val 16200000"/>
              <a:gd name="f4" fmla="val w"/>
              <a:gd name="f5" fmla="val h"/>
              <a:gd name="f6" fmla="val ss"/>
              <a:gd name="f7" fmla="val 0"/>
              <a:gd name="f8" fmla="*/ 5419351 1 1725033"/>
              <a:gd name="f9" fmla="val 45"/>
              <a:gd name="f10" fmla="val 3600"/>
              <a:gd name="f11" fmla="abs f4"/>
              <a:gd name="f12" fmla="abs f5"/>
              <a:gd name="f13" fmla="abs f6"/>
              <a:gd name="f14" fmla="*/ f8 1 180"/>
              <a:gd name="f15" fmla="val f10"/>
              <a:gd name="f16" fmla="+- 0 0 f2"/>
              <a:gd name="f17" fmla="?: f11 f4 1"/>
              <a:gd name="f18" fmla="?: f12 f5 1"/>
              <a:gd name="f19" fmla="?: f13 f6 1"/>
              <a:gd name="f20" fmla="*/ f9 f14 1"/>
              <a:gd name="f21" fmla="+- f7 f15 0"/>
              <a:gd name="f22" fmla="*/ f17 1 21600"/>
              <a:gd name="f23" fmla="*/ f18 1 21600"/>
              <a:gd name="f24" fmla="*/ 21600 f17 1"/>
              <a:gd name="f25" fmla="*/ 21600 f18 1"/>
              <a:gd name="f26" fmla="+- 0 0 f20"/>
              <a:gd name="f27" fmla="+- f7 0 f21"/>
              <a:gd name="f28" fmla="+- f21 0 f7"/>
              <a:gd name="f29" fmla="min f23 f22"/>
              <a:gd name="f30" fmla="*/ f24 1 f19"/>
              <a:gd name="f31" fmla="*/ f25 1 f19"/>
              <a:gd name="f32" fmla="*/ f26 f1 1"/>
              <a:gd name="f33" fmla="abs f27"/>
              <a:gd name="f34" fmla="abs f28"/>
              <a:gd name="f35" fmla="?: f27 f16 f2"/>
              <a:gd name="f36" fmla="?: f27 f2 f16"/>
              <a:gd name="f37" fmla="?: f27 f3 f2"/>
              <a:gd name="f38" fmla="?: f27 f2 f3"/>
              <a:gd name="f39" fmla="?: f28 f16 f2"/>
              <a:gd name="f40" fmla="?: f28 f2 f16"/>
              <a:gd name="f41" fmla="?: f27 0 f1"/>
              <a:gd name="f42" fmla="?: f27 f1 0"/>
              <a:gd name="f43" fmla="val f30"/>
              <a:gd name="f44" fmla="val f31"/>
              <a:gd name="f45" fmla="*/ f32 1 f8"/>
              <a:gd name="f46" fmla="?: f27 f38 f37"/>
              <a:gd name="f47" fmla="?: f27 f37 f38"/>
              <a:gd name="f48" fmla="?: f28 f36 f35"/>
              <a:gd name="f49" fmla="*/ f21 f29 1"/>
              <a:gd name="f50" fmla="*/ f7 f29 1"/>
              <a:gd name="f51" fmla="*/ f33 f29 1"/>
              <a:gd name="f52" fmla="*/ f34 f29 1"/>
              <a:gd name="f53" fmla="+- f44 0 f15"/>
              <a:gd name="f54" fmla="+- f43 0 f15"/>
              <a:gd name="f55" fmla="+- f45 0 f2"/>
              <a:gd name="f56" fmla="?: f28 f47 f46"/>
              <a:gd name="f57" fmla="*/ f44 f29 1"/>
              <a:gd name="f58" fmla="*/ f43 f29 1"/>
              <a:gd name="f59" fmla="+- f55 f2 0"/>
              <a:gd name="f60" fmla="+- f44 0 f53"/>
              <a:gd name="f61" fmla="+- f43 0 f54"/>
              <a:gd name="f62" fmla="+- f53 0 f44"/>
              <a:gd name="f63" fmla="+- f54 0 f43"/>
              <a:gd name="f64" fmla="*/ f53 f29 1"/>
              <a:gd name="f65" fmla="*/ f54 f29 1"/>
              <a:gd name="f66" fmla="*/ f59 f8 1"/>
              <a:gd name="f67" fmla="abs f60"/>
              <a:gd name="f68" fmla="?: f60 0 f1"/>
              <a:gd name="f69" fmla="?: f60 f1 0"/>
              <a:gd name="f70" fmla="?: f60 f39 f40"/>
              <a:gd name="f71" fmla="abs f61"/>
              <a:gd name="f72" fmla="abs f62"/>
              <a:gd name="f73" fmla="?: f61 f16 f2"/>
              <a:gd name="f74" fmla="?: f61 f2 f16"/>
              <a:gd name="f75" fmla="?: f61 f3 f2"/>
              <a:gd name="f76" fmla="?: f61 f2 f3"/>
              <a:gd name="f77" fmla="abs f63"/>
              <a:gd name="f78" fmla="?: f63 f16 f2"/>
              <a:gd name="f79" fmla="?: f63 f2 f16"/>
              <a:gd name="f80" fmla="?: f63 f42 f41"/>
              <a:gd name="f81" fmla="?: f63 f41 f42"/>
              <a:gd name="f82" fmla="*/ f66 1 f1"/>
              <a:gd name="f83" fmla="?: f28 f69 f68"/>
              <a:gd name="f84" fmla="?: f28 f68 f69"/>
              <a:gd name="f85" fmla="?: f61 f76 f75"/>
              <a:gd name="f86" fmla="?: f61 f75 f76"/>
              <a:gd name="f87" fmla="?: f62 f74 f73"/>
              <a:gd name="f88" fmla="?: f27 f80 f81"/>
              <a:gd name="f89" fmla="?: f27 f78 f79"/>
              <a:gd name="f90" fmla="*/ f67 f29 1"/>
              <a:gd name="f91" fmla="*/ f71 f29 1"/>
              <a:gd name="f92" fmla="*/ f72 f29 1"/>
              <a:gd name="f93" fmla="*/ f77 f29 1"/>
              <a:gd name="f94" fmla="+- 0 0 f82"/>
              <a:gd name="f95" fmla="?: f60 f83 f84"/>
              <a:gd name="f96" fmla="?: f62 f86 f85"/>
              <a:gd name="f97" fmla="+- 0 0 f94"/>
              <a:gd name="f98" fmla="*/ f97 f1 1"/>
              <a:gd name="f99" fmla="*/ f98 1 f8"/>
              <a:gd name="f100" fmla="+- f99 0 f2"/>
              <a:gd name="f101" fmla="cos 1 f100"/>
              <a:gd name="f102" fmla="+- 0 0 f101"/>
              <a:gd name="f103" fmla="+- 0 0 f102"/>
              <a:gd name="f104" fmla="val f103"/>
              <a:gd name="f105" fmla="+- 0 0 f104"/>
              <a:gd name="f106" fmla="*/ f15 f105 1"/>
              <a:gd name="f107" fmla="*/ f106 3163 1"/>
              <a:gd name="f108" fmla="*/ f107 1 7636"/>
              <a:gd name="f109" fmla="+- f7 f108 0"/>
              <a:gd name="f110" fmla="+- f43 0 f108"/>
              <a:gd name="f111" fmla="+- f44 0 f108"/>
              <a:gd name="f112" fmla="*/ f109 f29 1"/>
              <a:gd name="f113" fmla="*/ f110 f29 1"/>
              <a:gd name="f114" fmla="*/ f111 f29 1"/>
            </a:gdLst>
            <a:ahLst/>
            <a:cxnLst>
              <a:cxn ang="3cd4">
                <a:pos x="hc" y="t"/>
              </a:cxn>
              <a:cxn ang="0">
                <a:pos x="r" y="vc"/>
              </a:cxn>
              <a:cxn ang="cd4">
                <a:pos x="hc" y="b"/>
              </a:cxn>
              <a:cxn ang="cd2">
                <a:pos x="l" y="vc"/>
              </a:cxn>
            </a:cxnLst>
            <a:rect l="f112" t="f112" r="f113" b="f114"/>
            <a:pathLst>
              <a:path>
                <a:moveTo>
                  <a:pt x="f49" y="f50"/>
                </a:moveTo>
                <a:arcTo wR="f51" hR="f52" stAng="f56" swAng="f48"/>
                <a:lnTo>
                  <a:pt x="f50" y="f64"/>
                </a:lnTo>
                <a:arcTo wR="f52" hR="f90" stAng="f95" swAng="f70"/>
                <a:lnTo>
                  <a:pt x="f65" y="f57"/>
                </a:lnTo>
                <a:arcTo wR="f91" hR="f92" stAng="f96" swAng="f87"/>
                <a:lnTo>
                  <a:pt x="f58" y="f49"/>
                </a:lnTo>
                <a:arcTo wR="f93" hR="f51" stAng="f88" swAng="f89"/>
                <a:close/>
              </a:path>
            </a:pathLst>
          </a:custGeom>
          <a:solidFill>
            <a:srgbClr val="ED6113"/>
          </a:solidFill>
          <a:ln>
            <a:noFill/>
            <a:prstDash val="solid"/>
          </a:ln>
        </p:spPr>
        <p:txBody>
          <a:bodyPr vert="horz" wrap="square" lIns="91440" tIns="45720" rIns="91440" bIns="45720" anchor="ctr" anchorCtr="0" compatLnSpc="1"/>
          <a:lstStyle/>
          <a:p>
            <a:pPr lvl="0">
              <a:defRPr sz="1800" b="0" i="0" u="none" strike="noStrike" kern="0" cap="none" spc="0" baseline="0">
                <a:solidFill>
                  <a:srgbClr val="000000"/>
                </a:solidFill>
                <a:uFillTx/>
              </a:defRPr>
            </a:pPr>
            <a:r>
              <a:rPr lang="en-US" sz="2400" b="1" cap="all" dirty="0" smtClean="0">
                <a:solidFill>
                  <a:srgbClr val="FFFFFF"/>
                </a:solidFill>
                <a:effectLst>
                  <a:outerShdw blurRad="38100" dist="38100" dir="2700000" algn="tl">
                    <a:srgbClr val="000000">
                      <a:alpha val="43137"/>
                    </a:srgbClr>
                  </a:outerShdw>
                </a:effectLst>
                <a:latin typeface="Century" pitchFamily="18" charset="0"/>
              </a:rPr>
              <a:t>What if…</a:t>
            </a:r>
            <a:endParaRPr lang="de-DE" sz="2400" b="1" u="none" strike="noStrike" kern="1200" cap="all" spc="0" dirty="0">
              <a:solidFill>
                <a:srgbClr val="FFFFFF"/>
              </a:solidFill>
              <a:effectLst>
                <a:outerShdw blurRad="38100" dist="38100" dir="2700000" algn="tl">
                  <a:srgbClr val="000000">
                    <a:alpha val="43137"/>
                  </a:srgbClr>
                </a:outerShdw>
              </a:effectLst>
              <a:uFillTx/>
              <a:latin typeface="Century" pitchFamily="18" charset="0"/>
            </a:endParaRPr>
          </a:p>
        </p:txBody>
      </p:sp>
      <p:cxnSp>
        <p:nvCxnSpPr>
          <p:cNvPr id="4" name="Gerade Verbindung 8"/>
          <p:cNvCxnSpPr/>
          <p:nvPr/>
        </p:nvCxnSpPr>
        <p:spPr>
          <a:xfrm>
            <a:off x="0" y="6309323"/>
            <a:ext cx="9144000" cy="0"/>
          </a:xfrm>
          <a:prstGeom prst="straightConnector1">
            <a:avLst/>
          </a:prstGeom>
          <a:noFill/>
          <a:ln w="9528">
            <a:solidFill>
              <a:srgbClr val="ED6113"/>
            </a:solidFill>
            <a:prstDash val="solid"/>
          </a:ln>
        </p:spPr>
      </p:cxnSp>
      <p:sp>
        <p:nvSpPr>
          <p:cNvPr id="5" name="Textfeld 10"/>
          <p:cNvSpPr txBox="1"/>
          <p:nvPr/>
        </p:nvSpPr>
        <p:spPr>
          <a:xfrm>
            <a:off x="6804251" y="6453332"/>
            <a:ext cx="2088233" cy="246220"/>
          </a:xfrm>
          <a:prstGeom prst="rect">
            <a:avLst/>
          </a:prstGeom>
          <a:noFill/>
          <a:ln>
            <a:noFill/>
          </a:ln>
        </p:spPr>
        <p:txBody>
          <a:bodyPr vert="horz" wrap="square" lIns="91440" tIns="45720" rIns="91440" bIns="45720" anchor="t" anchorCtr="0" compatLnSpc="1">
            <a:sp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de-DE" sz="1000" b="0" i="0" u="none" strike="noStrike" kern="1200" cap="none" spc="0" baseline="0" dirty="0" err="1">
                <a:solidFill>
                  <a:srgbClr val="7F7F7F"/>
                </a:solidFill>
                <a:uFillTx/>
                <a:latin typeface="Georgia" pitchFamily="18"/>
              </a:rPr>
              <a:t>Let‘s</a:t>
            </a:r>
            <a:r>
              <a:rPr lang="de-DE" sz="1000" b="0" i="0" u="none" strike="noStrike" kern="1200" cap="none" spc="0" baseline="0" dirty="0">
                <a:solidFill>
                  <a:srgbClr val="7F7F7F"/>
                </a:solidFill>
                <a:uFillTx/>
                <a:latin typeface="Georgia" pitchFamily="18"/>
              </a:rPr>
              <a:t> </a:t>
            </a:r>
            <a:r>
              <a:rPr lang="de-DE" sz="1000" b="0" i="0" u="none" strike="noStrike" kern="1200" cap="none" spc="0" baseline="0" dirty="0" err="1" smtClean="0">
                <a:solidFill>
                  <a:srgbClr val="7F7F7F"/>
                </a:solidFill>
                <a:uFillTx/>
                <a:latin typeface="Georgia" pitchFamily="18"/>
              </a:rPr>
              <a:t>Explore</a:t>
            </a:r>
            <a:r>
              <a:rPr lang="de-DE" sz="1000" b="0" i="0" u="none" strike="noStrike" kern="1200" cap="none" spc="0" baseline="0" dirty="0" smtClean="0">
                <a:solidFill>
                  <a:srgbClr val="7F7F7F"/>
                </a:solidFill>
                <a:uFillTx/>
                <a:latin typeface="Georgia" pitchFamily="18"/>
              </a:rPr>
              <a:t> </a:t>
            </a:r>
            <a:r>
              <a:rPr lang="de-DE" sz="1000" b="0" i="0" u="none" strike="noStrike" kern="1200" cap="none" spc="0" baseline="0" dirty="0">
                <a:solidFill>
                  <a:srgbClr val="7F7F7F"/>
                </a:solidFill>
                <a:uFillTx/>
                <a:latin typeface="Georgia" pitchFamily="18"/>
              </a:rPr>
              <a:t>Modern Germany</a:t>
            </a:r>
            <a:endParaRPr lang="de-DE" sz="1000" b="0" i="0" u="none" strike="noStrike" kern="1200" cap="none" spc="0" baseline="0" dirty="0">
              <a:solidFill>
                <a:srgbClr val="7F7F7F"/>
              </a:solidFill>
              <a:uFillTx/>
              <a:latin typeface="Calibri"/>
            </a:endParaRPr>
          </a:p>
        </p:txBody>
      </p:sp>
      <p:sp>
        <p:nvSpPr>
          <p:cNvPr id="25" name="Ellipse 24"/>
          <p:cNvSpPr/>
          <p:nvPr/>
        </p:nvSpPr>
        <p:spPr>
          <a:xfrm>
            <a:off x="7939144" y="158160"/>
            <a:ext cx="1080000" cy="1080000"/>
          </a:xfrm>
          <a:prstGeom prst="ellipse">
            <a:avLst/>
          </a:prstGeom>
          <a:solidFill>
            <a:srgbClr val="ED6113"/>
          </a:solidFill>
          <a:ln w="1270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bg1"/>
                </a:solidFill>
                <a:latin typeface="Century" pitchFamily="18" charset="0"/>
              </a:rPr>
              <a:t>3.4</a:t>
            </a:r>
            <a:endParaRPr lang="de-DE" b="1" dirty="0">
              <a:solidFill>
                <a:schemeClr val="bg1"/>
              </a:solidFill>
              <a:latin typeface="Century" pitchFamily="18" charset="0"/>
            </a:endParaRPr>
          </a:p>
        </p:txBody>
      </p:sp>
      <p:pic>
        <p:nvPicPr>
          <p:cNvPr id="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2057400"/>
            <a:ext cx="7620000" cy="2971800"/>
          </a:xfrm>
          <a:prstGeom prst="rect">
            <a:avLst/>
          </a:prstGeom>
          <a:noFill/>
          <a:ln w="254000">
            <a:solidFill>
              <a:srgbClr val="ED6113"/>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Rechteck 9"/>
          <p:cNvSpPr/>
          <p:nvPr/>
        </p:nvSpPr>
        <p:spPr>
          <a:xfrm>
            <a:off x="838200" y="4960203"/>
            <a:ext cx="7467600" cy="830997"/>
          </a:xfrm>
          <a:prstGeom prst="rect">
            <a:avLst/>
          </a:prstGeom>
          <a:solidFill>
            <a:srgbClr val="FFFF00"/>
          </a:solidFill>
        </p:spPr>
        <p:style>
          <a:lnRef idx="0">
            <a:schemeClr val="accent5"/>
          </a:lnRef>
          <a:fillRef idx="3">
            <a:schemeClr val="accent5"/>
          </a:fillRef>
          <a:effectRef idx="3">
            <a:schemeClr val="accent5"/>
          </a:effectRef>
          <a:fontRef idx="minor">
            <a:schemeClr val="lt1"/>
          </a:fontRef>
        </p:style>
        <p:txBody>
          <a:bodyPr wrap="square">
            <a:spAutoFit/>
          </a:bodyPr>
          <a:lstStyle/>
          <a:p>
            <a:r>
              <a:rPr lang="en-US" sz="2400" b="1" dirty="0" smtClean="0">
                <a:solidFill>
                  <a:schemeClr val="tx1">
                    <a:lumMod val="65000"/>
                    <a:lumOff val="35000"/>
                  </a:schemeClr>
                </a:solidFill>
                <a:latin typeface="Century" pitchFamily="18" charset="0"/>
              </a:rPr>
              <a:t>…the </a:t>
            </a:r>
            <a:r>
              <a:rPr lang="en-US" sz="2400" b="1" dirty="0">
                <a:solidFill>
                  <a:schemeClr val="tx1">
                    <a:lumMod val="65000"/>
                    <a:lumOff val="35000"/>
                  </a:schemeClr>
                </a:solidFill>
                <a:latin typeface="Century" pitchFamily="18" charset="0"/>
              </a:rPr>
              <a:t>castle you lived in was surrounded and supplies could not be brought through the gate?</a:t>
            </a:r>
            <a:endParaRPr lang="de-DE" sz="2400" b="1" dirty="0">
              <a:solidFill>
                <a:schemeClr val="tx1">
                  <a:lumMod val="65000"/>
                  <a:lumOff val="35000"/>
                </a:schemeClr>
              </a:solidFill>
              <a:latin typeface="Century" pitchFamily="18" charset="0"/>
            </a:endParaRPr>
          </a:p>
        </p:txBody>
      </p:sp>
    </p:spTree>
    <p:extLst>
      <p:ext uri="{BB962C8B-B14F-4D97-AF65-F5344CB8AC3E}">
        <p14:creationId xmlns:p14="http://schemas.microsoft.com/office/powerpoint/2010/main" val="20350806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bgerundetes Rechteck 3"/>
          <p:cNvSpPr/>
          <p:nvPr/>
        </p:nvSpPr>
        <p:spPr>
          <a:xfrm>
            <a:off x="251524" y="188640"/>
            <a:ext cx="8640961" cy="1008107"/>
          </a:xfrm>
          <a:custGeom>
            <a:avLst>
              <a:gd name="f10" fmla="val 3600"/>
            </a:avLst>
            <a:gdLst>
              <a:gd name="f1" fmla="val 10800000"/>
              <a:gd name="f2" fmla="val 5400000"/>
              <a:gd name="f3" fmla="val 16200000"/>
              <a:gd name="f4" fmla="val w"/>
              <a:gd name="f5" fmla="val h"/>
              <a:gd name="f6" fmla="val ss"/>
              <a:gd name="f7" fmla="val 0"/>
              <a:gd name="f8" fmla="*/ 5419351 1 1725033"/>
              <a:gd name="f9" fmla="val 45"/>
              <a:gd name="f10" fmla="val 3600"/>
              <a:gd name="f11" fmla="abs f4"/>
              <a:gd name="f12" fmla="abs f5"/>
              <a:gd name="f13" fmla="abs f6"/>
              <a:gd name="f14" fmla="*/ f8 1 180"/>
              <a:gd name="f15" fmla="val f10"/>
              <a:gd name="f16" fmla="+- 0 0 f2"/>
              <a:gd name="f17" fmla="?: f11 f4 1"/>
              <a:gd name="f18" fmla="?: f12 f5 1"/>
              <a:gd name="f19" fmla="?: f13 f6 1"/>
              <a:gd name="f20" fmla="*/ f9 f14 1"/>
              <a:gd name="f21" fmla="+- f7 f15 0"/>
              <a:gd name="f22" fmla="*/ f17 1 21600"/>
              <a:gd name="f23" fmla="*/ f18 1 21600"/>
              <a:gd name="f24" fmla="*/ 21600 f17 1"/>
              <a:gd name="f25" fmla="*/ 21600 f18 1"/>
              <a:gd name="f26" fmla="+- 0 0 f20"/>
              <a:gd name="f27" fmla="+- f7 0 f21"/>
              <a:gd name="f28" fmla="+- f21 0 f7"/>
              <a:gd name="f29" fmla="min f23 f22"/>
              <a:gd name="f30" fmla="*/ f24 1 f19"/>
              <a:gd name="f31" fmla="*/ f25 1 f19"/>
              <a:gd name="f32" fmla="*/ f26 f1 1"/>
              <a:gd name="f33" fmla="abs f27"/>
              <a:gd name="f34" fmla="abs f28"/>
              <a:gd name="f35" fmla="?: f27 f16 f2"/>
              <a:gd name="f36" fmla="?: f27 f2 f16"/>
              <a:gd name="f37" fmla="?: f27 f3 f2"/>
              <a:gd name="f38" fmla="?: f27 f2 f3"/>
              <a:gd name="f39" fmla="?: f28 f16 f2"/>
              <a:gd name="f40" fmla="?: f28 f2 f16"/>
              <a:gd name="f41" fmla="?: f27 0 f1"/>
              <a:gd name="f42" fmla="?: f27 f1 0"/>
              <a:gd name="f43" fmla="val f30"/>
              <a:gd name="f44" fmla="val f31"/>
              <a:gd name="f45" fmla="*/ f32 1 f8"/>
              <a:gd name="f46" fmla="?: f27 f38 f37"/>
              <a:gd name="f47" fmla="?: f27 f37 f38"/>
              <a:gd name="f48" fmla="?: f28 f36 f35"/>
              <a:gd name="f49" fmla="*/ f21 f29 1"/>
              <a:gd name="f50" fmla="*/ f7 f29 1"/>
              <a:gd name="f51" fmla="*/ f33 f29 1"/>
              <a:gd name="f52" fmla="*/ f34 f29 1"/>
              <a:gd name="f53" fmla="+- f44 0 f15"/>
              <a:gd name="f54" fmla="+- f43 0 f15"/>
              <a:gd name="f55" fmla="+- f45 0 f2"/>
              <a:gd name="f56" fmla="?: f28 f47 f46"/>
              <a:gd name="f57" fmla="*/ f44 f29 1"/>
              <a:gd name="f58" fmla="*/ f43 f29 1"/>
              <a:gd name="f59" fmla="+- f55 f2 0"/>
              <a:gd name="f60" fmla="+- f44 0 f53"/>
              <a:gd name="f61" fmla="+- f43 0 f54"/>
              <a:gd name="f62" fmla="+- f53 0 f44"/>
              <a:gd name="f63" fmla="+- f54 0 f43"/>
              <a:gd name="f64" fmla="*/ f53 f29 1"/>
              <a:gd name="f65" fmla="*/ f54 f29 1"/>
              <a:gd name="f66" fmla="*/ f59 f8 1"/>
              <a:gd name="f67" fmla="abs f60"/>
              <a:gd name="f68" fmla="?: f60 0 f1"/>
              <a:gd name="f69" fmla="?: f60 f1 0"/>
              <a:gd name="f70" fmla="?: f60 f39 f40"/>
              <a:gd name="f71" fmla="abs f61"/>
              <a:gd name="f72" fmla="abs f62"/>
              <a:gd name="f73" fmla="?: f61 f16 f2"/>
              <a:gd name="f74" fmla="?: f61 f2 f16"/>
              <a:gd name="f75" fmla="?: f61 f3 f2"/>
              <a:gd name="f76" fmla="?: f61 f2 f3"/>
              <a:gd name="f77" fmla="abs f63"/>
              <a:gd name="f78" fmla="?: f63 f16 f2"/>
              <a:gd name="f79" fmla="?: f63 f2 f16"/>
              <a:gd name="f80" fmla="?: f63 f42 f41"/>
              <a:gd name="f81" fmla="?: f63 f41 f42"/>
              <a:gd name="f82" fmla="*/ f66 1 f1"/>
              <a:gd name="f83" fmla="?: f28 f69 f68"/>
              <a:gd name="f84" fmla="?: f28 f68 f69"/>
              <a:gd name="f85" fmla="?: f61 f76 f75"/>
              <a:gd name="f86" fmla="?: f61 f75 f76"/>
              <a:gd name="f87" fmla="?: f62 f74 f73"/>
              <a:gd name="f88" fmla="?: f27 f80 f81"/>
              <a:gd name="f89" fmla="?: f27 f78 f79"/>
              <a:gd name="f90" fmla="*/ f67 f29 1"/>
              <a:gd name="f91" fmla="*/ f71 f29 1"/>
              <a:gd name="f92" fmla="*/ f72 f29 1"/>
              <a:gd name="f93" fmla="*/ f77 f29 1"/>
              <a:gd name="f94" fmla="+- 0 0 f82"/>
              <a:gd name="f95" fmla="?: f60 f83 f84"/>
              <a:gd name="f96" fmla="?: f62 f86 f85"/>
              <a:gd name="f97" fmla="+- 0 0 f94"/>
              <a:gd name="f98" fmla="*/ f97 f1 1"/>
              <a:gd name="f99" fmla="*/ f98 1 f8"/>
              <a:gd name="f100" fmla="+- f99 0 f2"/>
              <a:gd name="f101" fmla="cos 1 f100"/>
              <a:gd name="f102" fmla="+- 0 0 f101"/>
              <a:gd name="f103" fmla="+- 0 0 f102"/>
              <a:gd name="f104" fmla="val f103"/>
              <a:gd name="f105" fmla="+- 0 0 f104"/>
              <a:gd name="f106" fmla="*/ f15 f105 1"/>
              <a:gd name="f107" fmla="*/ f106 3163 1"/>
              <a:gd name="f108" fmla="*/ f107 1 7636"/>
              <a:gd name="f109" fmla="+- f7 f108 0"/>
              <a:gd name="f110" fmla="+- f43 0 f108"/>
              <a:gd name="f111" fmla="+- f44 0 f108"/>
              <a:gd name="f112" fmla="*/ f109 f29 1"/>
              <a:gd name="f113" fmla="*/ f110 f29 1"/>
              <a:gd name="f114" fmla="*/ f111 f29 1"/>
            </a:gdLst>
            <a:ahLst/>
            <a:cxnLst>
              <a:cxn ang="3cd4">
                <a:pos x="hc" y="t"/>
              </a:cxn>
              <a:cxn ang="0">
                <a:pos x="r" y="vc"/>
              </a:cxn>
              <a:cxn ang="cd4">
                <a:pos x="hc" y="b"/>
              </a:cxn>
              <a:cxn ang="cd2">
                <a:pos x="l" y="vc"/>
              </a:cxn>
            </a:cxnLst>
            <a:rect l="f112" t="f112" r="f113" b="f114"/>
            <a:pathLst>
              <a:path>
                <a:moveTo>
                  <a:pt x="f49" y="f50"/>
                </a:moveTo>
                <a:arcTo wR="f51" hR="f52" stAng="f56" swAng="f48"/>
                <a:lnTo>
                  <a:pt x="f50" y="f64"/>
                </a:lnTo>
                <a:arcTo wR="f52" hR="f90" stAng="f95" swAng="f70"/>
                <a:lnTo>
                  <a:pt x="f65" y="f57"/>
                </a:lnTo>
                <a:arcTo wR="f91" hR="f92" stAng="f96" swAng="f87"/>
                <a:lnTo>
                  <a:pt x="f58" y="f49"/>
                </a:lnTo>
                <a:arcTo wR="f93" hR="f51" stAng="f88" swAng="f89"/>
                <a:close/>
              </a:path>
            </a:pathLst>
          </a:custGeom>
          <a:solidFill>
            <a:srgbClr val="ED6113"/>
          </a:solidFill>
          <a:ln>
            <a:noFill/>
            <a:prstDash val="solid"/>
          </a:ln>
        </p:spPr>
        <p:txBody>
          <a:bodyPr vert="horz" wrap="square" lIns="91440" tIns="45720" rIns="91440" bIns="45720" anchor="ctr" anchorCtr="0" compatLnSpc="1"/>
          <a:lstStyle/>
          <a:p>
            <a:pPr lvl="0">
              <a:defRPr sz="1800" b="0" i="0" u="none" strike="noStrike" kern="0" cap="none" spc="0" baseline="0">
                <a:solidFill>
                  <a:srgbClr val="000000"/>
                </a:solidFill>
                <a:uFillTx/>
              </a:defRPr>
            </a:pPr>
            <a:r>
              <a:rPr lang="en-US" sz="2400" b="1" kern="0" cap="all" dirty="0">
                <a:solidFill>
                  <a:srgbClr val="FFFFFF"/>
                </a:solidFill>
                <a:effectLst>
                  <a:outerShdw blurRad="38100" dist="38100" dir="2700000" algn="tl">
                    <a:srgbClr val="000000">
                      <a:alpha val="43137"/>
                    </a:srgbClr>
                  </a:outerShdw>
                </a:effectLst>
                <a:latin typeface="Century" pitchFamily="18" charset="0"/>
              </a:rPr>
              <a:t>Mercedes Wild and Gail </a:t>
            </a:r>
            <a:r>
              <a:rPr lang="en-US" sz="2400" b="1" kern="0" cap="all" dirty="0" err="1">
                <a:solidFill>
                  <a:srgbClr val="FFFFFF"/>
                </a:solidFill>
                <a:effectLst>
                  <a:outerShdw blurRad="38100" dist="38100" dir="2700000" algn="tl">
                    <a:srgbClr val="000000">
                      <a:alpha val="43137"/>
                    </a:srgbClr>
                  </a:outerShdw>
                </a:effectLst>
                <a:latin typeface="Century" pitchFamily="18" charset="0"/>
              </a:rPr>
              <a:t>Halvorsen</a:t>
            </a:r>
            <a:endParaRPr lang="de-DE" sz="2400" b="1" kern="0" cap="all" dirty="0">
              <a:solidFill>
                <a:srgbClr val="FFFFFF"/>
              </a:solidFill>
              <a:effectLst>
                <a:outerShdw blurRad="38100" dist="38100" dir="2700000" algn="tl">
                  <a:srgbClr val="000000">
                    <a:alpha val="43137"/>
                  </a:srgbClr>
                </a:outerShdw>
              </a:effectLst>
              <a:latin typeface="Century" pitchFamily="18" charset="0"/>
            </a:endParaRPr>
          </a:p>
        </p:txBody>
      </p:sp>
      <p:cxnSp>
        <p:nvCxnSpPr>
          <p:cNvPr id="4" name="Gerade Verbindung 8"/>
          <p:cNvCxnSpPr/>
          <p:nvPr/>
        </p:nvCxnSpPr>
        <p:spPr>
          <a:xfrm>
            <a:off x="0" y="6309323"/>
            <a:ext cx="9144000" cy="0"/>
          </a:xfrm>
          <a:prstGeom prst="straightConnector1">
            <a:avLst/>
          </a:prstGeom>
          <a:noFill/>
          <a:ln w="9528">
            <a:solidFill>
              <a:srgbClr val="ED6113"/>
            </a:solidFill>
            <a:prstDash val="solid"/>
          </a:ln>
        </p:spPr>
      </p:cxnSp>
      <p:sp>
        <p:nvSpPr>
          <p:cNvPr id="5" name="Textfeld 10"/>
          <p:cNvSpPr txBox="1"/>
          <p:nvPr/>
        </p:nvSpPr>
        <p:spPr>
          <a:xfrm>
            <a:off x="6804251" y="6453332"/>
            <a:ext cx="2088233" cy="246220"/>
          </a:xfrm>
          <a:prstGeom prst="rect">
            <a:avLst/>
          </a:prstGeom>
          <a:noFill/>
          <a:ln>
            <a:noFill/>
          </a:ln>
        </p:spPr>
        <p:txBody>
          <a:bodyPr vert="horz" wrap="square" lIns="91440" tIns="45720" rIns="91440" bIns="45720" anchor="t" anchorCtr="0" compatLnSpc="1">
            <a:sp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de-DE" sz="1000" b="0" i="0" u="none" strike="noStrike" kern="1200" cap="none" spc="0" baseline="0" dirty="0" err="1">
                <a:solidFill>
                  <a:srgbClr val="7F7F7F"/>
                </a:solidFill>
                <a:uFillTx/>
                <a:latin typeface="Georgia" pitchFamily="18"/>
              </a:rPr>
              <a:t>Let‘s</a:t>
            </a:r>
            <a:r>
              <a:rPr lang="de-DE" sz="1000" b="0" i="0" u="none" strike="noStrike" kern="1200" cap="none" spc="0" baseline="0" dirty="0">
                <a:solidFill>
                  <a:srgbClr val="7F7F7F"/>
                </a:solidFill>
                <a:uFillTx/>
                <a:latin typeface="Georgia" pitchFamily="18"/>
              </a:rPr>
              <a:t> </a:t>
            </a:r>
            <a:r>
              <a:rPr lang="de-DE" sz="1000" b="0" i="0" u="none" strike="noStrike" kern="1200" cap="none" spc="0" baseline="0" dirty="0" err="1" smtClean="0">
                <a:solidFill>
                  <a:srgbClr val="7F7F7F"/>
                </a:solidFill>
                <a:uFillTx/>
                <a:latin typeface="Georgia" pitchFamily="18"/>
              </a:rPr>
              <a:t>Explore</a:t>
            </a:r>
            <a:r>
              <a:rPr lang="de-DE" sz="1000" b="0" i="0" u="none" strike="noStrike" kern="1200" cap="none" spc="0" baseline="0" dirty="0" smtClean="0">
                <a:solidFill>
                  <a:srgbClr val="7F7F7F"/>
                </a:solidFill>
                <a:uFillTx/>
                <a:latin typeface="Georgia" pitchFamily="18"/>
              </a:rPr>
              <a:t> </a:t>
            </a:r>
            <a:r>
              <a:rPr lang="de-DE" sz="1000" b="0" i="0" u="none" strike="noStrike" kern="1200" cap="none" spc="0" baseline="0" dirty="0">
                <a:solidFill>
                  <a:srgbClr val="7F7F7F"/>
                </a:solidFill>
                <a:uFillTx/>
                <a:latin typeface="Georgia" pitchFamily="18"/>
              </a:rPr>
              <a:t>Modern Germany</a:t>
            </a:r>
            <a:endParaRPr lang="de-DE" sz="1000" b="0" i="0" u="none" strike="noStrike" kern="1200" cap="none" spc="0" baseline="0" dirty="0">
              <a:solidFill>
                <a:srgbClr val="7F7F7F"/>
              </a:solidFill>
              <a:uFillTx/>
              <a:latin typeface="Calibri"/>
            </a:endParaRPr>
          </a:p>
        </p:txBody>
      </p:sp>
      <p:sp>
        <p:nvSpPr>
          <p:cNvPr id="25" name="Ellipse 24"/>
          <p:cNvSpPr/>
          <p:nvPr/>
        </p:nvSpPr>
        <p:spPr>
          <a:xfrm>
            <a:off x="7939144" y="158160"/>
            <a:ext cx="1080000" cy="1080000"/>
          </a:xfrm>
          <a:prstGeom prst="ellipse">
            <a:avLst/>
          </a:prstGeom>
          <a:solidFill>
            <a:srgbClr val="ED6113"/>
          </a:solidFill>
          <a:ln w="1270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bg1"/>
                </a:solidFill>
                <a:latin typeface="Century" pitchFamily="18" charset="0"/>
              </a:rPr>
              <a:t>3.4</a:t>
            </a:r>
            <a:endParaRPr lang="de-DE" b="1" dirty="0">
              <a:solidFill>
                <a:schemeClr val="bg1"/>
              </a:solidFill>
              <a:latin typeface="Century" pitchFamily="18" charset="0"/>
            </a:endParaRPr>
          </a:p>
        </p:txBody>
      </p:sp>
      <p:grpSp>
        <p:nvGrpSpPr>
          <p:cNvPr id="3" name="Gruppieren 2"/>
          <p:cNvGrpSpPr/>
          <p:nvPr/>
        </p:nvGrpSpPr>
        <p:grpSpPr>
          <a:xfrm>
            <a:off x="767640" y="1741710"/>
            <a:ext cx="7581702" cy="4114800"/>
            <a:chOff x="542670" y="1524000"/>
            <a:chExt cx="7581702" cy="411480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2670" y="1524000"/>
              <a:ext cx="4334130" cy="3229998"/>
            </a:xfrm>
            <a:prstGeom prst="rect">
              <a:avLst/>
            </a:prstGeom>
            <a:noFill/>
            <a:ln w="254000">
              <a:solidFill>
                <a:srgbClr val="ED6113"/>
              </a:solidFill>
              <a:round/>
              <a:headEnd/>
              <a:tailEnd/>
            </a:ln>
            <a:effectLst/>
            <a:extLst>
              <a:ext uri="{909E8E84-426E-40DD-AFC4-6F175D3DCCD1}">
                <a14:hiddenFill xmlns:a14="http://schemas.microsoft.com/office/drawing/2010/main">
                  <a:solidFill>
                    <a:schemeClr val="accent1"/>
                  </a:solidFill>
                </a14:hiddenFill>
              </a:ext>
            </a:extLst>
          </p:spPr>
        </p:pic>
        <p:sp>
          <p:nvSpPr>
            <p:cNvPr id="7" name="Rechteck 6"/>
            <p:cNvSpPr/>
            <p:nvPr/>
          </p:nvSpPr>
          <p:spPr>
            <a:xfrm>
              <a:off x="4847772" y="3330476"/>
              <a:ext cx="3276600" cy="2308324"/>
            </a:xfrm>
            <a:prstGeom prst="rect">
              <a:avLst/>
            </a:prstGeom>
            <a:solidFill>
              <a:srgbClr val="FFFF00"/>
            </a:solidFill>
          </p:spPr>
          <p:style>
            <a:lnRef idx="0">
              <a:schemeClr val="accent5"/>
            </a:lnRef>
            <a:fillRef idx="3">
              <a:schemeClr val="accent5"/>
            </a:fillRef>
            <a:effectRef idx="3">
              <a:schemeClr val="accent5"/>
            </a:effectRef>
            <a:fontRef idx="minor">
              <a:schemeClr val="lt1"/>
            </a:fontRef>
          </p:style>
          <p:txBody>
            <a:bodyPr wrap="square">
              <a:spAutoFit/>
            </a:bodyPr>
            <a:lstStyle/>
            <a:p>
              <a:r>
                <a:rPr lang="en-US" b="1" dirty="0">
                  <a:solidFill>
                    <a:schemeClr val="tx1">
                      <a:lumMod val="65000"/>
                      <a:lumOff val="35000"/>
                    </a:schemeClr>
                  </a:solidFill>
                  <a:latin typeface="Century" pitchFamily="18" charset="0"/>
                </a:rPr>
                <a:t>Mercedes is the little girl in the story who writes to the Chocolate Pilot giving him permission to frighten her chickens with his plane so that she could receive one of the parachuted pieces of chocolate</a:t>
              </a:r>
            </a:p>
          </p:txBody>
        </p:sp>
      </p:grpSp>
    </p:spTree>
    <p:extLst>
      <p:ext uri="{BB962C8B-B14F-4D97-AF65-F5344CB8AC3E}">
        <p14:creationId xmlns:p14="http://schemas.microsoft.com/office/powerpoint/2010/main" val="40971625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bgerundetes Rechteck 3"/>
          <p:cNvSpPr/>
          <p:nvPr/>
        </p:nvSpPr>
        <p:spPr>
          <a:xfrm>
            <a:off x="251524" y="188640"/>
            <a:ext cx="8640961" cy="1008107"/>
          </a:xfrm>
          <a:custGeom>
            <a:avLst>
              <a:gd name="f10" fmla="val 3600"/>
            </a:avLst>
            <a:gdLst>
              <a:gd name="f1" fmla="val 10800000"/>
              <a:gd name="f2" fmla="val 5400000"/>
              <a:gd name="f3" fmla="val 16200000"/>
              <a:gd name="f4" fmla="val w"/>
              <a:gd name="f5" fmla="val h"/>
              <a:gd name="f6" fmla="val ss"/>
              <a:gd name="f7" fmla="val 0"/>
              <a:gd name="f8" fmla="*/ 5419351 1 1725033"/>
              <a:gd name="f9" fmla="val 45"/>
              <a:gd name="f10" fmla="val 3600"/>
              <a:gd name="f11" fmla="abs f4"/>
              <a:gd name="f12" fmla="abs f5"/>
              <a:gd name="f13" fmla="abs f6"/>
              <a:gd name="f14" fmla="*/ f8 1 180"/>
              <a:gd name="f15" fmla="val f10"/>
              <a:gd name="f16" fmla="+- 0 0 f2"/>
              <a:gd name="f17" fmla="?: f11 f4 1"/>
              <a:gd name="f18" fmla="?: f12 f5 1"/>
              <a:gd name="f19" fmla="?: f13 f6 1"/>
              <a:gd name="f20" fmla="*/ f9 f14 1"/>
              <a:gd name="f21" fmla="+- f7 f15 0"/>
              <a:gd name="f22" fmla="*/ f17 1 21600"/>
              <a:gd name="f23" fmla="*/ f18 1 21600"/>
              <a:gd name="f24" fmla="*/ 21600 f17 1"/>
              <a:gd name="f25" fmla="*/ 21600 f18 1"/>
              <a:gd name="f26" fmla="+- 0 0 f20"/>
              <a:gd name="f27" fmla="+- f7 0 f21"/>
              <a:gd name="f28" fmla="+- f21 0 f7"/>
              <a:gd name="f29" fmla="min f23 f22"/>
              <a:gd name="f30" fmla="*/ f24 1 f19"/>
              <a:gd name="f31" fmla="*/ f25 1 f19"/>
              <a:gd name="f32" fmla="*/ f26 f1 1"/>
              <a:gd name="f33" fmla="abs f27"/>
              <a:gd name="f34" fmla="abs f28"/>
              <a:gd name="f35" fmla="?: f27 f16 f2"/>
              <a:gd name="f36" fmla="?: f27 f2 f16"/>
              <a:gd name="f37" fmla="?: f27 f3 f2"/>
              <a:gd name="f38" fmla="?: f27 f2 f3"/>
              <a:gd name="f39" fmla="?: f28 f16 f2"/>
              <a:gd name="f40" fmla="?: f28 f2 f16"/>
              <a:gd name="f41" fmla="?: f27 0 f1"/>
              <a:gd name="f42" fmla="?: f27 f1 0"/>
              <a:gd name="f43" fmla="val f30"/>
              <a:gd name="f44" fmla="val f31"/>
              <a:gd name="f45" fmla="*/ f32 1 f8"/>
              <a:gd name="f46" fmla="?: f27 f38 f37"/>
              <a:gd name="f47" fmla="?: f27 f37 f38"/>
              <a:gd name="f48" fmla="?: f28 f36 f35"/>
              <a:gd name="f49" fmla="*/ f21 f29 1"/>
              <a:gd name="f50" fmla="*/ f7 f29 1"/>
              <a:gd name="f51" fmla="*/ f33 f29 1"/>
              <a:gd name="f52" fmla="*/ f34 f29 1"/>
              <a:gd name="f53" fmla="+- f44 0 f15"/>
              <a:gd name="f54" fmla="+- f43 0 f15"/>
              <a:gd name="f55" fmla="+- f45 0 f2"/>
              <a:gd name="f56" fmla="?: f28 f47 f46"/>
              <a:gd name="f57" fmla="*/ f44 f29 1"/>
              <a:gd name="f58" fmla="*/ f43 f29 1"/>
              <a:gd name="f59" fmla="+- f55 f2 0"/>
              <a:gd name="f60" fmla="+- f44 0 f53"/>
              <a:gd name="f61" fmla="+- f43 0 f54"/>
              <a:gd name="f62" fmla="+- f53 0 f44"/>
              <a:gd name="f63" fmla="+- f54 0 f43"/>
              <a:gd name="f64" fmla="*/ f53 f29 1"/>
              <a:gd name="f65" fmla="*/ f54 f29 1"/>
              <a:gd name="f66" fmla="*/ f59 f8 1"/>
              <a:gd name="f67" fmla="abs f60"/>
              <a:gd name="f68" fmla="?: f60 0 f1"/>
              <a:gd name="f69" fmla="?: f60 f1 0"/>
              <a:gd name="f70" fmla="?: f60 f39 f40"/>
              <a:gd name="f71" fmla="abs f61"/>
              <a:gd name="f72" fmla="abs f62"/>
              <a:gd name="f73" fmla="?: f61 f16 f2"/>
              <a:gd name="f74" fmla="?: f61 f2 f16"/>
              <a:gd name="f75" fmla="?: f61 f3 f2"/>
              <a:gd name="f76" fmla="?: f61 f2 f3"/>
              <a:gd name="f77" fmla="abs f63"/>
              <a:gd name="f78" fmla="?: f63 f16 f2"/>
              <a:gd name="f79" fmla="?: f63 f2 f16"/>
              <a:gd name="f80" fmla="?: f63 f42 f41"/>
              <a:gd name="f81" fmla="?: f63 f41 f42"/>
              <a:gd name="f82" fmla="*/ f66 1 f1"/>
              <a:gd name="f83" fmla="?: f28 f69 f68"/>
              <a:gd name="f84" fmla="?: f28 f68 f69"/>
              <a:gd name="f85" fmla="?: f61 f76 f75"/>
              <a:gd name="f86" fmla="?: f61 f75 f76"/>
              <a:gd name="f87" fmla="?: f62 f74 f73"/>
              <a:gd name="f88" fmla="?: f27 f80 f81"/>
              <a:gd name="f89" fmla="?: f27 f78 f79"/>
              <a:gd name="f90" fmla="*/ f67 f29 1"/>
              <a:gd name="f91" fmla="*/ f71 f29 1"/>
              <a:gd name="f92" fmla="*/ f72 f29 1"/>
              <a:gd name="f93" fmla="*/ f77 f29 1"/>
              <a:gd name="f94" fmla="+- 0 0 f82"/>
              <a:gd name="f95" fmla="?: f60 f83 f84"/>
              <a:gd name="f96" fmla="?: f62 f86 f85"/>
              <a:gd name="f97" fmla="+- 0 0 f94"/>
              <a:gd name="f98" fmla="*/ f97 f1 1"/>
              <a:gd name="f99" fmla="*/ f98 1 f8"/>
              <a:gd name="f100" fmla="+- f99 0 f2"/>
              <a:gd name="f101" fmla="cos 1 f100"/>
              <a:gd name="f102" fmla="+- 0 0 f101"/>
              <a:gd name="f103" fmla="+- 0 0 f102"/>
              <a:gd name="f104" fmla="val f103"/>
              <a:gd name="f105" fmla="+- 0 0 f104"/>
              <a:gd name="f106" fmla="*/ f15 f105 1"/>
              <a:gd name="f107" fmla="*/ f106 3163 1"/>
              <a:gd name="f108" fmla="*/ f107 1 7636"/>
              <a:gd name="f109" fmla="+- f7 f108 0"/>
              <a:gd name="f110" fmla="+- f43 0 f108"/>
              <a:gd name="f111" fmla="+- f44 0 f108"/>
              <a:gd name="f112" fmla="*/ f109 f29 1"/>
              <a:gd name="f113" fmla="*/ f110 f29 1"/>
              <a:gd name="f114" fmla="*/ f111 f29 1"/>
            </a:gdLst>
            <a:ahLst/>
            <a:cxnLst>
              <a:cxn ang="3cd4">
                <a:pos x="hc" y="t"/>
              </a:cxn>
              <a:cxn ang="0">
                <a:pos x="r" y="vc"/>
              </a:cxn>
              <a:cxn ang="cd4">
                <a:pos x="hc" y="b"/>
              </a:cxn>
              <a:cxn ang="cd2">
                <a:pos x="l" y="vc"/>
              </a:cxn>
            </a:cxnLst>
            <a:rect l="f112" t="f112" r="f113" b="f114"/>
            <a:pathLst>
              <a:path>
                <a:moveTo>
                  <a:pt x="f49" y="f50"/>
                </a:moveTo>
                <a:arcTo wR="f51" hR="f52" stAng="f56" swAng="f48"/>
                <a:lnTo>
                  <a:pt x="f50" y="f64"/>
                </a:lnTo>
                <a:arcTo wR="f52" hR="f90" stAng="f95" swAng="f70"/>
                <a:lnTo>
                  <a:pt x="f65" y="f57"/>
                </a:lnTo>
                <a:arcTo wR="f91" hR="f92" stAng="f96" swAng="f87"/>
                <a:lnTo>
                  <a:pt x="f58" y="f49"/>
                </a:lnTo>
                <a:arcTo wR="f93" hR="f51" stAng="f88" swAng="f89"/>
                <a:close/>
              </a:path>
            </a:pathLst>
          </a:custGeom>
          <a:solidFill>
            <a:srgbClr val="ED6113"/>
          </a:solidFill>
          <a:ln>
            <a:noFill/>
            <a:prstDash val="solid"/>
          </a:ln>
        </p:spPr>
        <p:txBody>
          <a:bodyPr vert="horz" wrap="square" lIns="91440" tIns="45720" rIns="91440" bIns="45720" anchor="ctr" anchorCtr="0" compatLnSpc="1"/>
          <a:lstStyle/>
          <a:p>
            <a:pPr lvl="0">
              <a:defRPr sz="1800" b="0" i="0" u="none" strike="noStrike" kern="0" cap="none" spc="0" baseline="0">
                <a:solidFill>
                  <a:srgbClr val="000000"/>
                </a:solidFill>
                <a:uFillTx/>
              </a:defRPr>
            </a:pPr>
            <a:r>
              <a:rPr lang="en-US" sz="2400" b="1" cap="all" dirty="0">
                <a:solidFill>
                  <a:srgbClr val="FFFFFF"/>
                </a:solidFill>
                <a:effectLst>
                  <a:outerShdw blurRad="38100" dist="38100" dir="2700000" algn="tl">
                    <a:srgbClr val="000000">
                      <a:alpha val="43137"/>
                    </a:srgbClr>
                  </a:outerShdw>
                </a:effectLst>
                <a:latin typeface="Century" pitchFamily="18" charset="0"/>
              </a:rPr>
              <a:t>The </a:t>
            </a:r>
            <a:r>
              <a:rPr lang="en-US" sz="2400" b="1" cap="all" dirty="0" smtClean="0">
                <a:solidFill>
                  <a:srgbClr val="FFFFFF"/>
                </a:solidFill>
                <a:effectLst>
                  <a:outerShdw blurRad="38100" dist="38100" dir="2700000" algn="tl">
                    <a:srgbClr val="000000">
                      <a:alpha val="43137"/>
                    </a:srgbClr>
                  </a:outerShdw>
                </a:effectLst>
                <a:latin typeface="Century" pitchFamily="18" charset="0"/>
              </a:rPr>
              <a:t>Berlin </a:t>
            </a:r>
            <a:r>
              <a:rPr lang="en-US" sz="2400" b="1" cap="all" dirty="0" err="1" smtClean="0">
                <a:solidFill>
                  <a:srgbClr val="FFFFFF"/>
                </a:solidFill>
                <a:effectLst>
                  <a:outerShdw blurRad="38100" dist="38100" dir="2700000" algn="tl">
                    <a:srgbClr val="000000">
                      <a:alpha val="43137"/>
                    </a:srgbClr>
                  </a:outerShdw>
                </a:effectLst>
                <a:latin typeface="Century" pitchFamily="18" charset="0"/>
              </a:rPr>
              <a:t>AirLift</a:t>
            </a:r>
            <a:endParaRPr lang="de-DE" sz="2400" b="1" u="none" strike="noStrike" kern="1200" cap="all" spc="0" dirty="0">
              <a:solidFill>
                <a:srgbClr val="FFFFFF"/>
              </a:solidFill>
              <a:effectLst>
                <a:outerShdw blurRad="38100" dist="38100" dir="2700000" algn="tl">
                  <a:srgbClr val="000000">
                    <a:alpha val="43137"/>
                  </a:srgbClr>
                </a:outerShdw>
              </a:effectLst>
              <a:uFillTx/>
              <a:latin typeface="Century" pitchFamily="18" charset="0"/>
            </a:endParaRPr>
          </a:p>
        </p:txBody>
      </p:sp>
      <p:cxnSp>
        <p:nvCxnSpPr>
          <p:cNvPr id="4" name="Gerade Verbindung 8"/>
          <p:cNvCxnSpPr/>
          <p:nvPr/>
        </p:nvCxnSpPr>
        <p:spPr>
          <a:xfrm>
            <a:off x="0" y="6309323"/>
            <a:ext cx="9144000" cy="0"/>
          </a:xfrm>
          <a:prstGeom prst="straightConnector1">
            <a:avLst/>
          </a:prstGeom>
          <a:noFill/>
          <a:ln w="9528">
            <a:solidFill>
              <a:srgbClr val="ED6113"/>
            </a:solidFill>
            <a:prstDash val="solid"/>
          </a:ln>
        </p:spPr>
      </p:cxnSp>
      <p:sp>
        <p:nvSpPr>
          <p:cNvPr id="5" name="Textfeld 10"/>
          <p:cNvSpPr txBox="1"/>
          <p:nvPr/>
        </p:nvSpPr>
        <p:spPr>
          <a:xfrm>
            <a:off x="6804251" y="6453332"/>
            <a:ext cx="2088233" cy="246220"/>
          </a:xfrm>
          <a:prstGeom prst="rect">
            <a:avLst/>
          </a:prstGeom>
          <a:noFill/>
          <a:ln>
            <a:noFill/>
          </a:ln>
        </p:spPr>
        <p:txBody>
          <a:bodyPr vert="horz" wrap="square" lIns="91440" tIns="45720" rIns="91440" bIns="45720" anchor="t" anchorCtr="0" compatLnSpc="1">
            <a:sp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de-DE" sz="1000" b="0" i="0" u="none" strike="noStrike" kern="1200" cap="none" spc="0" baseline="0" dirty="0" err="1">
                <a:solidFill>
                  <a:srgbClr val="7F7F7F"/>
                </a:solidFill>
                <a:uFillTx/>
                <a:latin typeface="Georgia" pitchFamily="18"/>
              </a:rPr>
              <a:t>Let‘s</a:t>
            </a:r>
            <a:r>
              <a:rPr lang="de-DE" sz="1000" b="0" i="0" u="none" strike="noStrike" kern="1200" cap="none" spc="0" baseline="0" dirty="0">
                <a:solidFill>
                  <a:srgbClr val="7F7F7F"/>
                </a:solidFill>
                <a:uFillTx/>
                <a:latin typeface="Georgia" pitchFamily="18"/>
              </a:rPr>
              <a:t> </a:t>
            </a:r>
            <a:r>
              <a:rPr lang="de-DE" sz="1000" b="0" i="0" u="none" strike="noStrike" kern="1200" cap="none" spc="0" baseline="0" dirty="0" err="1" smtClean="0">
                <a:solidFill>
                  <a:srgbClr val="7F7F7F"/>
                </a:solidFill>
                <a:uFillTx/>
                <a:latin typeface="Georgia" pitchFamily="18"/>
              </a:rPr>
              <a:t>Explore</a:t>
            </a:r>
            <a:r>
              <a:rPr lang="de-DE" sz="1000" b="0" i="0" u="none" strike="noStrike" kern="1200" cap="none" spc="0" baseline="0" dirty="0" smtClean="0">
                <a:solidFill>
                  <a:srgbClr val="7F7F7F"/>
                </a:solidFill>
                <a:uFillTx/>
                <a:latin typeface="Georgia" pitchFamily="18"/>
              </a:rPr>
              <a:t> </a:t>
            </a:r>
            <a:r>
              <a:rPr lang="de-DE" sz="1000" b="0" i="0" u="none" strike="noStrike" kern="1200" cap="none" spc="0" baseline="0" dirty="0">
                <a:solidFill>
                  <a:srgbClr val="7F7F7F"/>
                </a:solidFill>
                <a:uFillTx/>
                <a:latin typeface="Georgia" pitchFamily="18"/>
              </a:rPr>
              <a:t>Modern Germany</a:t>
            </a:r>
            <a:endParaRPr lang="de-DE" sz="1000" b="0" i="0" u="none" strike="noStrike" kern="1200" cap="none" spc="0" baseline="0" dirty="0">
              <a:solidFill>
                <a:srgbClr val="7F7F7F"/>
              </a:solidFill>
              <a:uFillTx/>
              <a:latin typeface="Calibri"/>
            </a:endParaRPr>
          </a:p>
        </p:txBody>
      </p:sp>
      <p:sp>
        <p:nvSpPr>
          <p:cNvPr id="25" name="Ellipse 24"/>
          <p:cNvSpPr/>
          <p:nvPr/>
        </p:nvSpPr>
        <p:spPr>
          <a:xfrm>
            <a:off x="7939144" y="158160"/>
            <a:ext cx="1080000" cy="1080000"/>
          </a:xfrm>
          <a:prstGeom prst="ellipse">
            <a:avLst/>
          </a:prstGeom>
          <a:solidFill>
            <a:srgbClr val="ED6113"/>
          </a:solidFill>
          <a:ln w="1270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bg1"/>
                </a:solidFill>
                <a:latin typeface="Century" pitchFamily="18" charset="0"/>
              </a:rPr>
              <a:t>3.4</a:t>
            </a:r>
            <a:endParaRPr lang="de-DE" b="1" dirty="0">
              <a:solidFill>
                <a:schemeClr val="bg1"/>
              </a:solidFill>
              <a:latin typeface="Century" pitchFamily="18" charset="0"/>
            </a:endParaRPr>
          </a:p>
        </p:txBody>
      </p:sp>
      <p:sp>
        <p:nvSpPr>
          <p:cNvPr id="7" name="Rechteck 6"/>
          <p:cNvSpPr/>
          <p:nvPr/>
        </p:nvSpPr>
        <p:spPr>
          <a:xfrm>
            <a:off x="251524" y="5148942"/>
            <a:ext cx="8640961" cy="923330"/>
          </a:xfrm>
          <a:prstGeom prst="rect">
            <a:avLst/>
          </a:prstGeom>
          <a:solidFill>
            <a:srgbClr val="FFFF00"/>
          </a:solidFill>
        </p:spPr>
        <p:style>
          <a:lnRef idx="0">
            <a:schemeClr val="accent5"/>
          </a:lnRef>
          <a:fillRef idx="3">
            <a:schemeClr val="accent5"/>
          </a:fillRef>
          <a:effectRef idx="3">
            <a:schemeClr val="accent5"/>
          </a:effectRef>
          <a:fontRef idx="minor">
            <a:schemeClr val="lt1"/>
          </a:fontRef>
        </p:style>
        <p:txBody>
          <a:bodyPr wrap="square">
            <a:spAutoFit/>
          </a:bodyPr>
          <a:lstStyle/>
          <a:p>
            <a:pPr algn="ctr"/>
            <a:r>
              <a:rPr lang="en-US" b="1" dirty="0">
                <a:solidFill>
                  <a:schemeClr val="tx1">
                    <a:lumMod val="65000"/>
                    <a:lumOff val="35000"/>
                  </a:schemeClr>
                </a:solidFill>
                <a:latin typeface="Century" pitchFamily="18" charset="0"/>
              </a:rPr>
              <a:t>Listen to </a:t>
            </a:r>
            <a:r>
              <a:rPr lang="en-US" b="1" dirty="0" smtClean="0">
                <a:solidFill>
                  <a:schemeClr val="tx1">
                    <a:lumMod val="65000"/>
                    <a:lumOff val="35000"/>
                  </a:schemeClr>
                </a:solidFill>
                <a:latin typeface="Century" pitchFamily="18" charset="0"/>
              </a:rPr>
              <a:t>Gail  </a:t>
            </a:r>
            <a:r>
              <a:rPr lang="en-US" b="1" dirty="0" err="1">
                <a:solidFill>
                  <a:schemeClr val="tx1">
                    <a:lumMod val="65000"/>
                    <a:lumOff val="35000"/>
                  </a:schemeClr>
                </a:solidFill>
                <a:latin typeface="Century" pitchFamily="18" charset="0"/>
              </a:rPr>
              <a:t>Halvorsen</a:t>
            </a:r>
            <a:r>
              <a:rPr lang="en-US" b="1" dirty="0">
                <a:solidFill>
                  <a:schemeClr val="tx1">
                    <a:lumMod val="65000"/>
                    <a:lumOff val="35000"/>
                  </a:schemeClr>
                </a:solidFill>
                <a:latin typeface="Century" pitchFamily="18" charset="0"/>
              </a:rPr>
              <a:t> tell his story of being a Candy Bomber!</a:t>
            </a:r>
          </a:p>
          <a:p>
            <a:pPr algn="ctr"/>
            <a:endParaRPr lang="en-US" b="1" dirty="0">
              <a:solidFill>
                <a:schemeClr val="tx1">
                  <a:lumMod val="65000"/>
                  <a:lumOff val="35000"/>
                </a:schemeClr>
              </a:solidFill>
              <a:latin typeface="Century" pitchFamily="18" charset="0"/>
            </a:endParaRPr>
          </a:p>
          <a:p>
            <a:pPr algn="ctr"/>
            <a:r>
              <a:rPr lang="en-US" b="1" dirty="0" smtClean="0">
                <a:solidFill>
                  <a:schemeClr val="tx1">
                    <a:lumMod val="65000"/>
                    <a:lumOff val="35000"/>
                  </a:schemeClr>
                </a:solidFill>
                <a:latin typeface="Century" pitchFamily="18" charset="0"/>
              </a:rPr>
              <a:t>‪http</a:t>
            </a:r>
            <a:r>
              <a:rPr lang="en-US" b="1" dirty="0">
                <a:solidFill>
                  <a:schemeClr val="tx1">
                    <a:lumMod val="65000"/>
                    <a:lumOff val="35000"/>
                  </a:schemeClr>
                </a:solidFill>
                <a:latin typeface="Century" pitchFamily="18" charset="0"/>
              </a:rPr>
              <a:t>://www.youtube.com/watch?v=ADfG8uWryak</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95500" y="1676400"/>
            <a:ext cx="4953000" cy="3076575"/>
          </a:xfrm>
          <a:prstGeom prst="rect">
            <a:avLst/>
          </a:prstGeom>
          <a:noFill/>
          <a:ln w="254000">
            <a:solidFill>
              <a:srgbClr val="ED6113"/>
            </a:solidFill>
            <a:round/>
            <a:headEnd/>
            <a:tailEnd/>
          </a:ln>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40971625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bgerundetes Rechteck 3"/>
          <p:cNvSpPr/>
          <p:nvPr/>
        </p:nvSpPr>
        <p:spPr>
          <a:xfrm>
            <a:off x="251524" y="188640"/>
            <a:ext cx="8640961" cy="1008107"/>
          </a:xfrm>
          <a:custGeom>
            <a:avLst>
              <a:gd name="f10" fmla="val 3600"/>
            </a:avLst>
            <a:gdLst>
              <a:gd name="f1" fmla="val 10800000"/>
              <a:gd name="f2" fmla="val 5400000"/>
              <a:gd name="f3" fmla="val 16200000"/>
              <a:gd name="f4" fmla="val w"/>
              <a:gd name="f5" fmla="val h"/>
              <a:gd name="f6" fmla="val ss"/>
              <a:gd name="f7" fmla="val 0"/>
              <a:gd name="f8" fmla="*/ 5419351 1 1725033"/>
              <a:gd name="f9" fmla="val 45"/>
              <a:gd name="f10" fmla="val 3600"/>
              <a:gd name="f11" fmla="abs f4"/>
              <a:gd name="f12" fmla="abs f5"/>
              <a:gd name="f13" fmla="abs f6"/>
              <a:gd name="f14" fmla="*/ f8 1 180"/>
              <a:gd name="f15" fmla="val f10"/>
              <a:gd name="f16" fmla="+- 0 0 f2"/>
              <a:gd name="f17" fmla="?: f11 f4 1"/>
              <a:gd name="f18" fmla="?: f12 f5 1"/>
              <a:gd name="f19" fmla="?: f13 f6 1"/>
              <a:gd name="f20" fmla="*/ f9 f14 1"/>
              <a:gd name="f21" fmla="+- f7 f15 0"/>
              <a:gd name="f22" fmla="*/ f17 1 21600"/>
              <a:gd name="f23" fmla="*/ f18 1 21600"/>
              <a:gd name="f24" fmla="*/ 21600 f17 1"/>
              <a:gd name="f25" fmla="*/ 21600 f18 1"/>
              <a:gd name="f26" fmla="+- 0 0 f20"/>
              <a:gd name="f27" fmla="+- f7 0 f21"/>
              <a:gd name="f28" fmla="+- f21 0 f7"/>
              <a:gd name="f29" fmla="min f23 f22"/>
              <a:gd name="f30" fmla="*/ f24 1 f19"/>
              <a:gd name="f31" fmla="*/ f25 1 f19"/>
              <a:gd name="f32" fmla="*/ f26 f1 1"/>
              <a:gd name="f33" fmla="abs f27"/>
              <a:gd name="f34" fmla="abs f28"/>
              <a:gd name="f35" fmla="?: f27 f16 f2"/>
              <a:gd name="f36" fmla="?: f27 f2 f16"/>
              <a:gd name="f37" fmla="?: f27 f3 f2"/>
              <a:gd name="f38" fmla="?: f27 f2 f3"/>
              <a:gd name="f39" fmla="?: f28 f16 f2"/>
              <a:gd name="f40" fmla="?: f28 f2 f16"/>
              <a:gd name="f41" fmla="?: f27 0 f1"/>
              <a:gd name="f42" fmla="?: f27 f1 0"/>
              <a:gd name="f43" fmla="val f30"/>
              <a:gd name="f44" fmla="val f31"/>
              <a:gd name="f45" fmla="*/ f32 1 f8"/>
              <a:gd name="f46" fmla="?: f27 f38 f37"/>
              <a:gd name="f47" fmla="?: f27 f37 f38"/>
              <a:gd name="f48" fmla="?: f28 f36 f35"/>
              <a:gd name="f49" fmla="*/ f21 f29 1"/>
              <a:gd name="f50" fmla="*/ f7 f29 1"/>
              <a:gd name="f51" fmla="*/ f33 f29 1"/>
              <a:gd name="f52" fmla="*/ f34 f29 1"/>
              <a:gd name="f53" fmla="+- f44 0 f15"/>
              <a:gd name="f54" fmla="+- f43 0 f15"/>
              <a:gd name="f55" fmla="+- f45 0 f2"/>
              <a:gd name="f56" fmla="?: f28 f47 f46"/>
              <a:gd name="f57" fmla="*/ f44 f29 1"/>
              <a:gd name="f58" fmla="*/ f43 f29 1"/>
              <a:gd name="f59" fmla="+- f55 f2 0"/>
              <a:gd name="f60" fmla="+- f44 0 f53"/>
              <a:gd name="f61" fmla="+- f43 0 f54"/>
              <a:gd name="f62" fmla="+- f53 0 f44"/>
              <a:gd name="f63" fmla="+- f54 0 f43"/>
              <a:gd name="f64" fmla="*/ f53 f29 1"/>
              <a:gd name="f65" fmla="*/ f54 f29 1"/>
              <a:gd name="f66" fmla="*/ f59 f8 1"/>
              <a:gd name="f67" fmla="abs f60"/>
              <a:gd name="f68" fmla="?: f60 0 f1"/>
              <a:gd name="f69" fmla="?: f60 f1 0"/>
              <a:gd name="f70" fmla="?: f60 f39 f40"/>
              <a:gd name="f71" fmla="abs f61"/>
              <a:gd name="f72" fmla="abs f62"/>
              <a:gd name="f73" fmla="?: f61 f16 f2"/>
              <a:gd name="f74" fmla="?: f61 f2 f16"/>
              <a:gd name="f75" fmla="?: f61 f3 f2"/>
              <a:gd name="f76" fmla="?: f61 f2 f3"/>
              <a:gd name="f77" fmla="abs f63"/>
              <a:gd name="f78" fmla="?: f63 f16 f2"/>
              <a:gd name="f79" fmla="?: f63 f2 f16"/>
              <a:gd name="f80" fmla="?: f63 f42 f41"/>
              <a:gd name="f81" fmla="?: f63 f41 f42"/>
              <a:gd name="f82" fmla="*/ f66 1 f1"/>
              <a:gd name="f83" fmla="?: f28 f69 f68"/>
              <a:gd name="f84" fmla="?: f28 f68 f69"/>
              <a:gd name="f85" fmla="?: f61 f76 f75"/>
              <a:gd name="f86" fmla="?: f61 f75 f76"/>
              <a:gd name="f87" fmla="?: f62 f74 f73"/>
              <a:gd name="f88" fmla="?: f27 f80 f81"/>
              <a:gd name="f89" fmla="?: f27 f78 f79"/>
              <a:gd name="f90" fmla="*/ f67 f29 1"/>
              <a:gd name="f91" fmla="*/ f71 f29 1"/>
              <a:gd name="f92" fmla="*/ f72 f29 1"/>
              <a:gd name="f93" fmla="*/ f77 f29 1"/>
              <a:gd name="f94" fmla="+- 0 0 f82"/>
              <a:gd name="f95" fmla="?: f60 f83 f84"/>
              <a:gd name="f96" fmla="?: f62 f86 f85"/>
              <a:gd name="f97" fmla="+- 0 0 f94"/>
              <a:gd name="f98" fmla="*/ f97 f1 1"/>
              <a:gd name="f99" fmla="*/ f98 1 f8"/>
              <a:gd name="f100" fmla="+- f99 0 f2"/>
              <a:gd name="f101" fmla="cos 1 f100"/>
              <a:gd name="f102" fmla="+- 0 0 f101"/>
              <a:gd name="f103" fmla="+- 0 0 f102"/>
              <a:gd name="f104" fmla="val f103"/>
              <a:gd name="f105" fmla="+- 0 0 f104"/>
              <a:gd name="f106" fmla="*/ f15 f105 1"/>
              <a:gd name="f107" fmla="*/ f106 3163 1"/>
              <a:gd name="f108" fmla="*/ f107 1 7636"/>
              <a:gd name="f109" fmla="+- f7 f108 0"/>
              <a:gd name="f110" fmla="+- f43 0 f108"/>
              <a:gd name="f111" fmla="+- f44 0 f108"/>
              <a:gd name="f112" fmla="*/ f109 f29 1"/>
              <a:gd name="f113" fmla="*/ f110 f29 1"/>
              <a:gd name="f114" fmla="*/ f111 f29 1"/>
            </a:gdLst>
            <a:ahLst/>
            <a:cxnLst>
              <a:cxn ang="3cd4">
                <a:pos x="hc" y="t"/>
              </a:cxn>
              <a:cxn ang="0">
                <a:pos x="r" y="vc"/>
              </a:cxn>
              <a:cxn ang="cd4">
                <a:pos x="hc" y="b"/>
              </a:cxn>
              <a:cxn ang="cd2">
                <a:pos x="l" y="vc"/>
              </a:cxn>
            </a:cxnLst>
            <a:rect l="f112" t="f112" r="f113" b="f114"/>
            <a:pathLst>
              <a:path>
                <a:moveTo>
                  <a:pt x="f49" y="f50"/>
                </a:moveTo>
                <a:arcTo wR="f51" hR="f52" stAng="f56" swAng="f48"/>
                <a:lnTo>
                  <a:pt x="f50" y="f64"/>
                </a:lnTo>
                <a:arcTo wR="f52" hR="f90" stAng="f95" swAng="f70"/>
                <a:lnTo>
                  <a:pt x="f65" y="f57"/>
                </a:lnTo>
                <a:arcTo wR="f91" hR="f92" stAng="f96" swAng="f87"/>
                <a:lnTo>
                  <a:pt x="f58" y="f49"/>
                </a:lnTo>
                <a:arcTo wR="f93" hR="f51" stAng="f88" swAng="f89"/>
                <a:close/>
              </a:path>
            </a:pathLst>
          </a:custGeom>
          <a:solidFill>
            <a:srgbClr val="ED6113"/>
          </a:solidFill>
          <a:ln>
            <a:noFill/>
            <a:prstDash val="solid"/>
          </a:ln>
        </p:spPr>
        <p:txBody>
          <a:bodyPr vert="horz" wrap="square" lIns="91440" tIns="45720" rIns="91440" bIns="45720" anchor="ctr" anchorCtr="0" compatLnSpc="1"/>
          <a:lstStyle/>
          <a:p>
            <a:pPr lvl="0">
              <a:defRPr sz="1800" b="0" i="0" u="none" strike="noStrike" kern="0" cap="none" spc="0" baseline="0">
                <a:solidFill>
                  <a:srgbClr val="000000"/>
                </a:solidFill>
                <a:uFillTx/>
              </a:defRPr>
            </a:pPr>
            <a:r>
              <a:rPr lang="en-US" sz="2400" b="1" cap="all" dirty="0">
                <a:solidFill>
                  <a:srgbClr val="FFFFFF"/>
                </a:solidFill>
                <a:effectLst>
                  <a:outerShdw blurRad="38100" dist="38100" dir="2700000" algn="tl">
                    <a:srgbClr val="000000">
                      <a:alpha val="43137"/>
                    </a:srgbClr>
                  </a:outerShdw>
                </a:effectLst>
                <a:latin typeface="Century" pitchFamily="18" charset="0"/>
              </a:rPr>
              <a:t>The </a:t>
            </a:r>
            <a:r>
              <a:rPr lang="en-US" sz="2400" b="1" cap="all" dirty="0" smtClean="0">
                <a:solidFill>
                  <a:srgbClr val="FFFFFF"/>
                </a:solidFill>
                <a:effectLst>
                  <a:outerShdw blurRad="38100" dist="38100" dir="2700000" algn="tl">
                    <a:srgbClr val="000000">
                      <a:alpha val="43137"/>
                    </a:srgbClr>
                  </a:outerShdw>
                </a:effectLst>
                <a:latin typeface="Century" pitchFamily="18" charset="0"/>
              </a:rPr>
              <a:t>Berlin Air Lift</a:t>
            </a:r>
            <a:endParaRPr lang="de-DE" sz="2400" b="1" u="none" strike="noStrike" kern="1200" cap="all" spc="0" dirty="0">
              <a:solidFill>
                <a:srgbClr val="FFFFFF"/>
              </a:solidFill>
              <a:effectLst>
                <a:outerShdw blurRad="38100" dist="38100" dir="2700000" algn="tl">
                  <a:srgbClr val="000000">
                    <a:alpha val="43137"/>
                  </a:srgbClr>
                </a:outerShdw>
              </a:effectLst>
              <a:uFillTx/>
              <a:latin typeface="Century" pitchFamily="18" charset="0"/>
            </a:endParaRPr>
          </a:p>
        </p:txBody>
      </p:sp>
      <p:cxnSp>
        <p:nvCxnSpPr>
          <p:cNvPr id="4" name="Gerade Verbindung 8"/>
          <p:cNvCxnSpPr/>
          <p:nvPr/>
        </p:nvCxnSpPr>
        <p:spPr>
          <a:xfrm>
            <a:off x="0" y="6309323"/>
            <a:ext cx="9144000" cy="0"/>
          </a:xfrm>
          <a:prstGeom prst="straightConnector1">
            <a:avLst/>
          </a:prstGeom>
          <a:noFill/>
          <a:ln w="9528">
            <a:solidFill>
              <a:srgbClr val="ED6113"/>
            </a:solidFill>
            <a:prstDash val="solid"/>
          </a:ln>
        </p:spPr>
      </p:cxnSp>
      <p:sp>
        <p:nvSpPr>
          <p:cNvPr id="5" name="Textfeld 10"/>
          <p:cNvSpPr txBox="1"/>
          <p:nvPr/>
        </p:nvSpPr>
        <p:spPr>
          <a:xfrm>
            <a:off x="6804251" y="6453332"/>
            <a:ext cx="2088233" cy="246220"/>
          </a:xfrm>
          <a:prstGeom prst="rect">
            <a:avLst/>
          </a:prstGeom>
          <a:noFill/>
          <a:ln>
            <a:noFill/>
          </a:ln>
        </p:spPr>
        <p:txBody>
          <a:bodyPr vert="horz" wrap="square" lIns="91440" tIns="45720" rIns="91440" bIns="45720" anchor="t" anchorCtr="0" compatLnSpc="1">
            <a:sp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de-DE" sz="1000" b="0" i="0" u="none" strike="noStrike" kern="1200" cap="none" spc="0" baseline="0" dirty="0" err="1">
                <a:solidFill>
                  <a:srgbClr val="7F7F7F"/>
                </a:solidFill>
                <a:uFillTx/>
                <a:latin typeface="Georgia" pitchFamily="18"/>
              </a:rPr>
              <a:t>Let‘s</a:t>
            </a:r>
            <a:r>
              <a:rPr lang="de-DE" sz="1000" b="0" i="0" u="none" strike="noStrike" kern="1200" cap="none" spc="0" baseline="0" dirty="0">
                <a:solidFill>
                  <a:srgbClr val="7F7F7F"/>
                </a:solidFill>
                <a:uFillTx/>
                <a:latin typeface="Georgia" pitchFamily="18"/>
              </a:rPr>
              <a:t> </a:t>
            </a:r>
            <a:r>
              <a:rPr lang="de-DE" sz="1000" b="0" i="0" u="none" strike="noStrike" kern="1200" cap="none" spc="0" baseline="0" dirty="0" err="1" smtClean="0">
                <a:solidFill>
                  <a:srgbClr val="7F7F7F"/>
                </a:solidFill>
                <a:uFillTx/>
                <a:latin typeface="Georgia" pitchFamily="18"/>
              </a:rPr>
              <a:t>Explore</a:t>
            </a:r>
            <a:r>
              <a:rPr lang="de-DE" sz="1000" b="0" i="0" u="none" strike="noStrike" kern="1200" cap="none" spc="0" baseline="0" dirty="0" smtClean="0">
                <a:solidFill>
                  <a:srgbClr val="7F7F7F"/>
                </a:solidFill>
                <a:uFillTx/>
                <a:latin typeface="Georgia" pitchFamily="18"/>
              </a:rPr>
              <a:t> </a:t>
            </a:r>
            <a:r>
              <a:rPr lang="de-DE" sz="1000" b="0" i="0" u="none" strike="noStrike" kern="1200" cap="none" spc="0" baseline="0" dirty="0">
                <a:solidFill>
                  <a:srgbClr val="7F7F7F"/>
                </a:solidFill>
                <a:uFillTx/>
                <a:latin typeface="Georgia" pitchFamily="18"/>
              </a:rPr>
              <a:t>Modern Germany</a:t>
            </a:r>
            <a:endParaRPr lang="de-DE" sz="1000" b="0" i="0" u="none" strike="noStrike" kern="1200" cap="none" spc="0" baseline="0" dirty="0">
              <a:solidFill>
                <a:srgbClr val="7F7F7F"/>
              </a:solidFill>
              <a:uFillTx/>
              <a:latin typeface="Calibri"/>
            </a:endParaRPr>
          </a:p>
        </p:txBody>
      </p:sp>
      <p:sp>
        <p:nvSpPr>
          <p:cNvPr id="25" name="Ellipse 24"/>
          <p:cNvSpPr/>
          <p:nvPr/>
        </p:nvSpPr>
        <p:spPr>
          <a:xfrm>
            <a:off x="7939144" y="158160"/>
            <a:ext cx="1080000" cy="1080000"/>
          </a:xfrm>
          <a:prstGeom prst="ellipse">
            <a:avLst/>
          </a:prstGeom>
          <a:solidFill>
            <a:srgbClr val="ED6113"/>
          </a:solidFill>
          <a:ln w="1270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bg1"/>
                </a:solidFill>
                <a:latin typeface="Century" pitchFamily="18" charset="0"/>
              </a:rPr>
              <a:t>3.4</a:t>
            </a:r>
            <a:endParaRPr lang="de-DE" b="1" dirty="0">
              <a:solidFill>
                <a:schemeClr val="bg1"/>
              </a:solidFill>
              <a:latin typeface="Century" pitchFamily="18" charset="0"/>
            </a:endParaRPr>
          </a:p>
        </p:txBody>
      </p:sp>
      <p:sp>
        <p:nvSpPr>
          <p:cNvPr id="7" name="Rechteck 6"/>
          <p:cNvSpPr/>
          <p:nvPr/>
        </p:nvSpPr>
        <p:spPr>
          <a:xfrm>
            <a:off x="4876801" y="4542472"/>
            <a:ext cx="3505199" cy="1477328"/>
          </a:xfrm>
          <a:prstGeom prst="rect">
            <a:avLst/>
          </a:prstGeom>
          <a:solidFill>
            <a:srgbClr val="FFFF00"/>
          </a:solidFill>
        </p:spPr>
        <p:style>
          <a:lnRef idx="0">
            <a:schemeClr val="accent5"/>
          </a:lnRef>
          <a:fillRef idx="3">
            <a:schemeClr val="accent5"/>
          </a:fillRef>
          <a:effectRef idx="3">
            <a:schemeClr val="accent5"/>
          </a:effectRef>
          <a:fontRef idx="minor">
            <a:schemeClr val="lt1"/>
          </a:fontRef>
        </p:style>
        <p:txBody>
          <a:bodyPr wrap="square">
            <a:spAutoFit/>
          </a:bodyPr>
          <a:lstStyle/>
          <a:p>
            <a:r>
              <a:rPr lang="en-US" b="1" dirty="0" smtClean="0">
                <a:solidFill>
                  <a:schemeClr val="tx1">
                    <a:lumMod val="65000"/>
                    <a:lumOff val="35000"/>
                  </a:schemeClr>
                </a:solidFill>
                <a:latin typeface="Century" pitchFamily="18" charset="0"/>
              </a:rPr>
              <a:t>Gail </a:t>
            </a:r>
            <a:r>
              <a:rPr lang="en-US" b="1" dirty="0" err="1">
                <a:solidFill>
                  <a:schemeClr val="tx1">
                    <a:lumMod val="65000"/>
                    <a:lumOff val="35000"/>
                  </a:schemeClr>
                </a:solidFill>
                <a:latin typeface="Century" pitchFamily="18" charset="0"/>
              </a:rPr>
              <a:t>Halvorsen</a:t>
            </a:r>
            <a:r>
              <a:rPr lang="en-US" b="1" dirty="0">
                <a:solidFill>
                  <a:schemeClr val="tx1">
                    <a:lumMod val="65000"/>
                    <a:lumOff val="35000"/>
                  </a:schemeClr>
                </a:solidFill>
                <a:latin typeface="Century" pitchFamily="18" charset="0"/>
              </a:rPr>
              <a:t> was known to children as Uncle </a:t>
            </a:r>
            <a:r>
              <a:rPr lang="en-US" b="1" dirty="0" err="1">
                <a:solidFill>
                  <a:schemeClr val="tx1">
                    <a:lumMod val="65000"/>
                    <a:lumOff val="35000"/>
                  </a:schemeClr>
                </a:solidFill>
                <a:latin typeface="Century" pitchFamily="18" charset="0"/>
              </a:rPr>
              <a:t>Wigglywings</a:t>
            </a:r>
            <a:r>
              <a:rPr lang="en-US" b="1" dirty="0">
                <a:solidFill>
                  <a:schemeClr val="tx1">
                    <a:lumMod val="65000"/>
                    <a:lumOff val="35000"/>
                  </a:schemeClr>
                </a:solidFill>
                <a:latin typeface="Century" pitchFamily="18" charset="0"/>
              </a:rPr>
              <a:t>, because he used to dip his wings to tell the children he was going to drop candy. </a:t>
            </a:r>
          </a:p>
        </p:txBody>
      </p:sp>
      <p:pic>
        <p:nvPicPr>
          <p:cNvPr id="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1567543"/>
            <a:ext cx="2845072" cy="4299857"/>
          </a:xfrm>
          <a:prstGeom prst="rect">
            <a:avLst/>
          </a:prstGeom>
          <a:noFill/>
          <a:ln w="254000">
            <a:solidFill>
              <a:srgbClr val="ED6113"/>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6800" y="1219200"/>
            <a:ext cx="3238500" cy="3238500"/>
          </a:xfrm>
          <a:prstGeom prst="rect">
            <a:avLst/>
          </a:prstGeom>
          <a:noFill/>
          <a:ln>
            <a:noFill/>
          </a:ln>
          <a:effectLst>
            <a:outerShdw dist="35921" dir="2700000" algn="ctr" rotWithShape="0">
              <a:schemeClr val="bg2"/>
            </a:outerShdw>
            <a:softEdge rad="6350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971625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repeatCount="indefinite" fill="hold" nodeType="withEffect">
                                  <p:stCondLst>
                                    <p:cond delay="0"/>
                                  </p:stCondLst>
                                  <p:childTnLst>
                                    <p:animRot by="120000">
                                      <p:cBhvr>
                                        <p:cTn id="6" dur="100" fill="hold">
                                          <p:stCondLst>
                                            <p:cond delay="0"/>
                                          </p:stCondLst>
                                        </p:cTn>
                                        <p:tgtEl>
                                          <p:spTgt spid="11"/>
                                        </p:tgtEl>
                                        <p:attrNameLst>
                                          <p:attrName>r</p:attrName>
                                        </p:attrNameLst>
                                      </p:cBhvr>
                                    </p:animRot>
                                    <p:animRot by="-240000">
                                      <p:cBhvr>
                                        <p:cTn id="7" dur="200" fill="hold">
                                          <p:stCondLst>
                                            <p:cond delay="200"/>
                                          </p:stCondLst>
                                        </p:cTn>
                                        <p:tgtEl>
                                          <p:spTgt spid="11"/>
                                        </p:tgtEl>
                                        <p:attrNameLst>
                                          <p:attrName>r</p:attrName>
                                        </p:attrNameLst>
                                      </p:cBhvr>
                                    </p:animRot>
                                    <p:animRot by="240000">
                                      <p:cBhvr>
                                        <p:cTn id="8" dur="200" fill="hold">
                                          <p:stCondLst>
                                            <p:cond delay="400"/>
                                          </p:stCondLst>
                                        </p:cTn>
                                        <p:tgtEl>
                                          <p:spTgt spid="11"/>
                                        </p:tgtEl>
                                        <p:attrNameLst>
                                          <p:attrName>r</p:attrName>
                                        </p:attrNameLst>
                                      </p:cBhvr>
                                    </p:animRot>
                                    <p:animRot by="-240000">
                                      <p:cBhvr>
                                        <p:cTn id="9" dur="200" fill="hold">
                                          <p:stCondLst>
                                            <p:cond delay="600"/>
                                          </p:stCondLst>
                                        </p:cTn>
                                        <p:tgtEl>
                                          <p:spTgt spid="11"/>
                                        </p:tgtEl>
                                        <p:attrNameLst>
                                          <p:attrName>r</p:attrName>
                                        </p:attrNameLst>
                                      </p:cBhvr>
                                    </p:animRot>
                                    <p:animRot by="120000">
                                      <p:cBhvr>
                                        <p:cTn id="10" dur="200" fill="hold">
                                          <p:stCondLst>
                                            <p:cond delay="800"/>
                                          </p:stCondLst>
                                        </p:cTn>
                                        <p:tgtEl>
                                          <p:spTgt spid="1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bgerundetes Rechteck 3"/>
          <p:cNvSpPr/>
          <p:nvPr/>
        </p:nvSpPr>
        <p:spPr>
          <a:xfrm>
            <a:off x="251524" y="188640"/>
            <a:ext cx="8640961" cy="1008107"/>
          </a:xfrm>
          <a:custGeom>
            <a:avLst>
              <a:gd name="f10" fmla="val 3600"/>
            </a:avLst>
            <a:gdLst>
              <a:gd name="f1" fmla="val 10800000"/>
              <a:gd name="f2" fmla="val 5400000"/>
              <a:gd name="f3" fmla="val 16200000"/>
              <a:gd name="f4" fmla="val w"/>
              <a:gd name="f5" fmla="val h"/>
              <a:gd name="f6" fmla="val ss"/>
              <a:gd name="f7" fmla="val 0"/>
              <a:gd name="f8" fmla="*/ 5419351 1 1725033"/>
              <a:gd name="f9" fmla="val 45"/>
              <a:gd name="f10" fmla="val 3600"/>
              <a:gd name="f11" fmla="abs f4"/>
              <a:gd name="f12" fmla="abs f5"/>
              <a:gd name="f13" fmla="abs f6"/>
              <a:gd name="f14" fmla="*/ f8 1 180"/>
              <a:gd name="f15" fmla="val f10"/>
              <a:gd name="f16" fmla="+- 0 0 f2"/>
              <a:gd name="f17" fmla="?: f11 f4 1"/>
              <a:gd name="f18" fmla="?: f12 f5 1"/>
              <a:gd name="f19" fmla="?: f13 f6 1"/>
              <a:gd name="f20" fmla="*/ f9 f14 1"/>
              <a:gd name="f21" fmla="+- f7 f15 0"/>
              <a:gd name="f22" fmla="*/ f17 1 21600"/>
              <a:gd name="f23" fmla="*/ f18 1 21600"/>
              <a:gd name="f24" fmla="*/ 21600 f17 1"/>
              <a:gd name="f25" fmla="*/ 21600 f18 1"/>
              <a:gd name="f26" fmla="+- 0 0 f20"/>
              <a:gd name="f27" fmla="+- f7 0 f21"/>
              <a:gd name="f28" fmla="+- f21 0 f7"/>
              <a:gd name="f29" fmla="min f23 f22"/>
              <a:gd name="f30" fmla="*/ f24 1 f19"/>
              <a:gd name="f31" fmla="*/ f25 1 f19"/>
              <a:gd name="f32" fmla="*/ f26 f1 1"/>
              <a:gd name="f33" fmla="abs f27"/>
              <a:gd name="f34" fmla="abs f28"/>
              <a:gd name="f35" fmla="?: f27 f16 f2"/>
              <a:gd name="f36" fmla="?: f27 f2 f16"/>
              <a:gd name="f37" fmla="?: f27 f3 f2"/>
              <a:gd name="f38" fmla="?: f27 f2 f3"/>
              <a:gd name="f39" fmla="?: f28 f16 f2"/>
              <a:gd name="f40" fmla="?: f28 f2 f16"/>
              <a:gd name="f41" fmla="?: f27 0 f1"/>
              <a:gd name="f42" fmla="?: f27 f1 0"/>
              <a:gd name="f43" fmla="val f30"/>
              <a:gd name="f44" fmla="val f31"/>
              <a:gd name="f45" fmla="*/ f32 1 f8"/>
              <a:gd name="f46" fmla="?: f27 f38 f37"/>
              <a:gd name="f47" fmla="?: f27 f37 f38"/>
              <a:gd name="f48" fmla="?: f28 f36 f35"/>
              <a:gd name="f49" fmla="*/ f21 f29 1"/>
              <a:gd name="f50" fmla="*/ f7 f29 1"/>
              <a:gd name="f51" fmla="*/ f33 f29 1"/>
              <a:gd name="f52" fmla="*/ f34 f29 1"/>
              <a:gd name="f53" fmla="+- f44 0 f15"/>
              <a:gd name="f54" fmla="+- f43 0 f15"/>
              <a:gd name="f55" fmla="+- f45 0 f2"/>
              <a:gd name="f56" fmla="?: f28 f47 f46"/>
              <a:gd name="f57" fmla="*/ f44 f29 1"/>
              <a:gd name="f58" fmla="*/ f43 f29 1"/>
              <a:gd name="f59" fmla="+- f55 f2 0"/>
              <a:gd name="f60" fmla="+- f44 0 f53"/>
              <a:gd name="f61" fmla="+- f43 0 f54"/>
              <a:gd name="f62" fmla="+- f53 0 f44"/>
              <a:gd name="f63" fmla="+- f54 0 f43"/>
              <a:gd name="f64" fmla="*/ f53 f29 1"/>
              <a:gd name="f65" fmla="*/ f54 f29 1"/>
              <a:gd name="f66" fmla="*/ f59 f8 1"/>
              <a:gd name="f67" fmla="abs f60"/>
              <a:gd name="f68" fmla="?: f60 0 f1"/>
              <a:gd name="f69" fmla="?: f60 f1 0"/>
              <a:gd name="f70" fmla="?: f60 f39 f40"/>
              <a:gd name="f71" fmla="abs f61"/>
              <a:gd name="f72" fmla="abs f62"/>
              <a:gd name="f73" fmla="?: f61 f16 f2"/>
              <a:gd name="f74" fmla="?: f61 f2 f16"/>
              <a:gd name="f75" fmla="?: f61 f3 f2"/>
              <a:gd name="f76" fmla="?: f61 f2 f3"/>
              <a:gd name="f77" fmla="abs f63"/>
              <a:gd name="f78" fmla="?: f63 f16 f2"/>
              <a:gd name="f79" fmla="?: f63 f2 f16"/>
              <a:gd name="f80" fmla="?: f63 f42 f41"/>
              <a:gd name="f81" fmla="?: f63 f41 f42"/>
              <a:gd name="f82" fmla="*/ f66 1 f1"/>
              <a:gd name="f83" fmla="?: f28 f69 f68"/>
              <a:gd name="f84" fmla="?: f28 f68 f69"/>
              <a:gd name="f85" fmla="?: f61 f76 f75"/>
              <a:gd name="f86" fmla="?: f61 f75 f76"/>
              <a:gd name="f87" fmla="?: f62 f74 f73"/>
              <a:gd name="f88" fmla="?: f27 f80 f81"/>
              <a:gd name="f89" fmla="?: f27 f78 f79"/>
              <a:gd name="f90" fmla="*/ f67 f29 1"/>
              <a:gd name="f91" fmla="*/ f71 f29 1"/>
              <a:gd name="f92" fmla="*/ f72 f29 1"/>
              <a:gd name="f93" fmla="*/ f77 f29 1"/>
              <a:gd name="f94" fmla="+- 0 0 f82"/>
              <a:gd name="f95" fmla="?: f60 f83 f84"/>
              <a:gd name="f96" fmla="?: f62 f86 f85"/>
              <a:gd name="f97" fmla="+- 0 0 f94"/>
              <a:gd name="f98" fmla="*/ f97 f1 1"/>
              <a:gd name="f99" fmla="*/ f98 1 f8"/>
              <a:gd name="f100" fmla="+- f99 0 f2"/>
              <a:gd name="f101" fmla="cos 1 f100"/>
              <a:gd name="f102" fmla="+- 0 0 f101"/>
              <a:gd name="f103" fmla="+- 0 0 f102"/>
              <a:gd name="f104" fmla="val f103"/>
              <a:gd name="f105" fmla="+- 0 0 f104"/>
              <a:gd name="f106" fmla="*/ f15 f105 1"/>
              <a:gd name="f107" fmla="*/ f106 3163 1"/>
              <a:gd name="f108" fmla="*/ f107 1 7636"/>
              <a:gd name="f109" fmla="+- f7 f108 0"/>
              <a:gd name="f110" fmla="+- f43 0 f108"/>
              <a:gd name="f111" fmla="+- f44 0 f108"/>
              <a:gd name="f112" fmla="*/ f109 f29 1"/>
              <a:gd name="f113" fmla="*/ f110 f29 1"/>
              <a:gd name="f114" fmla="*/ f111 f29 1"/>
            </a:gdLst>
            <a:ahLst/>
            <a:cxnLst>
              <a:cxn ang="3cd4">
                <a:pos x="hc" y="t"/>
              </a:cxn>
              <a:cxn ang="0">
                <a:pos x="r" y="vc"/>
              </a:cxn>
              <a:cxn ang="cd4">
                <a:pos x="hc" y="b"/>
              </a:cxn>
              <a:cxn ang="cd2">
                <a:pos x="l" y="vc"/>
              </a:cxn>
            </a:cxnLst>
            <a:rect l="f112" t="f112" r="f113" b="f114"/>
            <a:pathLst>
              <a:path>
                <a:moveTo>
                  <a:pt x="f49" y="f50"/>
                </a:moveTo>
                <a:arcTo wR="f51" hR="f52" stAng="f56" swAng="f48"/>
                <a:lnTo>
                  <a:pt x="f50" y="f64"/>
                </a:lnTo>
                <a:arcTo wR="f52" hR="f90" stAng="f95" swAng="f70"/>
                <a:lnTo>
                  <a:pt x="f65" y="f57"/>
                </a:lnTo>
                <a:arcTo wR="f91" hR="f92" stAng="f96" swAng="f87"/>
                <a:lnTo>
                  <a:pt x="f58" y="f49"/>
                </a:lnTo>
                <a:arcTo wR="f93" hR="f51" stAng="f88" swAng="f89"/>
                <a:close/>
              </a:path>
            </a:pathLst>
          </a:custGeom>
          <a:solidFill>
            <a:srgbClr val="ED6113"/>
          </a:solidFill>
          <a:ln>
            <a:noFill/>
            <a:prstDash val="solid"/>
          </a:ln>
        </p:spPr>
        <p:txBody>
          <a:bodyPr vert="horz" wrap="square" lIns="91440" tIns="45720" rIns="91440" bIns="45720" anchor="ctr" anchorCtr="0" compatLnSpc="1"/>
          <a:lstStyle/>
          <a:p>
            <a:pPr lvl="0">
              <a:defRPr sz="1800" b="0" i="0" u="none" strike="noStrike" kern="0" cap="none" spc="0" baseline="0">
                <a:solidFill>
                  <a:srgbClr val="000000"/>
                </a:solidFill>
                <a:uFillTx/>
              </a:defRPr>
            </a:pPr>
            <a:r>
              <a:rPr lang="en-US" sz="2400" b="1" cap="all" dirty="0">
                <a:solidFill>
                  <a:srgbClr val="FFFFFF"/>
                </a:solidFill>
                <a:effectLst>
                  <a:outerShdw blurRad="38100" dist="38100" dir="2700000" algn="tl">
                    <a:srgbClr val="000000">
                      <a:alpha val="43137"/>
                    </a:srgbClr>
                  </a:outerShdw>
                </a:effectLst>
                <a:latin typeface="Century" pitchFamily="18" charset="0"/>
              </a:rPr>
              <a:t>The </a:t>
            </a:r>
            <a:r>
              <a:rPr lang="en-US" sz="2400" b="1" cap="all" dirty="0" smtClean="0">
                <a:solidFill>
                  <a:srgbClr val="FFFFFF"/>
                </a:solidFill>
                <a:effectLst>
                  <a:outerShdw blurRad="38100" dist="38100" dir="2700000" algn="tl">
                    <a:srgbClr val="000000">
                      <a:alpha val="43137"/>
                    </a:srgbClr>
                  </a:outerShdw>
                </a:effectLst>
                <a:latin typeface="Century" pitchFamily="18" charset="0"/>
              </a:rPr>
              <a:t>Berlin Air Lift</a:t>
            </a:r>
            <a:endParaRPr lang="de-DE" sz="2400" b="1" u="none" strike="noStrike" kern="1200" cap="all" spc="0" dirty="0">
              <a:solidFill>
                <a:srgbClr val="FFFFFF"/>
              </a:solidFill>
              <a:effectLst>
                <a:outerShdw blurRad="38100" dist="38100" dir="2700000" algn="tl">
                  <a:srgbClr val="000000">
                    <a:alpha val="43137"/>
                  </a:srgbClr>
                </a:outerShdw>
              </a:effectLst>
              <a:uFillTx/>
              <a:latin typeface="Century" pitchFamily="18" charset="0"/>
            </a:endParaRPr>
          </a:p>
        </p:txBody>
      </p:sp>
      <p:cxnSp>
        <p:nvCxnSpPr>
          <p:cNvPr id="4" name="Gerade Verbindung 8"/>
          <p:cNvCxnSpPr/>
          <p:nvPr/>
        </p:nvCxnSpPr>
        <p:spPr>
          <a:xfrm>
            <a:off x="0" y="6309323"/>
            <a:ext cx="9144000" cy="0"/>
          </a:xfrm>
          <a:prstGeom prst="straightConnector1">
            <a:avLst/>
          </a:prstGeom>
          <a:noFill/>
          <a:ln w="9528">
            <a:solidFill>
              <a:srgbClr val="ED6113"/>
            </a:solidFill>
            <a:prstDash val="solid"/>
          </a:ln>
        </p:spPr>
      </p:cxnSp>
      <p:sp>
        <p:nvSpPr>
          <p:cNvPr id="5" name="Textfeld 10"/>
          <p:cNvSpPr txBox="1"/>
          <p:nvPr/>
        </p:nvSpPr>
        <p:spPr>
          <a:xfrm>
            <a:off x="6804251" y="6453332"/>
            <a:ext cx="2088233" cy="246220"/>
          </a:xfrm>
          <a:prstGeom prst="rect">
            <a:avLst/>
          </a:prstGeom>
          <a:noFill/>
          <a:ln>
            <a:noFill/>
          </a:ln>
        </p:spPr>
        <p:txBody>
          <a:bodyPr vert="horz" wrap="square" lIns="91440" tIns="45720" rIns="91440" bIns="45720" anchor="t" anchorCtr="0" compatLnSpc="1">
            <a:sp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de-DE" sz="1000" b="0" i="0" u="none" strike="noStrike" kern="1200" cap="none" spc="0" baseline="0" dirty="0" err="1">
                <a:solidFill>
                  <a:srgbClr val="7F7F7F"/>
                </a:solidFill>
                <a:uFillTx/>
                <a:latin typeface="Georgia" pitchFamily="18"/>
              </a:rPr>
              <a:t>Let‘s</a:t>
            </a:r>
            <a:r>
              <a:rPr lang="de-DE" sz="1000" b="0" i="0" u="none" strike="noStrike" kern="1200" cap="none" spc="0" baseline="0" dirty="0">
                <a:solidFill>
                  <a:srgbClr val="7F7F7F"/>
                </a:solidFill>
                <a:uFillTx/>
                <a:latin typeface="Georgia" pitchFamily="18"/>
              </a:rPr>
              <a:t> </a:t>
            </a:r>
            <a:r>
              <a:rPr lang="de-DE" sz="1000" b="0" i="0" u="none" strike="noStrike" kern="1200" cap="none" spc="0" baseline="0" dirty="0" err="1" smtClean="0">
                <a:solidFill>
                  <a:srgbClr val="7F7F7F"/>
                </a:solidFill>
                <a:uFillTx/>
                <a:latin typeface="Georgia" pitchFamily="18"/>
              </a:rPr>
              <a:t>Explore</a:t>
            </a:r>
            <a:r>
              <a:rPr lang="de-DE" sz="1000" b="0" i="0" u="none" strike="noStrike" kern="1200" cap="none" spc="0" baseline="0" dirty="0" smtClean="0">
                <a:solidFill>
                  <a:srgbClr val="7F7F7F"/>
                </a:solidFill>
                <a:uFillTx/>
                <a:latin typeface="Georgia" pitchFamily="18"/>
              </a:rPr>
              <a:t> </a:t>
            </a:r>
            <a:r>
              <a:rPr lang="de-DE" sz="1000" b="0" i="0" u="none" strike="noStrike" kern="1200" cap="none" spc="0" baseline="0" dirty="0">
                <a:solidFill>
                  <a:srgbClr val="7F7F7F"/>
                </a:solidFill>
                <a:uFillTx/>
                <a:latin typeface="Georgia" pitchFamily="18"/>
              </a:rPr>
              <a:t>Modern Germany</a:t>
            </a:r>
            <a:endParaRPr lang="de-DE" sz="1000" b="0" i="0" u="none" strike="noStrike" kern="1200" cap="none" spc="0" baseline="0" dirty="0">
              <a:solidFill>
                <a:srgbClr val="7F7F7F"/>
              </a:solidFill>
              <a:uFillTx/>
              <a:latin typeface="Calibri"/>
            </a:endParaRPr>
          </a:p>
        </p:txBody>
      </p:sp>
      <p:sp>
        <p:nvSpPr>
          <p:cNvPr id="25" name="Ellipse 24"/>
          <p:cNvSpPr/>
          <p:nvPr/>
        </p:nvSpPr>
        <p:spPr>
          <a:xfrm>
            <a:off x="7939144" y="158160"/>
            <a:ext cx="1080000" cy="1080000"/>
          </a:xfrm>
          <a:prstGeom prst="ellipse">
            <a:avLst/>
          </a:prstGeom>
          <a:solidFill>
            <a:srgbClr val="ED6113"/>
          </a:solidFill>
          <a:ln w="1270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bg1"/>
                </a:solidFill>
                <a:latin typeface="Century" pitchFamily="18" charset="0"/>
              </a:rPr>
              <a:t>3.4</a:t>
            </a:r>
            <a:endParaRPr lang="de-DE" b="1" dirty="0">
              <a:solidFill>
                <a:schemeClr val="bg1"/>
              </a:solidFill>
              <a:latin typeface="Century" pitchFamily="18" charset="0"/>
            </a:endParaRPr>
          </a:p>
        </p:txBody>
      </p:sp>
      <p:sp>
        <p:nvSpPr>
          <p:cNvPr id="7" name="Rechteck 6"/>
          <p:cNvSpPr/>
          <p:nvPr/>
        </p:nvSpPr>
        <p:spPr>
          <a:xfrm>
            <a:off x="457200" y="2480608"/>
            <a:ext cx="8228770" cy="1938992"/>
          </a:xfrm>
          <a:prstGeom prst="rect">
            <a:avLst/>
          </a:prstGeom>
          <a:solidFill>
            <a:srgbClr val="FFFF00"/>
          </a:solidFill>
          <a:ln w="254000">
            <a:solidFill>
              <a:srgbClr val="ED6113"/>
            </a:solidFill>
            <a:round/>
            <a:headEnd/>
            <a:tailEnd/>
          </a:ln>
          <a:effectLst/>
        </p:spPr>
        <p:style>
          <a:lnRef idx="0">
            <a:schemeClr val="accent5"/>
          </a:lnRef>
          <a:fillRef idx="3">
            <a:schemeClr val="accent5"/>
          </a:fillRef>
          <a:effectRef idx="3">
            <a:schemeClr val="accent5"/>
          </a:effectRef>
          <a:fontRef idx="minor">
            <a:schemeClr val="lt1"/>
          </a:fontRef>
        </p:style>
        <p:txBody>
          <a:bodyPr wrap="square">
            <a:spAutoFit/>
          </a:bodyPr>
          <a:lstStyle/>
          <a:p>
            <a:pPr algn="ctr"/>
            <a:r>
              <a:rPr lang="en-US" sz="6000" b="1" dirty="0">
                <a:solidFill>
                  <a:schemeClr val="tx1">
                    <a:lumMod val="65000"/>
                    <a:lumOff val="35000"/>
                  </a:schemeClr>
                </a:solidFill>
                <a:latin typeface="Century" pitchFamily="18" charset="0"/>
              </a:rPr>
              <a:t>Ways We Can </a:t>
            </a:r>
            <a:endParaRPr lang="en-US" sz="6000" b="1" dirty="0" smtClean="0">
              <a:solidFill>
                <a:schemeClr val="tx1">
                  <a:lumMod val="65000"/>
                  <a:lumOff val="35000"/>
                </a:schemeClr>
              </a:solidFill>
              <a:latin typeface="Century" pitchFamily="18" charset="0"/>
            </a:endParaRPr>
          </a:p>
          <a:p>
            <a:pPr algn="ctr"/>
            <a:r>
              <a:rPr lang="en-US" sz="6000" b="1" dirty="0" smtClean="0">
                <a:solidFill>
                  <a:schemeClr val="tx1">
                    <a:lumMod val="65000"/>
                    <a:lumOff val="35000"/>
                  </a:schemeClr>
                </a:solidFill>
                <a:latin typeface="Century" pitchFamily="18" charset="0"/>
              </a:rPr>
              <a:t>Help </a:t>
            </a:r>
            <a:r>
              <a:rPr lang="en-US" sz="6000" b="1" dirty="0">
                <a:solidFill>
                  <a:schemeClr val="tx1">
                    <a:lumMod val="65000"/>
                    <a:lumOff val="35000"/>
                  </a:schemeClr>
                </a:solidFill>
                <a:latin typeface="Century" pitchFamily="18" charset="0"/>
              </a:rPr>
              <a:t>Others</a:t>
            </a:r>
          </a:p>
        </p:txBody>
      </p:sp>
    </p:spTree>
    <p:extLst>
      <p:ext uri="{BB962C8B-B14F-4D97-AF65-F5344CB8AC3E}">
        <p14:creationId xmlns:p14="http://schemas.microsoft.com/office/powerpoint/2010/main" val="40971625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bgerundetes Rechteck 3"/>
          <p:cNvSpPr/>
          <p:nvPr/>
        </p:nvSpPr>
        <p:spPr>
          <a:xfrm>
            <a:off x="251524" y="188640"/>
            <a:ext cx="8640961" cy="1008107"/>
          </a:xfrm>
          <a:custGeom>
            <a:avLst>
              <a:gd name="f10" fmla="val 3600"/>
            </a:avLst>
            <a:gdLst>
              <a:gd name="f1" fmla="val 10800000"/>
              <a:gd name="f2" fmla="val 5400000"/>
              <a:gd name="f3" fmla="val 16200000"/>
              <a:gd name="f4" fmla="val w"/>
              <a:gd name="f5" fmla="val h"/>
              <a:gd name="f6" fmla="val ss"/>
              <a:gd name="f7" fmla="val 0"/>
              <a:gd name="f8" fmla="*/ 5419351 1 1725033"/>
              <a:gd name="f9" fmla="val 45"/>
              <a:gd name="f10" fmla="val 3600"/>
              <a:gd name="f11" fmla="abs f4"/>
              <a:gd name="f12" fmla="abs f5"/>
              <a:gd name="f13" fmla="abs f6"/>
              <a:gd name="f14" fmla="*/ f8 1 180"/>
              <a:gd name="f15" fmla="val f10"/>
              <a:gd name="f16" fmla="+- 0 0 f2"/>
              <a:gd name="f17" fmla="?: f11 f4 1"/>
              <a:gd name="f18" fmla="?: f12 f5 1"/>
              <a:gd name="f19" fmla="?: f13 f6 1"/>
              <a:gd name="f20" fmla="*/ f9 f14 1"/>
              <a:gd name="f21" fmla="+- f7 f15 0"/>
              <a:gd name="f22" fmla="*/ f17 1 21600"/>
              <a:gd name="f23" fmla="*/ f18 1 21600"/>
              <a:gd name="f24" fmla="*/ 21600 f17 1"/>
              <a:gd name="f25" fmla="*/ 21600 f18 1"/>
              <a:gd name="f26" fmla="+- 0 0 f20"/>
              <a:gd name="f27" fmla="+- f7 0 f21"/>
              <a:gd name="f28" fmla="+- f21 0 f7"/>
              <a:gd name="f29" fmla="min f23 f22"/>
              <a:gd name="f30" fmla="*/ f24 1 f19"/>
              <a:gd name="f31" fmla="*/ f25 1 f19"/>
              <a:gd name="f32" fmla="*/ f26 f1 1"/>
              <a:gd name="f33" fmla="abs f27"/>
              <a:gd name="f34" fmla="abs f28"/>
              <a:gd name="f35" fmla="?: f27 f16 f2"/>
              <a:gd name="f36" fmla="?: f27 f2 f16"/>
              <a:gd name="f37" fmla="?: f27 f3 f2"/>
              <a:gd name="f38" fmla="?: f27 f2 f3"/>
              <a:gd name="f39" fmla="?: f28 f16 f2"/>
              <a:gd name="f40" fmla="?: f28 f2 f16"/>
              <a:gd name="f41" fmla="?: f27 0 f1"/>
              <a:gd name="f42" fmla="?: f27 f1 0"/>
              <a:gd name="f43" fmla="val f30"/>
              <a:gd name="f44" fmla="val f31"/>
              <a:gd name="f45" fmla="*/ f32 1 f8"/>
              <a:gd name="f46" fmla="?: f27 f38 f37"/>
              <a:gd name="f47" fmla="?: f27 f37 f38"/>
              <a:gd name="f48" fmla="?: f28 f36 f35"/>
              <a:gd name="f49" fmla="*/ f21 f29 1"/>
              <a:gd name="f50" fmla="*/ f7 f29 1"/>
              <a:gd name="f51" fmla="*/ f33 f29 1"/>
              <a:gd name="f52" fmla="*/ f34 f29 1"/>
              <a:gd name="f53" fmla="+- f44 0 f15"/>
              <a:gd name="f54" fmla="+- f43 0 f15"/>
              <a:gd name="f55" fmla="+- f45 0 f2"/>
              <a:gd name="f56" fmla="?: f28 f47 f46"/>
              <a:gd name="f57" fmla="*/ f44 f29 1"/>
              <a:gd name="f58" fmla="*/ f43 f29 1"/>
              <a:gd name="f59" fmla="+- f55 f2 0"/>
              <a:gd name="f60" fmla="+- f44 0 f53"/>
              <a:gd name="f61" fmla="+- f43 0 f54"/>
              <a:gd name="f62" fmla="+- f53 0 f44"/>
              <a:gd name="f63" fmla="+- f54 0 f43"/>
              <a:gd name="f64" fmla="*/ f53 f29 1"/>
              <a:gd name="f65" fmla="*/ f54 f29 1"/>
              <a:gd name="f66" fmla="*/ f59 f8 1"/>
              <a:gd name="f67" fmla="abs f60"/>
              <a:gd name="f68" fmla="?: f60 0 f1"/>
              <a:gd name="f69" fmla="?: f60 f1 0"/>
              <a:gd name="f70" fmla="?: f60 f39 f40"/>
              <a:gd name="f71" fmla="abs f61"/>
              <a:gd name="f72" fmla="abs f62"/>
              <a:gd name="f73" fmla="?: f61 f16 f2"/>
              <a:gd name="f74" fmla="?: f61 f2 f16"/>
              <a:gd name="f75" fmla="?: f61 f3 f2"/>
              <a:gd name="f76" fmla="?: f61 f2 f3"/>
              <a:gd name="f77" fmla="abs f63"/>
              <a:gd name="f78" fmla="?: f63 f16 f2"/>
              <a:gd name="f79" fmla="?: f63 f2 f16"/>
              <a:gd name="f80" fmla="?: f63 f42 f41"/>
              <a:gd name="f81" fmla="?: f63 f41 f42"/>
              <a:gd name="f82" fmla="*/ f66 1 f1"/>
              <a:gd name="f83" fmla="?: f28 f69 f68"/>
              <a:gd name="f84" fmla="?: f28 f68 f69"/>
              <a:gd name="f85" fmla="?: f61 f76 f75"/>
              <a:gd name="f86" fmla="?: f61 f75 f76"/>
              <a:gd name="f87" fmla="?: f62 f74 f73"/>
              <a:gd name="f88" fmla="?: f27 f80 f81"/>
              <a:gd name="f89" fmla="?: f27 f78 f79"/>
              <a:gd name="f90" fmla="*/ f67 f29 1"/>
              <a:gd name="f91" fmla="*/ f71 f29 1"/>
              <a:gd name="f92" fmla="*/ f72 f29 1"/>
              <a:gd name="f93" fmla="*/ f77 f29 1"/>
              <a:gd name="f94" fmla="+- 0 0 f82"/>
              <a:gd name="f95" fmla="?: f60 f83 f84"/>
              <a:gd name="f96" fmla="?: f62 f86 f85"/>
              <a:gd name="f97" fmla="+- 0 0 f94"/>
              <a:gd name="f98" fmla="*/ f97 f1 1"/>
              <a:gd name="f99" fmla="*/ f98 1 f8"/>
              <a:gd name="f100" fmla="+- f99 0 f2"/>
              <a:gd name="f101" fmla="cos 1 f100"/>
              <a:gd name="f102" fmla="+- 0 0 f101"/>
              <a:gd name="f103" fmla="+- 0 0 f102"/>
              <a:gd name="f104" fmla="val f103"/>
              <a:gd name="f105" fmla="+- 0 0 f104"/>
              <a:gd name="f106" fmla="*/ f15 f105 1"/>
              <a:gd name="f107" fmla="*/ f106 3163 1"/>
              <a:gd name="f108" fmla="*/ f107 1 7636"/>
              <a:gd name="f109" fmla="+- f7 f108 0"/>
              <a:gd name="f110" fmla="+- f43 0 f108"/>
              <a:gd name="f111" fmla="+- f44 0 f108"/>
              <a:gd name="f112" fmla="*/ f109 f29 1"/>
              <a:gd name="f113" fmla="*/ f110 f29 1"/>
              <a:gd name="f114" fmla="*/ f111 f29 1"/>
            </a:gdLst>
            <a:ahLst/>
            <a:cxnLst>
              <a:cxn ang="3cd4">
                <a:pos x="hc" y="t"/>
              </a:cxn>
              <a:cxn ang="0">
                <a:pos x="r" y="vc"/>
              </a:cxn>
              <a:cxn ang="cd4">
                <a:pos x="hc" y="b"/>
              </a:cxn>
              <a:cxn ang="cd2">
                <a:pos x="l" y="vc"/>
              </a:cxn>
            </a:cxnLst>
            <a:rect l="f112" t="f112" r="f113" b="f114"/>
            <a:pathLst>
              <a:path>
                <a:moveTo>
                  <a:pt x="f49" y="f50"/>
                </a:moveTo>
                <a:arcTo wR="f51" hR="f52" stAng="f56" swAng="f48"/>
                <a:lnTo>
                  <a:pt x="f50" y="f64"/>
                </a:lnTo>
                <a:arcTo wR="f52" hR="f90" stAng="f95" swAng="f70"/>
                <a:lnTo>
                  <a:pt x="f65" y="f57"/>
                </a:lnTo>
                <a:arcTo wR="f91" hR="f92" stAng="f96" swAng="f87"/>
                <a:lnTo>
                  <a:pt x="f58" y="f49"/>
                </a:lnTo>
                <a:arcTo wR="f93" hR="f51" stAng="f88" swAng="f89"/>
                <a:close/>
              </a:path>
            </a:pathLst>
          </a:custGeom>
          <a:solidFill>
            <a:srgbClr val="ED6113"/>
          </a:solidFill>
          <a:ln>
            <a:noFill/>
            <a:prstDash val="solid"/>
          </a:ln>
        </p:spPr>
        <p:txBody>
          <a:bodyPr vert="horz" wrap="square" lIns="91440" tIns="45720" rIns="91440" bIns="45720" anchor="ctr" anchorCtr="0" compatLnSpc="1"/>
          <a:lstStyle/>
          <a:p>
            <a:pPr lvl="0">
              <a:defRPr sz="1800" b="0" i="0" u="none" strike="noStrike" kern="0" cap="none" spc="0" baseline="0">
                <a:solidFill>
                  <a:srgbClr val="000000"/>
                </a:solidFill>
                <a:uFillTx/>
              </a:defRPr>
            </a:pPr>
            <a:r>
              <a:rPr lang="en-US" sz="2400" b="1" cap="all" dirty="0">
                <a:solidFill>
                  <a:srgbClr val="FFFFFF"/>
                </a:solidFill>
                <a:effectLst>
                  <a:outerShdw blurRad="38100" dist="38100" dir="2700000" algn="tl">
                    <a:srgbClr val="000000">
                      <a:alpha val="43137"/>
                    </a:srgbClr>
                  </a:outerShdw>
                </a:effectLst>
                <a:latin typeface="Century" pitchFamily="18" charset="0"/>
              </a:rPr>
              <a:t>Name the Allied countries </a:t>
            </a:r>
            <a:endParaRPr lang="en-US" sz="2400" b="1" cap="all" dirty="0" smtClean="0">
              <a:solidFill>
                <a:srgbClr val="FFFFFF"/>
              </a:solidFill>
              <a:effectLst>
                <a:outerShdw blurRad="38100" dist="38100" dir="2700000" algn="tl">
                  <a:srgbClr val="000000">
                    <a:alpha val="43137"/>
                  </a:srgbClr>
                </a:outerShdw>
              </a:effectLst>
              <a:latin typeface="Century" pitchFamily="18" charset="0"/>
            </a:endParaRPr>
          </a:p>
          <a:p>
            <a:pPr lvl="0">
              <a:defRPr sz="1800" b="0" i="0" u="none" strike="noStrike" kern="0" cap="none" spc="0" baseline="0">
                <a:solidFill>
                  <a:srgbClr val="000000"/>
                </a:solidFill>
                <a:uFillTx/>
              </a:defRPr>
            </a:pPr>
            <a:r>
              <a:rPr lang="en-US" sz="2400" b="1" cap="all" dirty="0" smtClean="0">
                <a:solidFill>
                  <a:srgbClr val="FFFFFF"/>
                </a:solidFill>
                <a:effectLst>
                  <a:outerShdw blurRad="38100" dist="38100" dir="2700000" algn="tl">
                    <a:srgbClr val="000000">
                      <a:alpha val="43137"/>
                    </a:srgbClr>
                  </a:outerShdw>
                </a:effectLst>
                <a:latin typeface="Century" pitchFamily="18" charset="0"/>
              </a:rPr>
              <a:t>that </a:t>
            </a:r>
            <a:r>
              <a:rPr lang="en-US" sz="2400" b="1" cap="all" dirty="0">
                <a:solidFill>
                  <a:srgbClr val="FFFFFF"/>
                </a:solidFill>
                <a:effectLst>
                  <a:outerShdw blurRad="38100" dist="38100" dir="2700000" algn="tl">
                    <a:srgbClr val="000000">
                      <a:alpha val="43137"/>
                    </a:srgbClr>
                  </a:outerShdw>
                </a:effectLst>
                <a:latin typeface="Century" pitchFamily="18" charset="0"/>
              </a:rPr>
              <a:t>controlled Germany</a:t>
            </a:r>
            <a:endParaRPr lang="de-DE" sz="2400" b="1" u="none" strike="noStrike" kern="1200" cap="all" spc="0" dirty="0">
              <a:solidFill>
                <a:srgbClr val="FFFFFF"/>
              </a:solidFill>
              <a:effectLst>
                <a:outerShdw blurRad="38100" dist="38100" dir="2700000" algn="tl">
                  <a:srgbClr val="000000">
                    <a:alpha val="43137"/>
                  </a:srgbClr>
                </a:outerShdw>
              </a:effectLst>
              <a:uFillTx/>
              <a:latin typeface="Century" pitchFamily="18" charset="0"/>
            </a:endParaRPr>
          </a:p>
        </p:txBody>
      </p:sp>
      <p:cxnSp>
        <p:nvCxnSpPr>
          <p:cNvPr id="4" name="Gerade Verbindung 8"/>
          <p:cNvCxnSpPr/>
          <p:nvPr/>
        </p:nvCxnSpPr>
        <p:spPr>
          <a:xfrm>
            <a:off x="0" y="6309323"/>
            <a:ext cx="9144000" cy="0"/>
          </a:xfrm>
          <a:prstGeom prst="straightConnector1">
            <a:avLst/>
          </a:prstGeom>
          <a:noFill/>
          <a:ln w="9528">
            <a:solidFill>
              <a:srgbClr val="ED6113"/>
            </a:solidFill>
            <a:prstDash val="solid"/>
          </a:ln>
        </p:spPr>
      </p:cxnSp>
      <p:sp>
        <p:nvSpPr>
          <p:cNvPr id="5" name="Textfeld 10"/>
          <p:cNvSpPr txBox="1"/>
          <p:nvPr/>
        </p:nvSpPr>
        <p:spPr>
          <a:xfrm>
            <a:off x="6804251" y="6453332"/>
            <a:ext cx="2088233" cy="246220"/>
          </a:xfrm>
          <a:prstGeom prst="rect">
            <a:avLst/>
          </a:prstGeom>
          <a:noFill/>
          <a:ln>
            <a:noFill/>
          </a:ln>
        </p:spPr>
        <p:txBody>
          <a:bodyPr vert="horz" wrap="square" lIns="91440" tIns="45720" rIns="91440" bIns="45720" anchor="t" anchorCtr="0" compatLnSpc="1">
            <a:sp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de-DE" sz="1000" b="0" i="0" u="none" strike="noStrike" kern="1200" cap="none" spc="0" baseline="0" dirty="0" err="1">
                <a:solidFill>
                  <a:srgbClr val="7F7F7F"/>
                </a:solidFill>
                <a:uFillTx/>
                <a:latin typeface="Georgia" pitchFamily="18"/>
              </a:rPr>
              <a:t>Let‘s</a:t>
            </a:r>
            <a:r>
              <a:rPr lang="de-DE" sz="1000" b="0" i="0" u="none" strike="noStrike" kern="1200" cap="none" spc="0" baseline="0" dirty="0">
                <a:solidFill>
                  <a:srgbClr val="7F7F7F"/>
                </a:solidFill>
                <a:uFillTx/>
                <a:latin typeface="Georgia" pitchFamily="18"/>
              </a:rPr>
              <a:t> </a:t>
            </a:r>
            <a:r>
              <a:rPr lang="de-DE" sz="1000" b="0" i="0" u="none" strike="noStrike" kern="1200" cap="none" spc="0" baseline="0" dirty="0" err="1" smtClean="0">
                <a:solidFill>
                  <a:srgbClr val="7F7F7F"/>
                </a:solidFill>
                <a:uFillTx/>
                <a:latin typeface="Georgia" pitchFamily="18"/>
              </a:rPr>
              <a:t>Explore</a:t>
            </a:r>
            <a:r>
              <a:rPr lang="de-DE" sz="1000" b="0" i="0" u="none" strike="noStrike" kern="1200" cap="none" spc="0" baseline="0" dirty="0" smtClean="0">
                <a:solidFill>
                  <a:srgbClr val="7F7F7F"/>
                </a:solidFill>
                <a:uFillTx/>
                <a:latin typeface="Georgia" pitchFamily="18"/>
              </a:rPr>
              <a:t> </a:t>
            </a:r>
            <a:r>
              <a:rPr lang="de-DE" sz="1000" b="0" i="0" u="none" strike="noStrike" kern="1200" cap="none" spc="0" baseline="0" dirty="0">
                <a:solidFill>
                  <a:srgbClr val="7F7F7F"/>
                </a:solidFill>
                <a:uFillTx/>
                <a:latin typeface="Georgia" pitchFamily="18"/>
              </a:rPr>
              <a:t>Modern Germany</a:t>
            </a:r>
            <a:endParaRPr lang="de-DE" sz="1000" b="0" i="0" u="none" strike="noStrike" kern="1200" cap="none" spc="0" baseline="0" dirty="0">
              <a:solidFill>
                <a:srgbClr val="7F7F7F"/>
              </a:solidFill>
              <a:uFillTx/>
              <a:latin typeface="Calibri"/>
            </a:endParaRPr>
          </a:p>
        </p:txBody>
      </p:sp>
      <p:sp>
        <p:nvSpPr>
          <p:cNvPr id="25" name="Ellipse 24"/>
          <p:cNvSpPr/>
          <p:nvPr/>
        </p:nvSpPr>
        <p:spPr>
          <a:xfrm>
            <a:off x="7939144" y="158160"/>
            <a:ext cx="1080000" cy="1080000"/>
          </a:xfrm>
          <a:prstGeom prst="ellipse">
            <a:avLst/>
          </a:prstGeom>
          <a:solidFill>
            <a:srgbClr val="ED6113"/>
          </a:solidFill>
          <a:ln w="1270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bg1"/>
                </a:solidFill>
                <a:latin typeface="Century" pitchFamily="18" charset="0"/>
              </a:rPr>
              <a:t>3.4</a:t>
            </a:r>
            <a:endParaRPr lang="de-DE" b="1" dirty="0">
              <a:solidFill>
                <a:schemeClr val="bg1"/>
              </a:solidFill>
              <a:latin typeface="Century" pitchFamily="18" charset="0"/>
            </a:endParaRPr>
          </a:p>
        </p:txBody>
      </p:sp>
      <p:pic>
        <p:nvPicPr>
          <p:cNvPr id="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95612" y="1752600"/>
            <a:ext cx="3152775" cy="3857625"/>
          </a:xfrm>
          <a:prstGeom prst="rect">
            <a:avLst/>
          </a:prstGeom>
          <a:noFill/>
          <a:ln w="254000">
            <a:solidFill>
              <a:srgbClr val="ED6113"/>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753525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bgerundetes Rechteck 3"/>
          <p:cNvSpPr/>
          <p:nvPr/>
        </p:nvSpPr>
        <p:spPr>
          <a:xfrm>
            <a:off x="251524" y="188640"/>
            <a:ext cx="8640961" cy="1008107"/>
          </a:xfrm>
          <a:custGeom>
            <a:avLst>
              <a:gd name="f10" fmla="val 3600"/>
            </a:avLst>
            <a:gdLst>
              <a:gd name="f1" fmla="val 10800000"/>
              <a:gd name="f2" fmla="val 5400000"/>
              <a:gd name="f3" fmla="val 16200000"/>
              <a:gd name="f4" fmla="val w"/>
              <a:gd name="f5" fmla="val h"/>
              <a:gd name="f6" fmla="val ss"/>
              <a:gd name="f7" fmla="val 0"/>
              <a:gd name="f8" fmla="*/ 5419351 1 1725033"/>
              <a:gd name="f9" fmla="val 45"/>
              <a:gd name="f10" fmla="val 3600"/>
              <a:gd name="f11" fmla="abs f4"/>
              <a:gd name="f12" fmla="abs f5"/>
              <a:gd name="f13" fmla="abs f6"/>
              <a:gd name="f14" fmla="*/ f8 1 180"/>
              <a:gd name="f15" fmla="val f10"/>
              <a:gd name="f16" fmla="+- 0 0 f2"/>
              <a:gd name="f17" fmla="?: f11 f4 1"/>
              <a:gd name="f18" fmla="?: f12 f5 1"/>
              <a:gd name="f19" fmla="?: f13 f6 1"/>
              <a:gd name="f20" fmla="*/ f9 f14 1"/>
              <a:gd name="f21" fmla="+- f7 f15 0"/>
              <a:gd name="f22" fmla="*/ f17 1 21600"/>
              <a:gd name="f23" fmla="*/ f18 1 21600"/>
              <a:gd name="f24" fmla="*/ 21600 f17 1"/>
              <a:gd name="f25" fmla="*/ 21600 f18 1"/>
              <a:gd name="f26" fmla="+- 0 0 f20"/>
              <a:gd name="f27" fmla="+- f7 0 f21"/>
              <a:gd name="f28" fmla="+- f21 0 f7"/>
              <a:gd name="f29" fmla="min f23 f22"/>
              <a:gd name="f30" fmla="*/ f24 1 f19"/>
              <a:gd name="f31" fmla="*/ f25 1 f19"/>
              <a:gd name="f32" fmla="*/ f26 f1 1"/>
              <a:gd name="f33" fmla="abs f27"/>
              <a:gd name="f34" fmla="abs f28"/>
              <a:gd name="f35" fmla="?: f27 f16 f2"/>
              <a:gd name="f36" fmla="?: f27 f2 f16"/>
              <a:gd name="f37" fmla="?: f27 f3 f2"/>
              <a:gd name="f38" fmla="?: f27 f2 f3"/>
              <a:gd name="f39" fmla="?: f28 f16 f2"/>
              <a:gd name="f40" fmla="?: f28 f2 f16"/>
              <a:gd name="f41" fmla="?: f27 0 f1"/>
              <a:gd name="f42" fmla="?: f27 f1 0"/>
              <a:gd name="f43" fmla="val f30"/>
              <a:gd name="f44" fmla="val f31"/>
              <a:gd name="f45" fmla="*/ f32 1 f8"/>
              <a:gd name="f46" fmla="?: f27 f38 f37"/>
              <a:gd name="f47" fmla="?: f27 f37 f38"/>
              <a:gd name="f48" fmla="?: f28 f36 f35"/>
              <a:gd name="f49" fmla="*/ f21 f29 1"/>
              <a:gd name="f50" fmla="*/ f7 f29 1"/>
              <a:gd name="f51" fmla="*/ f33 f29 1"/>
              <a:gd name="f52" fmla="*/ f34 f29 1"/>
              <a:gd name="f53" fmla="+- f44 0 f15"/>
              <a:gd name="f54" fmla="+- f43 0 f15"/>
              <a:gd name="f55" fmla="+- f45 0 f2"/>
              <a:gd name="f56" fmla="?: f28 f47 f46"/>
              <a:gd name="f57" fmla="*/ f44 f29 1"/>
              <a:gd name="f58" fmla="*/ f43 f29 1"/>
              <a:gd name="f59" fmla="+- f55 f2 0"/>
              <a:gd name="f60" fmla="+- f44 0 f53"/>
              <a:gd name="f61" fmla="+- f43 0 f54"/>
              <a:gd name="f62" fmla="+- f53 0 f44"/>
              <a:gd name="f63" fmla="+- f54 0 f43"/>
              <a:gd name="f64" fmla="*/ f53 f29 1"/>
              <a:gd name="f65" fmla="*/ f54 f29 1"/>
              <a:gd name="f66" fmla="*/ f59 f8 1"/>
              <a:gd name="f67" fmla="abs f60"/>
              <a:gd name="f68" fmla="?: f60 0 f1"/>
              <a:gd name="f69" fmla="?: f60 f1 0"/>
              <a:gd name="f70" fmla="?: f60 f39 f40"/>
              <a:gd name="f71" fmla="abs f61"/>
              <a:gd name="f72" fmla="abs f62"/>
              <a:gd name="f73" fmla="?: f61 f16 f2"/>
              <a:gd name="f74" fmla="?: f61 f2 f16"/>
              <a:gd name="f75" fmla="?: f61 f3 f2"/>
              <a:gd name="f76" fmla="?: f61 f2 f3"/>
              <a:gd name="f77" fmla="abs f63"/>
              <a:gd name="f78" fmla="?: f63 f16 f2"/>
              <a:gd name="f79" fmla="?: f63 f2 f16"/>
              <a:gd name="f80" fmla="?: f63 f42 f41"/>
              <a:gd name="f81" fmla="?: f63 f41 f42"/>
              <a:gd name="f82" fmla="*/ f66 1 f1"/>
              <a:gd name="f83" fmla="?: f28 f69 f68"/>
              <a:gd name="f84" fmla="?: f28 f68 f69"/>
              <a:gd name="f85" fmla="?: f61 f76 f75"/>
              <a:gd name="f86" fmla="?: f61 f75 f76"/>
              <a:gd name="f87" fmla="?: f62 f74 f73"/>
              <a:gd name="f88" fmla="?: f27 f80 f81"/>
              <a:gd name="f89" fmla="?: f27 f78 f79"/>
              <a:gd name="f90" fmla="*/ f67 f29 1"/>
              <a:gd name="f91" fmla="*/ f71 f29 1"/>
              <a:gd name="f92" fmla="*/ f72 f29 1"/>
              <a:gd name="f93" fmla="*/ f77 f29 1"/>
              <a:gd name="f94" fmla="+- 0 0 f82"/>
              <a:gd name="f95" fmla="?: f60 f83 f84"/>
              <a:gd name="f96" fmla="?: f62 f86 f85"/>
              <a:gd name="f97" fmla="+- 0 0 f94"/>
              <a:gd name="f98" fmla="*/ f97 f1 1"/>
              <a:gd name="f99" fmla="*/ f98 1 f8"/>
              <a:gd name="f100" fmla="+- f99 0 f2"/>
              <a:gd name="f101" fmla="cos 1 f100"/>
              <a:gd name="f102" fmla="+- 0 0 f101"/>
              <a:gd name="f103" fmla="+- 0 0 f102"/>
              <a:gd name="f104" fmla="val f103"/>
              <a:gd name="f105" fmla="+- 0 0 f104"/>
              <a:gd name="f106" fmla="*/ f15 f105 1"/>
              <a:gd name="f107" fmla="*/ f106 3163 1"/>
              <a:gd name="f108" fmla="*/ f107 1 7636"/>
              <a:gd name="f109" fmla="+- f7 f108 0"/>
              <a:gd name="f110" fmla="+- f43 0 f108"/>
              <a:gd name="f111" fmla="+- f44 0 f108"/>
              <a:gd name="f112" fmla="*/ f109 f29 1"/>
              <a:gd name="f113" fmla="*/ f110 f29 1"/>
              <a:gd name="f114" fmla="*/ f111 f29 1"/>
            </a:gdLst>
            <a:ahLst/>
            <a:cxnLst>
              <a:cxn ang="3cd4">
                <a:pos x="hc" y="t"/>
              </a:cxn>
              <a:cxn ang="0">
                <a:pos x="r" y="vc"/>
              </a:cxn>
              <a:cxn ang="cd4">
                <a:pos x="hc" y="b"/>
              </a:cxn>
              <a:cxn ang="cd2">
                <a:pos x="l" y="vc"/>
              </a:cxn>
            </a:cxnLst>
            <a:rect l="f112" t="f112" r="f113" b="f114"/>
            <a:pathLst>
              <a:path>
                <a:moveTo>
                  <a:pt x="f49" y="f50"/>
                </a:moveTo>
                <a:arcTo wR="f51" hR="f52" stAng="f56" swAng="f48"/>
                <a:lnTo>
                  <a:pt x="f50" y="f64"/>
                </a:lnTo>
                <a:arcTo wR="f52" hR="f90" stAng="f95" swAng="f70"/>
                <a:lnTo>
                  <a:pt x="f65" y="f57"/>
                </a:lnTo>
                <a:arcTo wR="f91" hR="f92" stAng="f96" swAng="f87"/>
                <a:lnTo>
                  <a:pt x="f58" y="f49"/>
                </a:lnTo>
                <a:arcTo wR="f93" hR="f51" stAng="f88" swAng="f89"/>
                <a:close/>
              </a:path>
            </a:pathLst>
          </a:custGeom>
          <a:solidFill>
            <a:srgbClr val="ED6113"/>
          </a:solidFill>
          <a:ln>
            <a:noFill/>
            <a:prstDash val="solid"/>
          </a:ln>
        </p:spPr>
        <p:txBody>
          <a:bodyPr vert="horz" wrap="square" lIns="91440" tIns="45720" rIns="91440" bIns="45720" anchor="ctr" anchorCtr="0" compatLnSpc="1"/>
          <a:lstStyle/>
          <a:p>
            <a:pPr lvl="0">
              <a:defRPr sz="1800" b="0" i="0" u="none" strike="noStrike" kern="0" cap="none" spc="0" baseline="0">
                <a:solidFill>
                  <a:srgbClr val="000000"/>
                </a:solidFill>
                <a:uFillTx/>
              </a:defRPr>
            </a:pPr>
            <a:r>
              <a:rPr lang="en-US" sz="2400" b="1" cap="all" dirty="0" smtClean="0">
                <a:solidFill>
                  <a:srgbClr val="FFFFFF"/>
                </a:solidFill>
                <a:effectLst>
                  <a:outerShdw blurRad="38100" dist="38100" dir="2700000" algn="tl">
                    <a:srgbClr val="000000">
                      <a:alpha val="43137"/>
                    </a:srgbClr>
                  </a:outerShdw>
                </a:effectLst>
                <a:latin typeface="Century" pitchFamily="18" charset="0"/>
              </a:rPr>
              <a:t>berlin</a:t>
            </a:r>
            <a:endParaRPr lang="de-DE" sz="2400" b="1" u="none" strike="noStrike" kern="1200" cap="all" spc="0" dirty="0">
              <a:solidFill>
                <a:srgbClr val="FFFFFF"/>
              </a:solidFill>
              <a:effectLst>
                <a:outerShdw blurRad="38100" dist="38100" dir="2700000" algn="tl">
                  <a:srgbClr val="000000">
                    <a:alpha val="43137"/>
                  </a:srgbClr>
                </a:outerShdw>
              </a:effectLst>
              <a:uFillTx/>
              <a:latin typeface="Century" pitchFamily="18" charset="0"/>
            </a:endParaRPr>
          </a:p>
        </p:txBody>
      </p:sp>
      <p:cxnSp>
        <p:nvCxnSpPr>
          <p:cNvPr id="4" name="Gerade Verbindung 8"/>
          <p:cNvCxnSpPr/>
          <p:nvPr/>
        </p:nvCxnSpPr>
        <p:spPr>
          <a:xfrm>
            <a:off x="0" y="6309323"/>
            <a:ext cx="9144000" cy="0"/>
          </a:xfrm>
          <a:prstGeom prst="straightConnector1">
            <a:avLst/>
          </a:prstGeom>
          <a:noFill/>
          <a:ln w="9528">
            <a:solidFill>
              <a:srgbClr val="ED6113"/>
            </a:solidFill>
            <a:prstDash val="solid"/>
          </a:ln>
        </p:spPr>
      </p:cxnSp>
      <p:sp>
        <p:nvSpPr>
          <p:cNvPr id="5" name="Textfeld 10"/>
          <p:cNvSpPr txBox="1"/>
          <p:nvPr/>
        </p:nvSpPr>
        <p:spPr>
          <a:xfrm>
            <a:off x="6804251" y="6453332"/>
            <a:ext cx="2088233" cy="246220"/>
          </a:xfrm>
          <a:prstGeom prst="rect">
            <a:avLst/>
          </a:prstGeom>
          <a:noFill/>
          <a:ln>
            <a:noFill/>
          </a:ln>
        </p:spPr>
        <p:txBody>
          <a:bodyPr vert="horz" wrap="square" lIns="91440" tIns="45720" rIns="91440" bIns="45720" anchor="t" anchorCtr="0" compatLnSpc="1">
            <a:sp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de-DE" sz="1000" b="0" i="0" u="none" strike="noStrike" kern="1200" cap="none" spc="0" baseline="0" dirty="0" err="1">
                <a:solidFill>
                  <a:srgbClr val="7F7F7F"/>
                </a:solidFill>
                <a:uFillTx/>
                <a:latin typeface="Georgia" pitchFamily="18"/>
              </a:rPr>
              <a:t>Let‘s</a:t>
            </a:r>
            <a:r>
              <a:rPr lang="de-DE" sz="1000" b="0" i="0" u="none" strike="noStrike" kern="1200" cap="none" spc="0" baseline="0" dirty="0">
                <a:solidFill>
                  <a:srgbClr val="7F7F7F"/>
                </a:solidFill>
                <a:uFillTx/>
                <a:latin typeface="Georgia" pitchFamily="18"/>
              </a:rPr>
              <a:t> </a:t>
            </a:r>
            <a:r>
              <a:rPr lang="de-DE" sz="1000" b="0" i="0" u="none" strike="noStrike" kern="1200" cap="none" spc="0" baseline="0" dirty="0" err="1" smtClean="0">
                <a:solidFill>
                  <a:srgbClr val="7F7F7F"/>
                </a:solidFill>
                <a:uFillTx/>
                <a:latin typeface="Georgia" pitchFamily="18"/>
              </a:rPr>
              <a:t>Explore</a:t>
            </a:r>
            <a:r>
              <a:rPr lang="de-DE" sz="1000" b="0" i="0" u="none" strike="noStrike" kern="1200" cap="none" spc="0" baseline="0" dirty="0" smtClean="0">
                <a:solidFill>
                  <a:srgbClr val="7F7F7F"/>
                </a:solidFill>
                <a:uFillTx/>
                <a:latin typeface="Georgia" pitchFamily="18"/>
              </a:rPr>
              <a:t> </a:t>
            </a:r>
            <a:r>
              <a:rPr lang="de-DE" sz="1000" b="0" i="0" u="none" strike="noStrike" kern="1200" cap="none" spc="0" baseline="0" dirty="0">
                <a:solidFill>
                  <a:srgbClr val="7F7F7F"/>
                </a:solidFill>
                <a:uFillTx/>
                <a:latin typeface="Georgia" pitchFamily="18"/>
              </a:rPr>
              <a:t>Modern Germany</a:t>
            </a:r>
            <a:endParaRPr lang="de-DE" sz="1000" b="0" i="0" u="none" strike="noStrike" kern="1200" cap="none" spc="0" baseline="0" dirty="0">
              <a:solidFill>
                <a:srgbClr val="7F7F7F"/>
              </a:solidFill>
              <a:uFillTx/>
              <a:latin typeface="Calibri"/>
            </a:endParaRPr>
          </a:p>
        </p:txBody>
      </p:sp>
      <p:sp>
        <p:nvSpPr>
          <p:cNvPr id="25" name="Ellipse 24"/>
          <p:cNvSpPr/>
          <p:nvPr/>
        </p:nvSpPr>
        <p:spPr>
          <a:xfrm>
            <a:off x="7939144" y="158160"/>
            <a:ext cx="1080000" cy="1080000"/>
          </a:xfrm>
          <a:prstGeom prst="ellipse">
            <a:avLst/>
          </a:prstGeom>
          <a:solidFill>
            <a:srgbClr val="ED6113"/>
          </a:solidFill>
          <a:ln w="1270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bg1"/>
                </a:solidFill>
                <a:latin typeface="Century" pitchFamily="18" charset="0"/>
              </a:rPr>
              <a:t>3.4</a:t>
            </a:r>
            <a:endParaRPr lang="de-DE" b="1" dirty="0">
              <a:solidFill>
                <a:schemeClr val="bg1"/>
              </a:solidFill>
              <a:latin typeface="Century" pitchFamily="18" charset="0"/>
            </a:endParaRPr>
          </a:p>
        </p:txBody>
      </p:sp>
      <p:grpSp>
        <p:nvGrpSpPr>
          <p:cNvPr id="3" name="Gruppieren 2"/>
          <p:cNvGrpSpPr/>
          <p:nvPr/>
        </p:nvGrpSpPr>
        <p:grpSpPr>
          <a:xfrm>
            <a:off x="1016000" y="1375708"/>
            <a:ext cx="7107544" cy="4535500"/>
            <a:chOff x="1143000" y="1490008"/>
            <a:chExt cx="7107544" cy="4535500"/>
          </a:xfrm>
        </p:grpSpPr>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2057400"/>
              <a:ext cx="4900613" cy="3968108"/>
            </a:xfrm>
            <a:prstGeom prst="rect">
              <a:avLst/>
            </a:prstGeom>
            <a:noFill/>
            <a:ln w="254000">
              <a:solidFill>
                <a:srgbClr val="ED6113"/>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Rechteck 9"/>
            <p:cNvSpPr/>
            <p:nvPr/>
          </p:nvSpPr>
          <p:spPr>
            <a:xfrm>
              <a:off x="5181600" y="1490008"/>
              <a:ext cx="3068944" cy="1200329"/>
            </a:xfrm>
            <a:prstGeom prst="rect">
              <a:avLst/>
            </a:prstGeom>
            <a:solidFill>
              <a:srgbClr val="FFFF00"/>
            </a:solidFill>
          </p:spPr>
          <p:style>
            <a:lnRef idx="0">
              <a:schemeClr val="accent5"/>
            </a:lnRef>
            <a:fillRef idx="3">
              <a:schemeClr val="accent5"/>
            </a:fillRef>
            <a:effectRef idx="3">
              <a:schemeClr val="accent5"/>
            </a:effectRef>
            <a:fontRef idx="minor">
              <a:schemeClr val="lt1"/>
            </a:fontRef>
          </p:style>
          <p:txBody>
            <a:bodyPr wrap="square">
              <a:spAutoFit/>
            </a:bodyPr>
            <a:lstStyle/>
            <a:p>
              <a:r>
                <a:rPr lang="en-US" b="1" dirty="0" smtClean="0">
                  <a:solidFill>
                    <a:schemeClr val="tx1">
                      <a:lumMod val="65000"/>
                      <a:lumOff val="35000"/>
                    </a:schemeClr>
                  </a:solidFill>
                  <a:latin typeface="Century" pitchFamily="18" charset="0"/>
                </a:rPr>
                <a:t>Notice </a:t>
              </a:r>
              <a:r>
                <a:rPr lang="en-US" b="1" dirty="0">
                  <a:solidFill>
                    <a:schemeClr val="tx1">
                      <a:lumMod val="65000"/>
                      <a:lumOff val="35000"/>
                    </a:schemeClr>
                  </a:solidFill>
                  <a:latin typeface="Century" pitchFamily="18" charset="0"/>
                </a:rPr>
                <a:t>that the capital city of Berlin was divided into 4 sectors, one for each of the </a:t>
              </a:r>
              <a:r>
                <a:rPr lang="en-US" b="1" dirty="0" smtClean="0">
                  <a:solidFill>
                    <a:schemeClr val="tx1">
                      <a:lumMod val="65000"/>
                      <a:lumOff val="35000"/>
                    </a:schemeClr>
                  </a:solidFill>
                  <a:latin typeface="Century" pitchFamily="18" charset="0"/>
                </a:rPr>
                <a:t>Allies.</a:t>
              </a:r>
              <a:endParaRPr lang="de-DE" b="1" dirty="0">
                <a:solidFill>
                  <a:schemeClr val="tx1">
                    <a:lumMod val="65000"/>
                    <a:lumOff val="35000"/>
                  </a:schemeClr>
                </a:solidFill>
                <a:latin typeface="Century" pitchFamily="18" charset="0"/>
              </a:endParaRPr>
            </a:p>
          </p:txBody>
        </p:sp>
      </p:grpSp>
    </p:spTree>
    <p:extLst>
      <p:ext uri="{BB962C8B-B14F-4D97-AF65-F5344CB8AC3E}">
        <p14:creationId xmlns:p14="http://schemas.microsoft.com/office/powerpoint/2010/main" val="30864456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bgerundetes Rechteck 3"/>
          <p:cNvSpPr/>
          <p:nvPr/>
        </p:nvSpPr>
        <p:spPr>
          <a:xfrm>
            <a:off x="251524" y="188640"/>
            <a:ext cx="8640961" cy="1008107"/>
          </a:xfrm>
          <a:custGeom>
            <a:avLst>
              <a:gd name="f10" fmla="val 3600"/>
            </a:avLst>
            <a:gdLst>
              <a:gd name="f1" fmla="val 10800000"/>
              <a:gd name="f2" fmla="val 5400000"/>
              <a:gd name="f3" fmla="val 16200000"/>
              <a:gd name="f4" fmla="val w"/>
              <a:gd name="f5" fmla="val h"/>
              <a:gd name="f6" fmla="val ss"/>
              <a:gd name="f7" fmla="val 0"/>
              <a:gd name="f8" fmla="*/ 5419351 1 1725033"/>
              <a:gd name="f9" fmla="val 45"/>
              <a:gd name="f10" fmla="val 3600"/>
              <a:gd name="f11" fmla="abs f4"/>
              <a:gd name="f12" fmla="abs f5"/>
              <a:gd name="f13" fmla="abs f6"/>
              <a:gd name="f14" fmla="*/ f8 1 180"/>
              <a:gd name="f15" fmla="val f10"/>
              <a:gd name="f16" fmla="+- 0 0 f2"/>
              <a:gd name="f17" fmla="?: f11 f4 1"/>
              <a:gd name="f18" fmla="?: f12 f5 1"/>
              <a:gd name="f19" fmla="?: f13 f6 1"/>
              <a:gd name="f20" fmla="*/ f9 f14 1"/>
              <a:gd name="f21" fmla="+- f7 f15 0"/>
              <a:gd name="f22" fmla="*/ f17 1 21600"/>
              <a:gd name="f23" fmla="*/ f18 1 21600"/>
              <a:gd name="f24" fmla="*/ 21600 f17 1"/>
              <a:gd name="f25" fmla="*/ 21600 f18 1"/>
              <a:gd name="f26" fmla="+- 0 0 f20"/>
              <a:gd name="f27" fmla="+- f7 0 f21"/>
              <a:gd name="f28" fmla="+- f21 0 f7"/>
              <a:gd name="f29" fmla="min f23 f22"/>
              <a:gd name="f30" fmla="*/ f24 1 f19"/>
              <a:gd name="f31" fmla="*/ f25 1 f19"/>
              <a:gd name="f32" fmla="*/ f26 f1 1"/>
              <a:gd name="f33" fmla="abs f27"/>
              <a:gd name="f34" fmla="abs f28"/>
              <a:gd name="f35" fmla="?: f27 f16 f2"/>
              <a:gd name="f36" fmla="?: f27 f2 f16"/>
              <a:gd name="f37" fmla="?: f27 f3 f2"/>
              <a:gd name="f38" fmla="?: f27 f2 f3"/>
              <a:gd name="f39" fmla="?: f28 f16 f2"/>
              <a:gd name="f40" fmla="?: f28 f2 f16"/>
              <a:gd name="f41" fmla="?: f27 0 f1"/>
              <a:gd name="f42" fmla="?: f27 f1 0"/>
              <a:gd name="f43" fmla="val f30"/>
              <a:gd name="f44" fmla="val f31"/>
              <a:gd name="f45" fmla="*/ f32 1 f8"/>
              <a:gd name="f46" fmla="?: f27 f38 f37"/>
              <a:gd name="f47" fmla="?: f27 f37 f38"/>
              <a:gd name="f48" fmla="?: f28 f36 f35"/>
              <a:gd name="f49" fmla="*/ f21 f29 1"/>
              <a:gd name="f50" fmla="*/ f7 f29 1"/>
              <a:gd name="f51" fmla="*/ f33 f29 1"/>
              <a:gd name="f52" fmla="*/ f34 f29 1"/>
              <a:gd name="f53" fmla="+- f44 0 f15"/>
              <a:gd name="f54" fmla="+- f43 0 f15"/>
              <a:gd name="f55" fmla="+- f45 0 f2"/>
              <a:gd name="f56" fmla="?: f28 f47 f46"/>
              <a:gd name="f57" fmla="*/ f44 f29 1"/>
              <a:gd name="f58" fmla="*/ f43 f29 1"/>
              <a:gd name="f59" fmla="+- f55 f2 0"/>
              <a:gd name="f60" fmla="+- f44 0 f53"/>
              <a:gd name="f61" fmla="+- f43 0 f54"/>
              <a:gd name="f62" fmla="+- f53 0 f44"/>
              <a:gd name="f63" fmla="+- f54 0 f43"/>
              <a:gd name="f64" fmla="*/ f53 f29 1"/>
              <a:gd name="f65" fmla="*/ f54 f29 1"/>
              <a:gd name="f66" fmla="*/ f59 f8 1"/>
              <a:gd name="f67" fmla="abs f60"/>
              <a:gd name="f68" fmla="?: f60 0 f1"/>
              <a:gd name="f69" fmla="?: f60 f1 0"/>
              <a:gd name="f70" fmla="?: f60 f39 f40"/>
              <a:gd name="f71" fmla="abs f61"/>
              <a:gd name="f72" fmla="abs f62"/>
              <a:gd name="f73" fmla="?: f61 f16 f2"/>
              <a:gd name="f74" fmla="?: f61 f2 f16"/>
              <a:gd name="f75" fmla="?: f61 f3 f2"/>
              <a:gd name="f76" fmla="?: f61 f2 f3"/>
              <a:gd name="f77" fmla="abs f63"/>
              <a:gd name="f78" fmla="?: f63 f16 f2"/>
              <a:gd name="f79" fmla="?: f63 f2 f16"/>
              <a:gd name="f80" fmla="?: f63 f42 f41"/>
              <a:gd name="f81" fmla="?: f63 f41 f42"/>
              <a:gd name="f82" fmla="*/ f66 1 f1"/>
              <a:gd name="f83" fmla="?: f28 f69 f68"/>
              <a:gd name="f84" fmla="?: f28 f68 f69"/>
              <a:gd name="f85" fmla="?: f61 f76 f75"/>
              <a:gd name="f86" fmla="?: f61 f75 f76"/>
              <a:gd name="f87" fmla="?: f62 f74 f73"/>
              <a:gd name="f88" fmla="?: f27 f80 f81"/>
              <a:gd name="f89" fmla="?: f27 f78 f79"/>
              <a:gd name="f90" fmla="*/ f67 f29 1"/>
              <a:gd name="f91" fmla="*/ f71 f29 1"/>
              <a:gd name="f92" fmla="*/ f72 f29 1"/>
              <a:gd name="f93" fmla="*/ f77 f29 1"/>
              <a:gd name="f94" fmla="+- 0 0 f82"/>
              <a:gd name="f95" fmla="?: f60 f83 f84"/>
              <a:gd name="f96" fmla="?: f62 f86 f85"/>
              <a:gd name="f97" fmla="+- 0 0 f94"/>
              <a:gd name="f98" fmla="*/ f97 f1 1"/>
              <a:gd name="f99" fmla="*/ f98 1 f8"/>
              <a:gd name="f100" fmla="+- f99 0 f2"/>
              <a:gd name="f101" fmla="cos 1 f100"/>
              <a:gd name="f102" fmla="+- 0 0 f101"/>
              <a:gd name="f103" fmla="+- 0 0 f102"/>
              <a:gd name="f104" fmla="val f103"/>
              <a:gd name="f105" fmla="+- 0 0 f104"/>
              <a:gd name="f106" fmla="*/ f15 f105 1"/>
              <a:gd name="f107" fmla="*/ f106 3163 1"/>
              <a:gd name="f108" fmla="*/ f107 1 7636"/>
              <a:gd name="f109" fmla="+- f7 f108 0"/>
              <a:gd name="f110" fmla="+- f43 0 f108"/>
              <a:gd name="f111" fmla="+- f44 0 f108"/>
              <a:gd name="f112" fmla="*/ f109 f29 1"/>
              <a:gd name="f113" fmla="*/ f110 f29 1"/>
              <a:gd name="f114" fmla="*/ f111 f29 1"/>
            </a:gdLst>
            <a:ahLst/>
            <a:cxnLst>
              <a:cxn ang="3cd4">
                <a:pos x="hc" y="t"/>
              </a:cxn>
              <a:cxn ang="0">
                <a:pos x="r" y="vc"/>
              </a:cxn>
              <a:cxn ang="cd4">
                <a:pos x="hc" y="b"/>
              </a:cxn>
              <a:cxn ang="cd2">
                <a:pos x="l" y="vc"/>
              </a:cxn>
            </a:cxnLst>
            <a:rect l="f112" t="f112" r="f113" b="f114"/>
            <a:pathLst>
              <a:path>
                <a:moveTo>
                  <a:pt x="f49" y="f50"/>
                </a:moveTo>
                <a:arcTo wR="f51" hR="f52" stAng="f56" swAng="f48"/>
                <a:lnTo>
                  <a:pt x="f50" y="f64"/>
                </a:lnTo>
                <a:arcTo wR="f52" hR="f90" stAng="f95" swAng="f70"/>
                <a:lnTo>
                  <a:pt x="f65" y="f57"/>
                </a:lnTo>
                <a:arcTo wR="f91" hR="f92" stAng="f96" swAng="f87"/>
                <a:lnTo>
                  <a:pt x="f58" y="f49"/>
                </a:lnTo>
                <a:arcTo wR="f93" hR="f51" stAng="f88" swAng="f89"/>
                <a:close/>
              </a:path>
            </a:pathLst>
          </a:custGeom>
          <a:solidFill>
            <a:srgbClr val="ED6113"/>
          </a:solidFill>
          <a:ln>
            <a:noFill/>
            <a:prstDash val="solid"/>
          </a:ln>
        </p:spPr>
        <p:txBody>
          <a:bodyPr vert="horz" wrap="square" lIns="91440" tIns="45720" rIns="91440" bIns="45720" anchor="ctr" anchorCtr="0" compatLnSpc="1"/>
          <a:lstStyle/>
          <a:p>
            <a:pPr lvl="0">
              <a:defRPr sz="1800" b="0" i="0" u="none" strike="noStrike" kern="0" cap="none" spc="0" baseline="0">
                <a:solidFill>
                  <a:srgbClr val="000000"/>
                </a:solidFill>
                <a:uFillTx/>
              </a:defRPr>
            </a:pPr>
            <a:r>
              <a:rPr lang="en-US" sz="2400" b="1" cap="all" dirty="0">
                <a:solidFill>
                  <a:srgbClr val="FFFFFF"/>
                </a:solidFill>
                <a:effectLst>
                  <a:outerShdw blurRad="38100" dist="38100" dir="2700000" algn="tl">
                    <a:srgbClr val="000000">
                      <a:alpha val="43137"/>
                    </a:srgbClr>
                  </a:outerShdw>
                </a:effectLst>
                <a:latin typeface="Century" pitchFamily="18" charset="0"/>
              </a:rPr>
              <a:t>division of Germany after WWII</a:t>
            </a:r>
            <a:endParaRPr lang="de-DE" sz="2400" b="1" u="none" strike="noStrike" kern="1200" cap="all" spc="0" dirty="0">
              <a:solidFill>
                <a:srgbClr val="FFFFFF"/>
              </a:solidFill>
              <a:effectLst>
                <a:outerShdw blurRad="38100" dist="38100" dir="2700000" algn="tl">
                  <a:srgbClr val="000000">
                    <a:alpha val="43137"/>
                  </a:srgbClr>
                </a:outerShdw>
              </a:effectLst>
              <a:uFillTx/>
              <a:latin typeface="Century" pitchFamily="18" charset="0"/>
            </a:endParaRPr>
          </a:p>
        </p:txBody>
      </p:sp>
      <p:cxnSp>
        <p:nvCxnSpPr>
          <p:cNvPr id="4" name="Gerade Verbindung 8"/>
          <p:cNvCxnSpPr/>
          <p:nvPr/>
        </p:nvCxnSpPr>
        <p:spPr>
          <a:xfrm>
            <a:off x="0" y="6309323"/>
            <a:ext cx="9144000" cy="0"/>
          </a:xfrm>
          <a:prstGeom prst="straightConnector1">
            <a:avLst/>
          </a:prstGeom>
          <a:noFill/>
          <a:ln w="9528">
            <a:solidFill>
              <a:srgbClr val="ED6113"/>
            </a:solidFill>
            <a:prstDash val="solid"/>
          </a:ln>
        </p:spPr>
      </p:cxnSp>
      <p:sp>
        <p:nvSpPr>
          <p:cNvPr id="5" name="Textfeld 10"/>
          <p:cNvSpPr txBox="1"/>
          <p:nvPr/>
        </p:nvSpPr>
        <p:spPr>
          <a:xfrm>
            <a:off x="6804251" y="6453332"/>
            <a:ext cx="2088233" cy="246220"/>
          </a:xfrm>
          <a:prstGeom prst="rect">
            <a:avLst/>
          </a:prstGeom>
          <a:noFill/>
          <a:ln>
            <a:noFill/>
          </a:ln>
        </p:spPr>
        <p:txBody>
          <a:bodyPr vert="horz" wrap="square" lIns="91440" tIns="45720" rIns="91440" bIns="45720" anchor="t" anchorCtr="0" compatLnSpc="1">
            <a:sp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de-DE" sz="1000" b="0" i="0" u="none" strike="noStrike" kern="1200" cap="none" spc="0" baseline="0" dirty="0" err="1">
                <a:solidFill>
                  <a:srgbClr val="7F7F7F"/>
                </a:solidFill>
                <a:uFillTx/>
                <a:latin typeface="Georgia" pitchFamily="18"/>
              </a:rPr>
              <a:t>Let‘s</a:t>
            </a:r>
            <a:r>
              <a:rPr lang="de-DE" sz="1000" b="0" i="0" u="none" strike="noStrike" kern="1200" cap="none" spc="0" baseline="0" dirty="0">
                <a:solidFill>
                  <a:srgbClr val="7F7F7F"/>
                </a:solidFill>
                <a:uFillTx/>
                <a:latin typeface="Georgia" pitchFamily="18"/>
              </a:rPr>
              <a:t> </a:t>
            </a:r>
            <a:r>
              <a:rPr lang="de-DE" sz="1000" b="0" i="0" u="none" strike="noStrike" kern="1200" cap="none" spc="0" baseline="0" dirty="0" err="1" smtClean="0">
                <a:solidFill>
                  <a:srgbClr val="7F7F7F"/>
                </a:solidFill>
                <a:uFillTx/>
                <a:latin typeface="Georgia" pitchFamily="18"/>
              </a:rPr>
              <a:t>Explore</a:t>
            </a:r>
            <a:r>
              <a:rPr lang="de-DE" sz="1000" b="0" i="0" u="none" strike="noStrike" kern="1200" cap="none" spc="0" baseline="0" dirty="0" smtClean="0">
                <a:solidFill>
                  <a:srgbClr val="7F7F7F"/>
                </a:solidFill>
                <a:uFillTx/>
                <a:latin typeface="Georgia" pitchFamily="18"/>
              </a:rPr>
              <a:t> </a:t>
            </a:r>
            <a:r>
              <a:rPr lang="de-DE" sz="1000" b="0" i="0" u="none" strike="noStrike" kern="1200" cap="none" spc="0" baseline="0" dirty="0">
                <a:solidFill>
                  <a:srgbClr val="7F7F7F"/>
                </a:solidFill>
                <a:uFillTx/>
                <a:latin typeface="Georgia" pitchFamily="18"/>
              </a:rPr>
              <a:t>Modern Germany</a:t>
            </a:r>
            <a:endParaRPr lang="de-DE" sz="1000" b="0" i="0" u="none" strike="noStrike" kern="1200" cap="none" spc="0" baseline="0" dirty="0">
              <a:solidFill>
                <a:srgbClr val="7F7F7F"/>
              </a:solidFill>
              <a:uFillTx/>
              <a:latin typeface="Calibri"/>
            </a:endParaRPr>
          </a:p>
        </p:txBody>
      </p:sp>
      <p:sp>
        <p:nvSpPr>
          <p:cNvPr id="25" name="Ellipse 24"/>
          <p:cNvSpPr/>
          <p:nvPr/>
        </p:nvSpPr>
        <p:spPr>
          <a:xfrm>
            <a:off x="7939144" y="158160"/>
            <a:ext cx="1080000" cy="1080000"/>
          </a:xfrm>
          <a:prstGeom prst="ellipse">
            <a:avLst/>
          </a:prstGeom>
          <a:solidFill>
            <a:srgbClr val="ED6113"/>
          </a:solidFill>
          <a:ln w="1270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bg1"/>
                </a:solidFill>
                <a:latin typeface="Century" pitchFamily="18" charset="0"/>
              </a:rPr>
              <a:t>3.4</a:t>
            </a:r>
            <a:endParaRPr lang="de-DE" b="1" dirty="0">
              <a:solidFill>
                <a:schemeClr val="bg1"/>
              </a:solidFill>
              <a:latin typeface="Century" pitchFamily="18" charset="0"/>
            </a:endParaRPr>
          </a:p>
        </p:txBody>
      </p:sp>
      <p:pic>
        <p:nvPicPr>
          <p:cNvPr id="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97200" y="1781175"/>
            <a:ext cx="3152775" cy="3857625"/>
          </a:xfrm>
          <a:prstGeom prst="rect">
            <a:avLst/>
          </a:prstGeom>
          <a:noFill/>
          <a:ln w="254000">
            <a:solidFill>
              <a:srgbClr val="ED6113"/>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89957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bgerundetes Rechteck 3"/>
          <p:cNvSpPr/>
          <p:nvPr/>
        </p:nvSpPr>
        <p:spPr>
          <a:xfrm>
            <a:off x="251524" y="188640"/>
            <a:ext cx="8640961" cy="1008107"/>
          </a:xfrm>
          <a:custGeom>
            <a:avLst>
              <a:gd name="f10" fmla="val 3600"/>
            </a:avLst>
            <a:gdLst>
              <a:gd name="f1" fmla="val 10800000"/>
              <a:gd name="f2" fmla="val 5400000"/>
              <a:gd name="f3" fmla="val 16200000"/>
              <a:gd name="f4" fmla="val w"/>
              <a:gd name="f5" fmla="val h"/>
              <a:gd name="f6" fmla="val ss"/>
              <a:gd name="f7" fmla="val 0"/>
              <a:gd name="f8" fmla="*/ 5419351 1 1725033"/>
              <a:gd name="f9" fmla="val 45"/>
              <a:gd name="f10" fmla="val 3600"/>
              <a:gd name="f11" fmla="abs f4"/>
              <a:gd name="f12" fmla="abs f5"/>
              <a:gd name="f13" fmla="abs f6"/>
              <a:gd name="f14" fmla="*/ f8 1 180"/>
              <a:gd name="f15" fmla="val f10"/>
              <a:gd name="f16" fmla="+- 0 0 f2"/>
              <a:gd name="f17" fmla="?: f11 f4 1"/>
              <a:gd name="f18" fmla="?: f12 f5 1"/>
              <a:gd name="f19" fmla="?: f13 f6 1"/>
              <a:gd name="f20" fmla="*/ f9 f14 1"/>
              <a:gd name="f21" fmla="+- f7 f15 0"/>
              <a:gd name="f22" fmla="*/ f17 1 21600"/>
              <a:gd name="f23" fmla="*/ f18 1 21600"/>
              <a:gd name="f24" fmla="*/ 21600 f17 1"/>
              <a:gd name="f25" fmla="*/ 21600 f18 1"/>
              <a:gd name="f26" fmla="+- 0 0 f20"/>
              <a:gd name="f27" fmla="+- f7 0 f21"/>
              <a:gd name="f28" fmla="+- f21 0 f7"/>
              <a:gd name="f29" fmla="min f23 f22"/>
              <a:gd name="f30" fmla="*/ f24 1 f19"/>
              <a:gd name="f31" fmla="*/ f25 1 f19"/>
              <a:gd name="f32" fmla="*/ f26 f1 1"/>
              <a:gd name="f33" fmla="abs f27"/>
              <a:gd name="f34" fmla="abs f28"/>
              <a:gd name="f35" fmla="?: f27 f16 f2"/>
              <a:gd name="f36" fmla="?: f27 f2 f16"/>
              <a:gd name="f37" fmla="?: f27 f3 f2"/>
              <a:gd name="f38" fmla="?: f27 f2 f3"/>
              <a:gd name="f39" fmla="?: f28 f16 f2"/>
              <a:gd name="f40" fmla="?: f28 f2 f16"/>
              <a:gd name="f41" fmla="?: f27 0 f1"/>
              <a:gd name="f42" fmla="?: f27 f1 0"/>
              <a:gd name="f43" fmla="val f30"/>
              <a:gd name="f44" fmla="val f31"/>
              <a:gd name="f45" fmla="*/ f32 1 f8"/>
              <a:gd name="f46" fmla="?: f27 f38 f37"/>
              <a:gd name="f47" fmla="?: f27 f37 f38"/>
              <a:gd name="f48" fmla="?: f28 f36 f35"/>
              <a:gd name="f49" fmla="*/ f21 f29 1"/>
              <a:gd name="f50" fmla="*/ f7 f29 1"/>
              <a:gd name="f51" fmla="*/ f33 f29 1"/>
              <a:gd name="f52" fmla="*/ f34 f29 1"/>
              <a:gd name="f53" fmla="+- f44 0 f15"/>
              <a:gd name="f54" fmla="+- f43 0 f15"/>
              <a:gd name="f55" fmla="+- f45 0 f2"/>
              <a:gd name="f56" fmla="?: f28 f47 f46"/>
              <a:gd name="f57" fmla="*/ f44 f29 1"/>
              <a:gd name="f58" fmla="*/ f43 f29 1"/>
              <a:gd name="f59" fmla="+- f55 f2 0"/>
              <a:gd name="f60" fmla="+- f44 0 f53"/>
              <a:gd name="f61" fmla="+- f43 0 f54"/>
              <a:gd name="f62" fmla="+- f53 0 f44"/>
              <a:gd name="f63" fmla="+- f54 0 f43"/>
              <a:gd name="f64" fmla="*/ f53 f29 1"/>
              <a:gd name="f65" fmla="*/ f54 f29 1"/>
              <a:gd name="f66" fmla="*/ f59 f8 1"/>
              <a:gd name="f67" fmla="abs f60"/>
              <a:gd name="f68" fmla="?: f60 0 f1"/>
              <a:gd name="f69" fmla="?: f60 f1 0"/>
              <a:gd name="f70" fmla="?: f60 f39 f40"/>
              <a:gd name="f71" fmla="abs f61"/>
              <a:gd name="f72" fmla="abs f62"/>
              <a:gd name="f73" fmla="?: f61 f16 f2"/>
              <a:gd name="f74" fmla="?: f61 f2 f16"/>
              <a:gd name="f75" fmla="?: f61 f3 f2"/>
              <a:gd name="f76" fmla="?: f61 f2 f3"/>
              <a:gd name="f77" fmla="abs f63"/>
              <a:gd name="f78" fmla="?: f63 f16 f2"/>
              <a:gd name="f79" fmla="?: f63 f2 f16"/>
              <a:gd name="f80" fmla="?: f63 f42 f41"/>
              <a:gd name="f81" fmla="?: f63 f41 f42"/>
              <a:gd name="f82" fmla="*/ f66 1 f1"/>
              <a:gd name="f83" fmla="?: f28 f69 f68"/>
              <a:gd name="f84" fmla="?: f28 f68 f69"/>
              <a:gd name="f85" fmla="?: f61 f76 f75"/>
              <a:gd name="f86" fmla="?: f61 f75 f76"/>
              <a:gd name="f87" fmla="?: f62 f74 f73"/>
              <a:gd name="f88" fmla="?: f27 f80 f81"/>
              <a:gd name="f89" fmla="?: f27 f78 f79"/>
              <a:gd name="f90" fmla="*/ f67 f29 1"/>
              <a:gd name="f91" fmla="*/ f71 f29 1"/>
              <a:gd name="f92" fmla="*/ f72 f29 1"/>
              <a:gd name="f93" fmla="*/ f77 f29 1"/>
              <a:gd name="f94" fmla="+- 0 0 f82"/>
              <a:gd name="f95" fmla="?: f60 f83 f84"/>
              <a:gd name="f96" fmla="?: f62 f86 f85"/>
              <a:gd name="f97" fmla="+- 0 0 f94"/>
              <a:gd name="f98" fmla="*/ f97 f1 1"/>
              <a:gd name="f99" fmla="*/ f98 1 f8"/>
              <a:gd name="f100" fmla="+- f99 0 f2"/>
              <a:gd name="f101" fmla="cos 1 f100"/>
              <a:gd name="f102" fmla="+- 0 0 f101"/>
              <a:gd name="f103" fmla="+- 0 0 f102"/>
              <a:gd name="f104" fmla="val f103"/>
              <a:gd name="f105" fmla="+- 0 0 f104"/>
              <a:gd name="f106" fmla="*/ f15 f105 1"/>
              <a:gd name="f107" fmla="*/ f106 3163 1"/>
              <a:gd name="f108" fmla="*/ f107 1 7636"/>
              <a:gd name="f109" fmla="+- f7 f108 0"/>
              <a:gd name="f110" fmla="+- f43 0 f108"/>
              <a:gd name="f111" fmla="+- f44 0 f108"/>
              <a:gd name="f112" fmla="*/ f109 f29 1"/>
              <a:gd name="f113" fmla="*/ f110 f29 1"/>
              <a:gd name="f114" fmla="*/ f111 f29 1"/>
            </a:gdLst>
            <a:ahLst/>
            <a:cxnLst>
              <a:cxn ang="3cd4">
                <a:pos x="hc" y="t"/>
              </a:cxn>
              <a:cxn ang="0">
                <a:pos x="r" y="vc"/>
              </a:cxn>
              <a:cxn ang="cd4">
                <a:pos x="hc" y="b"/>
              </a:cxn>
              <a:cxn ang="cd2">
                <a:pos x="l" y="vc"/>
              </a:cxn>
            </a:cxnLst>
            <a:rect l="f112" t="f112" r="f113" b="f114"/>
            <a:pathLst>
              <a:path>
                <a:moveTo>
                  <a:pt x="f49" y="f50"/>
                </a:moveTo>
                <a:arcTo wR="f51" hR="f52" stAng="f56" swAng="f48"/>
                <a:lnTo>
                  <a:pt x="f50" y="f64"/>
                </a:lnTo>
                <a:arcTo wR="f52" hR="f90" stAng="f95" swAng="f70"/>
                <a:lnTo>
                  <a:pt x="f65" y="f57"/>
                </a:lnTo>
                <a:arcTo wR="f91" hR="f92" stAng="f96" swAng="f87"/>
                <a:lnTo>
                  <a:pt x="f58" y="f49"/>
                </a:lnTo>
                <a:arcTo wR="f93" hR="f51" stAng="f88" swAng="f89"/>
                <a:close/>
              </a:path>
            </a:pathLst>
          </a:custGeom>
          <a:solidFill>
            <a:srgbClr val="ED6113"/>
          </a:solidFill>
          <a:ln>
            <a:noFill/>
            <a:prstDash val="solid"/>
          </a:ln>
        </p:spPr>
        <p:txBody>
          <a:bodyPr vert="horz" wrap="square" lIns="91440" tIns="45720" rIns="91440" bIns="45720" anchor="ctr" anchorCtr="0" compatLnSpc="1"/>
          <a:lstStyle/>
          <a:p>
            <a:pPr lvl="0">
              <a:defRPr sz="1800" b="0" i="0" u="none" strike="noStrike" kern="0" cap="none" spc="0" baseline="0">
                <a:solidFill>
                  <a:srgbClr val="000000"/>
                </a:solidFill>
                <a:uFillTx/>
              </a:defRPr>
            </a:pPr>
            <a:r>
              <a:rPr lang="en-US" sz="2400" b="1" cap="all" dirty="0">
                <a:solidFill>
                  <a:srgbClr val="FFFFFF"/>
                </a:solidFill>
                <a:effectLst>
                  <a:outerShdw blurRad="38100" dist="38100" dir="2700000" algn="tl">
                    <a:srgbClr val="000000">
                      <a:alpha val="43137"/>
                    </a:srgbClr>
                  </a:outerShdw>
                </a:effectLst>
                <a:latin typeface="Century" pitchFamily="18" charset="0"/>
              </a:rPr>
              <a:t>What can the Allies do without </a:t>
            </a:r>
            <a:endParaRPr lang="en-US" sz="2400" b="1" cap="all" dirty="0" smtClean="0">
              <a:solidFill>
                <a:srgbClr val="FFFFFF"/>
              </a:solidFill>
              <a:effectLst>
                <a:outerShdw blurRad="38100" dist="38100" dir="2700000" algn="tl">
                  <a:srgbClr val="000000">
                    <a:alpha val="43137"/>
                  </a:srgbClr>
                </a:outerShdw>
              </a:effectLst>
              <a:latin typeface="Century" pitchFamily="18" charset="0"/>
            </a:endParaRPr>
          </a:p>
          <a:p>
            <a:pPr lvl="0">
              <a:defRPr sz="1800" b="0" i="0" u="none" strike="noStrike" kern="0" cap="none" spc="0" baseline="0">
                <a:solidFill>
                  <a:srgbClr val="000000"/>
                </a:solidFill>
                <a:uFillTx/>
              </a:defRPr>
            </a:pPr>
            <a:r>
              <a:rPr lang="en-US" sz="2400" b="1" cap="all" dirty="0" smtClean="0">
                <a:solidFill>
                  <a:srgbClr val="FFFFFF"/>
                </a:solidFill>
                <a:effectLst>
                  <a:outerShdw blurRad="38100" dist="38100" dir="2700000" algn="tl">
                    <a:srgbClr val="000000">
                      <a:alpha val="43137"/>
                    </a:srgbClr>
                  </a:outerShdw>
                </a:effectLst>
                <a:latin typeface="Century" pitchFamily="18" charset="0"/>
              </a:rPr>
              <a:t>starting </a:t>
            </a:r>
            <a:r>
              <a:rPr lang="en-US" sz="2400" b="1" cap="all" dirty="0">
                <a:solidFill>
                  <a:srgbClr val="FFFFFF"/>
                </a:solidFill>
                <a:effectLst>
                  <a:outerShdw blurRad="38100" dist="38100" dir="2700000" algn="tl">
                    <a:srgbClr val="000000">
                      <a:alpha val="43137"/>
                    </a:srgbClr>
                  </a:outerShdw>
                </a:effectLst>
                <a:latin typeface="Century" pitchFamily="18" charset="0"/>
              </a:rPr>
              <a:t>World War III?</a:t>
            </a:r>
            <a:endParaRPr lang="de-DE" sz="2400" b="1" u="none" strike="noStrike" kern="1200" cap="all" spc="0" dirty="0">
              <a:solidFill>
                <a:srgbClr val="FFFFFF"/>
              </a:solidFill>
              <a:effectLst>
                <a:outerShdw blurRad="38100" dist="38100" dir="2700000" algn="tl">
                  <a:srgbClr val="000000">
                    <a:alpha val="43137"/>
                  </a:srgbClr>
                </a:outerShdw>
              </a:effectLst>
              <a:uFillTx/>
              <a:latin typeface="Century" pitchFamily="18" charset="0"/>
            </a:endParaRPr>
          </a:p>
        </p:txBody>
      </p:sp>
      <p:cxnSp>
        <p:nvCxnSpPr>
          <p:cNvPr id="4" name="Gerade Verbindung 8"/>
          <p:cNvCxnSpPr/>
          <p:nvPr/>
        </p:nvCxnSpPr>
        <p:spPr>
          <a:xfrm>
            <a:off x="0" y="6309323"/>
            <a:ext cx="9144000" cy="0"/>
          </a:xfrm>
          <a:prstGeom prst="straightConnector1">
            <a:avLst/>
          </a:prstGeom>
          <a:noFill/>
          <a:ln w="9528">
            <a:solidFill>
              <a:srgbClr val="ED6113"/>
            </a:solidFill>
            <a:prstDash val="solid"/>
          </a:ln>
        </p:spPr>
      </p:cxnSp>
      <p:sp>
        <p:nvSpPr>
          <p:cNvPr id="5" name="Textfeld 10"/>
          <p:cNvSpPr txBox="1"/>
          <p:nvPr/>
        </p:nvSpPr>
        <p:spPr>
          <a:xfrm>
            <a:off x="6804251" y="6453332"/>
            <a:ext cx="2088233" cy="246220"/>
          </a:xfrm>
          <a:prstGeom prst="rect">
            <a:avLst/>
          </a:prstGeom>
          <a:noFill/>
          <a:ln>
            <a:noFill/>
          </a:ln>
        </p:spPr>
        <p:txBody>
          <a:bodyPr vert="horz" wrap="square" lIns="91440" tIns="45720" rIns="91440" bIns="45720" anchor="t" anchorCtr="0" compatLnSpc="1">
            <a:sp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de-DE" sz="1000" b="0" i="0" u="none" strike="noStrike" kern="1200" cap="none" spc="0" baseline="0" dirty="0" err="1">
                <a:solidFill>
                  <a:srgbClr val="7F7F7F"/>
                </a:solidFill>
                <a:uFillTx/>
                <a:latin typeface="Georgia" pitchFamily="18"/>
              </a:rPr>
              <a:t>Let‘s</a:t>
            </a:r>
            <a:r>
              <a:rPr lang="de-DE" sz="1000" b="0" i="0" u="none" strike="noStrike" kern="1200" cap="none" spc="0" baseline="0" dirty="0">
                <a:solidFill>
                  <a:srgbClr val="7F7F7F"/>
                </a:solidFill>
                <a:uFillTx/>
                <a:latin typeface="Georgia" pitchFamily="18"/>
              </a:rPr>
              <a:t> </a:t>
            </a:r>
            <a:r>
              <a:rPr lang="de-DE" sz="1000" b="0" i="0" u="none" strike="noStrike" kern="1200" cap="none" spc="0" baseline="0" dirty="0" err="1" smtClean="0">
                <a:solidFill>
                  <a:srgbClr val="7F7F7F"/>
                </a:solidFill>
                <a:uFillTx/>
                <a:latin typeface="Georgia" pitchFamily="18"/>
              </a:rPr>
              <a:t>Explore</a:t>
            </a:r>
            <a:r>
              <a:rPr lang="de-DE" sz="1000" b="0" i="0" u="none" strike="noStrike" kern="1200" cap="none" spc="0" baseline="0" dirty="0" smtClean="0">
                <a:solidFill>
                  <a:srgbClr val="7F7F7F"/>
                </a:solidFill>
                <a:uFillTx/>
                <a:latin typeface="Georgia" pitchFamily="18"/>
              </a:rPr>
              <a:t> </a:t>
            </a:r>
            <a:r>
              <a:rPr lang="de-DE" sz="1000" b="0" i="0" u="none" strike="noStrike" kern="1200" cap="none" spc="0" baseline="0" dirty="0">
                <a:solidFill>
                  <a:srgbClr val="7F7F7F"/>
                </a:solidFill>
                <a:uFillTx/>
                <a:latin typeface="Georgia" pitchFamily="18"/>
              </a:rPr>
              <a:t>Modern Germany</a:t>
            </a:r>
            <a:endParaRPr lang="de-DE" sz="1000" b="0" i="0" u="none" strike="noStrike" kern="1200" cap="none" spc="0" baseline="0" dirty="0">
              <a:solidFill>
                <a:srgbClr val="7F7F7F"/>
              </a:solidFill>
              <a:uFillTx/>
              <a:latin typeface="Calibri"/>
            </a:endParaRPr>
          </a:p>
        </p:txBody>
      </p:sp>
      <p:sp>
        <p:nvSpPr>
          <p:cNvPr id="25" name="Ellipse 24"/>
          <p:cNvSpPr/>
          <p:nvPr/>
        </p:nvSpPr>
        <p:spPr>
          <a:xfrm>
            <a:off x="7939144" y="158160"/>
            <a:ext cx="1080000" cy="1080000"/>
          </a:xfrm>
          <a:prstGeom prst="ellipse">
            <a:avLst/>
          </a:prstGeom>
          <a:solidFill>
            <a:srgbClr val="ED6113"/>
          </a:solidFill>
          <a:ln w="1270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bg1"/>
                </a:solidFill>
                <a:latin typeface="Century" pitchFamily="18" charset="0"/>
              </a:rPr>
              <a:t>3.4</a:t>
            </a:r>
            <a:endParaRPr lang="de-DE" b="1" dirty="0">
              <a:solidFill>
                <a:schemeClr val="bg1"/>
              </a:solidFill>
              <a:latin typeface="Century" pitchFamily="18" charset="0"/>
            </a:endParaRPr>
          </a:p>
        </p:txBody>
      </p:sp>
      <p:sp>
        <p:nvSpPr>
          <p:cNvPr id="7" name="Rechteck 6"/>
          <p:cNvSpPr/>
          <p:nvPr/>
        </p:nvSpPr>
        <p:spPr>
          <a:xfrm>
            <a:off x="2589732" y="3051314"/>
            <a:ext cx="3964544" cy="707886"/>
          </a:xfrm>
          <a:prstGeom prst="rect">
            <a:avLst/>
          </a:prstGeom>
          <a:solidFill>
            <a:srgbClr val="FFFF00"/>
          </a:solidFill>
        </p:spPr>
        <p:style>
          <a:lnRef idx="0">
            <a:schemeClr val="accent5"/>
          </a:lnRef>
          <a:fillRef idx="3">
            <a:schemeClr val="accent5"/>
          </a:fillRef>
          <a:effectRef idx="3">
            <a:schemeClr val="accent5"/>
          </a:effectRef>
          <a:fontRef idx="minor">
            <a:schemeClr val="lt1"/>
          </a:fontRef>
        </p:style>
        <p:txBody>
          <a:bodyPr wrap="square">
            <a:spAutoFit/>
          </a:bodyPr>
          <a:lstStyle/>
          <a:p>
            <a:pPr algn="ctr"/>
            <a:r>
              <a:rPr lang="en-US" sz="4000" b="1" dirty="0" smtClean="0">
                <a:solidFill>
                  <a:schemeClr val="tx1">
                    <a:lumMod val="65000"/>
                    <a:lumOff val="35000"/>
                  </a:schemeClr>
                </a:solidFill>
                <a:latin typeface="Century" pitchFamily="18" charset="0"/>
              </a:rPr>
              <a:t>Your ideas…</a:t>
            </a:r>
            <a:endParaRPr lang="de-DE" sz="4000" b="1" dirty="0">
              <a:solidFill>
                <a:schemeClr val="tx1">
                  <a:lumMod val="65000"/>
                  <a:lumOff val="35000"/>
                </a:schemeClr>
              </a:solidFill>
              <a:latin typeface="Century" pitchFamily="18" charset="0"/>
            </a:endParaRPr>
          </a:p>
        </p:txBody>
      </p:sp>
      <p:sp>
        <p:nvSpPr>
          <p:cNvPr id="3" name="Abgerundete rechteckige Legende 2"/>
          <p:cNvSpPr/>
          <p:nvPr/>
        </p:nvSpPr>
        <p:spPr>
          <a:xfrm rot="1495114">
            <a:off x="6293603" y="1702874"/>
            <a:ext cx="1905000" cy="1752600"/>
          </a:xfrm>
          <a:prstGeom prst="wedgeRoundRectCallout">
            <a:avLst>
              <a:gd name="adj1" fmla="val -33500"/>
              <a:gd name="adj2" fmla="val 74819"/>
              <a:gd name="adj3" fmla="val 16667"/>
            </a:avLst>
          </a:prstGeom>
          <a:ln w="254000">
            <a:solidFill>
              <a:srgbClr val="ED611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0" name="Abgerundete rechteckige Legende 9"/>
          <p:cNvSpPr/>
          <p:nvPr/>
        </p:nvSpPr>
        <p:spPr>
          <a:xfrm>
            <a:off x="3979921" y="1671044"/>
            <a:ext cx="952500" cy="1142901"/>
          </a:xfrm>
          <a:prstGeom prst="wedgeRoundRectCallout">
            <a:avLst>
              <a:gd name="adj1" fmla="val -33500"/>
              <a:gd name="adj2" fmla="val 74819"/>
              <a:gd name="adj3" fmla="val 16667"/>
            </a:avLst>
          </a:prstGeom>
          <a:ln w="254000">
            <a:solidFill>
              <a:srgbClr val="ED611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1" name="Abgerundete rechteckige Legende 10"/>
          <p:cNvSpPr/>
          <p:nvPr/>
        </p:nvSpPr>
        <p:spPr>
          <a:xfrm>
            <a:off x="381000" y="1462640"/>
            <a:ext cx="1905000" cy="1752600"/>
          </a:xfrm>
          <a:prstGeom prst="wedgeRoundRectCallout">
            <a:avLst>
              <a:gd name="adj1" fmla="val 82500"/>
              <a:gd name="adj2" fmla="val 68297"/>
              <a:gd name="adj3" fmla="val 16667"/>
            </a:avLst>
          </a:prstGeom>
          <a:ln w="254000">
            <a:solidFill>
              <a:srgbClr val="ED611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Abgerundete rechteckige Legende 11"/>
          <p:cNvSpPr/>
          <p:nvPr/>
        </p:nvSpPr>
        <p:spPr>
          <a:xfrm rot="1495114">
            <a:off x="6159707" y="4270773"/>
            <a:ext cx="1177234" cy="1752600"/>
          </a:xfrm>
          <a:prstGeom prst="wedgeRoundRectCallout">
            <a:avLst>
              <a:gd name="adj1" fmla="val -154767"/>
              <a:gd name="adj2" fmla="val -35157"/>
              <a:gd name="adj3" fmla="val 16667"/>
            </a:avLst>
          </a:prstGeom>
          <a:ln w="254000">
            <a:solidFill>
              <a:srgbClr val="ED611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Abgerundete rechteckige Legende 12"/>
          <p:cNvSpPr/>
          <p:nvPr/>
        </p:nvSpPr>
        <p:spPr>
          <a:xfrm rot="1495114">
            <a:off x="532065" y="3307303"/>
            <a:ext cx="1905000" cy="1752600"/>
          </a:xfrm>
          <a:prstGeom prst="wedgeRoundRectCallout">
            <a:avLst>
              <a:gd name="adj1" fmla="val 71510"/>
              <a:gd name="adj2" fmla="val -61307"/>
              <a:gd name="adj3" fmla="val 16667"/>
            </a:avLst>
          </a:prstGeom>
          <a:ln w="254000">
            <a:solidFill>
              <a:srgbClr val="ED611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Abgerundete rechteckige Legende 13"/>
          <p:cNvSpPr/>
          <p:nvPr/>
        </p:nvSpPr>
        <p:spPr>
          <a:xfrm>
            <a:off x="2724902" y="4800600"/>
            <a:ext cx="3910460" cy="692946"/>
          </a:xfrm>
          <a:prstGeom prst="wedgeRoundRectCallout">
            <a:avLst>
              <a:gd name="adj1" fmla="val -18236"/>
              <a:gd name="adj2" fmla="val -174436"/>
              <a:gd name="adj3" fmla="val 16667"/>
            </a:avLst>
          </a:prstGeom>
          <a:ln w="254000">
            <a:solidFill>
              <a:srgbClr val="ED611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5" name="Abgerundete rechteckige Legende 14"/>
          <p:cNvSpPr/>
          <p:nvPr/>
        </p:nvSpPr>
        <p:spPr>
          <a:xfrm rot="20685520">
            <a:off x="1749902" y="1699093"/>
            <a:ext cx="1679661" cy="1086804"/>
          </a:xfrm>
          <a:prstGeom prst="wedgeRoundRectCallout">
            <a:avLst>
              <a:gd name="adj1" fmla="val 51254"/>
              <a:gd name="adj2" fmla="val 100820"/>
              <a:gd name="adj3" fmla="val 16667"/>
            </a:avLst>
          </a:prstGeom>
          <a:ln w="254000">
            <a:solidFill>
              <a:srgbClr val="ED611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6" name="Abgerundete rechteckige Legende 15"/>
          <p:cNvSpPr/>
          <p:nvPr/>
        </p:nvSpPr>
        <p:spPr>
          <a:xfrm>
            <a:off x="7696200" y="3962400"/>
            <a:ext cx="952500" cy="1854759"/>
          </a:xfrm>
          <a:prstGeom prst="wedgeRoundRectCallout">
            <a:avLst>
              <a:gd name="adj1" fmla="val -276167"/>
              <a:gd name="adj2" fmla="val -59637"/>
              <a:gd name="adj3" fmla="val 16667"/>
            </a:avLst>
          </a:prstGeom>
          <a:ln w="254000">
            <a:solidFill>
              <a:srgbClr val="ED611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7" name="Abgerundete rechteckige Legende 16"/>
          <p:cNvSpPr/>
          <p:nvPr/>
        </p:nvSpPr>
        <p:spPr>
          <a:xfrm>
            <a:off x="5369042" y="1390428"/>
            <a:ext cx="2022358" cy="1142901"/>
          </a:xfrm>
          <a:prstGeom prst="wedgeRoundRectCallout">
            <a:avLst>
              <a:gd name="adj1" fmla="val -36640"/>
              <a:gd name="adj2" fmla="val 94821"/>
              <a:gd name="adj3" fmla="val 16667"/>
            </a:avLst>
          </a:prstGeom>
          <a:ln w="254000">
            <a:solidFill>
              <a:srgbClr val="ED611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8" name="Abgerundete rechteckige Legende 17"/>
          <p:cNvSpPr/>
          <p:nvPr/>
        </p:nvSpPr>
        <p:spPr>
          <a:xfrm>
            <a:off x="4456171" y="4674258"/>
            <a:ext cx="1389121" cy="1345542"/>
          </a:xfrm>
          <a:prstGeom prst="wedgeRoundRectCallout">
            <a:avLst>
              <a:gd name="adj1" fmla="val -21843"/>
              <a:gd name="adj2" fmla="val -112258"/>
              <a:gd name="adj3" fmla="val 16667"/>
            </a:avLst>
          </a:prstGeom>
          <a:ln w="254000">
            <a:solidFill>
              <a:srgbClr val="ED611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9" name="Abgerundete rechteckige Legende 18"/>
          <p:cNvSpPr/>
          <p:nvPr/>
        </p:nvSpPr>
        <p:spPr>
          <a:xfrm>
            <a:off x="838200" y="4717763"/>
            <a:ext cx="1478021" cy="1302037"/>
          </a:xfrm>
          <a:prstGeom prst="wedgeRoundRectCallout">
            <a:avLst>
              <a:gd name="adj1" fmla="val 131330"/>
              <a:gd name="adj2" fmla="val -122815"/>
              <a:gd name="adj3" fmla="val 16667"/>
            </a:avLst>
          </a:prstGeom>
          <a:ln w="254000">
            <a:solidFill>
              <a:srgbClr val="ED611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8495133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bgerundetes Rechteck 3"/>
          <p:cNvSpPr/>
          <p:nvPr/>
        </p:nvSpPr>
        <p:spPr>
          <a:xfrm>
            <a:off x="251524" y="188640"/>
            <a:ext cx="8640961" cy="1008107"/>
          </a:xfrm>
          <a:custGeom>
            <a:avLst>
              <a:gd name="f10" fmla="val 3600"/>
            </a:avLst>
            <a:gdLst>
              <a:gd name="f1" fmla="val 10800000"/>
              <a:gd name="f2" fmla="val 5400000"/>
              <a:gd name="f3" fmla="val 16200000"/>
              <a:gd name="f4" fmla="val w"/>
              <a:gd name="f5" fmla="val h"/>
              <a:gd name="f6" fmla="val ss"/>
              <a:gd name="f7" fmla="val 0"/>
              <a:gd name="f8" fmla="*/ 5419351 1 1725033"/>
              <a:gd name="f9" fmla="val 45"/>
              <a:gd name="f10" fmla="val 3600"/>
              <a:gd name="f11" fmla="abs f4"/>
              <a:gd name="f12" fmla="abs f5"/>
              <a:gd name="f13" fmla="abs f6"/>
              <a:gd name="f14" fmla="*/ f8 1 180"/>
              <a:gd name="f15" fmla="val f10"/>
              <a:gd name="f16" fmla="+- 0 0 f2"/>
              <a:gd name="f17" fmla="?: f11 f4 1"/>
              <a:gd name="f18" fmla="?: f12 f5 1"/>
              <a:gd name="f19" fmla="?: f13 f6 1"/>
              <a:gd name="f20" fmla="*/ f9 f14 1"/>
              <a:gd name="f21" fmla="+- f7 f15 0"/>
              <a:gd name="f22" fmla="*/ f17 1 21600"/>
              <a:gd name="f23" fmla="*/ f18 1 21600"/>
              <a:gd name="f24" fmla="*/ 21600 f17 1"/>
              <a:gd name="f25" fmla="*/ 21600 f18 1"/>
              <a:gd name="f26" fmla="+- 0 0 f20"/>
              <a:gd name="f27" fmla="+- f7 0 f21"/>
              <a:gd name="f28" fmla="+- f21 0 f7"/>
              <a:gd name="f29" fmla="min f23 f22"/>
              <a:gd name="f30" fmla="*/ f24 1 f19"/>
              <a:gd name="f31" fmla="*/ f25 1 f19"/>
              <a:gd name="f32" fmla="*/ f26 f1 1"/>
              <a:gd name="f33" fmla="abs f27"/>
              <a:gd name="f34" fmla="abs f28"/>
              <a:gd name="f35" fmla="?: f27 f16 f2"/>
              <a:gd name="f36" fmla="?: f27 f2 f16"/>
              <a:gd name="f37" fmla="?: f27 f3 f2"/>
              <a:gd name="f38" fmla="?: f27 f2 f3"/>
              <a:gd name="f39" fmla="?: f28 f16 f2"/>
              <a:gd name="f40" fmla="?: f28 f2 f16"/>
              <a:gd name="f41" fmla="?: f27 0 f1"/>
              <a:gd name="f42" fmla="?: f27 f1 0"/>
              <a:gd name="f43" fmla="val f30"/>
              <a:gd name="f44" fmla="val f31"/>
              <a:gd name="f45" fmla="*/ f32 1 f8"/>
              <a:gd name="f46" fmla="?: f27 f38 f37"/>
              <a:gd name="f47" fmla="?: f27 f37 f38"/>
              <a:gd name="f48" fmla="?: f28 f36 f35"/>
              <a:gd name="f49" fmla="*/ f21 f29 1"/>
              <a:gd name="f50" fmla="*/ f7 f29 1"/>
              <a:gd name="f51" fmla="*/ f33 f29 1"/>
              <a:gd name="f52" fmla="*/ f34 f29 1"/>
              <a:gd name="f53" fmla="+- f44 0 f15"/>
              <a:gd name="f54" fmla="+- f43 0 f15"/>
              <a:gd name="f55" fmla="+- f45 0 f2"/>
              <a:gd name="f56" fmla="?: f28 f47 f46"/>
              <a:gd name="f57" fmla="*/ f44 f29 1"/>
              <a:gd name="f58" fmla="*/ f43 f29 1"/>
              <a:gd name="f59" fmla="+- f55 f2 0"/>
              <a:gd name="f60" fmla="+- f44 0 f53"/>
              <a:gd name="f61" fmla="+- f43 0 f54"/>
              <a:gd name="f62" fmla="+- f53 0 f44"/>
              <a:gd name="f63" fmla="+- f54 0 f43"/>
              <a:gd name="f64" fmla="*/ f53 f29 1"/>
              <a:gd name="f65" fmla="*/ f54 f29 1"/>
              <a:gd name="f66" fmla="*/ f59 f8 1"/>
              <a:gd name="f67" fmla="abs f60"/>
              <a:gd name="f68" fmla="?: f60 0 f1"/>
              <a:gd name="f69" fmla="?: f60 f1 0"/>
              <a:gd name="f70" fmla="?: f60 f39 f40"/>
              <a:gd name="f71" fmla="abs f61"/>
              <a:gd name="f72" fmla="abs f62"/>
              <a:gd name="f73" fmla="?: f61 f16 f2"/>
              <a:gd name="f74" fmla="?: f61 f2 f16"/>
              <a:gd name="f75" fmla="?: f61 f3 f2"/>
              <a:gd name="f76" fmla="?: f61 f2 f3"/>
              <a:gd name="f77" fmla="abs f63"/>
              <a:gd name="f78" fmla="?: f63 f16 f2"/>
              <a:gd name="f79" fmla="?: f63 f2 f16"/>
              <a:gd name="f80" fmla="?: f63 f42 f41"/>
              <a:gd name="f81" fmla="?: f63 f41 f42"/>
              <a:gd name="f82" fmla="*/ f66 1 f1"/>
              <a:gd name="f83" fmla="?: f28 f69 f68"/>
              <a:gd name="f84" fmla="?: f28 f68 f69"/>
              <a:gd name="f85" fmla="?: f61 f76 f75"/>
              <a:gd name="f86" fmla="?: f61 f75 f76"/>
              <a:gd name="f87" fmla="?: f62 f74 f73"/>
              <a:gd name="f88" fmla="?: f27 f80 f81"/>
              <a:gd name="f89" fmla="?: f27 f78 f79"/>
              <a:gd name="f90" fmla="*/ f67 f29 1"/>
              <a:gd name="f91" fmla="*/ f71 f29 1"/>
              <a:gd name="f92" fmla="*/ f72 f29 1"/>
              <a:gd name="f93" fmla="*/ f77 f29 1"/>
              <a:gd name="f94" fmla="+- 0 0 f82"/>
              <a:gd name="f95" fmla="?: f60 f83 f84"/>
              <a:gd name="f96" fmla="?: f62 f86 f85"/>
              <a:gd name="f97" fmla="+- 0 0 f94"/>
              <a:gd name="f98" fmla="*/ f97 f1 1"/>
              <a:gd name="f99" fmla="*/ f98 1 f8"/>
              <a:gd name="f100" fmla="+- f99 0 f2"/>
              <a:gd name="f101" fmla="cos 1 f100"/>
              <a:gd name="f102" fmla="+- 0 0 f101"/>
              <a:gd name="f103" fmla="+- 0 0 f102"/>
              <a:gd name="f104" fmla="val f103"/>
              <a:gd name="f105" fmla="+- 0 0 f104"/>
              <a:gd name="f106" fmla="*/ f15 f105 1"/>
              <a:gd name="f107" fmla="*/ f106 3163 1"/>
              <a:gd name="f108" fmla="*/ f107 1 7636"/>
              <a:gd name="f109" fmla="+- f7 f108 0"/>
              <a:gd name="f110" fmla="+- f43 0 f108"/>
              <a:gd name="f111" fmla="+- f44 0 f108"/>
              <a:gd name="f112" fmla="*/ f109 f29 1"/>
              <a:gd name="f113" fmla="*/ f110 f29 1"/>
              <a:gd name="f114" fmla="*/ f111 f29 1"/>
            </a:gdLst>
            <a:ahLst/>
            <a:cxnLst>
              <a:cxn ang="3cd4">
                <a:pos x="hc" y="t"/>
              </a:cxn>
              <a:cxn ang="0">
                <a:pos x="r" y="vc"/>
              </a:cxn>
              <a:cxn ang="cd4">
                <a:pos x="hc" y="b"/>
              </a:cxn>
              <a:cxn ang="cd2">
                <a:pos x="l" y="vc"/>
              </a:cxn>
            </a:cxnLst>
            <a:rect l="f112" t="f112" r="f113" b="f114"/>
            <a:pathLst>
              <a:path>
                <a:moveTo>
                  <a:pt x="f49" y="f50"/>
                </a:moveTo>
                <a:arcTo wR="f51" hR="f52" stAng="f56" swAng="f48"/>
                <a:lnTo>
                  <a:pt x="f50" y="f64"/>
                </a:lnTo>
                <a:arcTo wR="f52" hR="f90" stAng="f95" swAng="f70"/>
                <a:lnTo>
                  <a:pt x="f65" y="f57"/>
                </a:lnTo>
                <a:arcTo wR="f91" hR="f92" stAng="f96" swAng="f87"/>
                <a:lnTo>
                  <a:pt x="f58" y="f49"/>
                </a:lnTo>
                <a:arcTo wR="f93" hR="f51" stAng="f88" swAng="f89"/>
                <a:close/>
              </a:path>
            </a:pathLst>
          </a:custGeom>
          <a:solidFill>
            <a:srgbClr val="ED6113"/>
          </a:solidFill>
          <a:ln>
            <a:noFill/>
            <a:prstDash val="solid"/>
          </a:ln>
        </p:spPr>
        <p:txBody>
          <a:bodyPr vert="horz" wrap="square" lIns="91440" tIns="45720" rIns="91440" bIns="45720" anchor="ctr" anchorCtr="0" compatLnSpc="1"/>
          <a:lstStyle/>
          <a:p>
            <a:pPr lvl="0">
              <a:defRPr sz="1800" b="0" i="0" u="none" strike="noStrike" kern="0" cap="none" spc="0" baseline="0">
                <a:solidFill>
                  <a:srgbClr val="000000"/>
                </a:solidFill>
                <a:uFillTx/>
              </a:defRPr>
            </a:pPr>
            <a:r>
              <a:rPr lang="en-US" sz="2400" b="1" cap="all" dirty="0">
                <a:solidFill>
                  <a:srgbClr val="FFFFFF"/>
                </a:solidFill>
                <a:effectLst>
                  <a:outerShdw blurRad="38100" dist="38100" dir="2700000" algn="tl">
                    <a:srgbClr val="000000">
                      <a:alpha val="43137"/>
                    </a:srgbClr>
                  </a:outerShdw>
                </a:effectLst>
                <a:latin typeface="Century" pitchFamily="18" charset="0"/>
              </a:rPr>
              <a:t>The Berlin Airlift</a:t>
            </a:r>
            <a:br>
              <a:rPr lang="en-US" sz="2400" b="1" cap="all" dirty="0">
                <a:solidFill>
                  <a:srgbClr val="FFFFFF"/>
                </a:solidFill>
                <a:effectLst>
                  <a:outerShdw blurRad="38100" dist="38100" dir="2700000" algn="tl">
                    <a:srgbClr val="000000">
                      <a:alpha val="43137"/>
                    </a:srgbClr>
                  </a:outerShdw>
                </a:effectLst>
                <a:latin typeface="Century" pitchFamily="18" charset="0"/>
              </a:rPr>
            </a:br>
            <a:r>
              <a:rPr lang="en-US" sz="2400" b="1" cap="all" dirty="0">
                <a:solidFill>
                  <a:srgbClr val="FFFFFF"/>
                </a:solidFill>
                <a:effectLst>
                  <a:outerShdw blurRad="38100" dist="38100" dir="2700000" algn="tl">
                    <a:srgbClr val="000000">
                      <a:alpha val="43137"/>
                    </a:srgbClr>
                  </a:outerShdw>
                </a:effectLst>
                <a:latin typeface="Century" pitchFamily="18" charset="0"/>
              </a:rPr>
              <a:t>June 25, </a:t>
            </a:r>
            <a:r>
              <a:rPr lang="en-US" sz="2400" b="1" cap="all" dirty="0" smtClean="0">
                <a:solidFill>
                  <a:srgbClr val="FFFFFF"/>
                </a:solidFill>
                <a:effectLst>
                  <a:outerShdw blurRad="38100" dist="38100" dir="2700000" algn="tl">
                    <a:srgbClr val="000000">
                      <a:alpha val="43137"/>
                    </a:srgbClr>
                  </a:outerShdw>
                </a:effectLst>
                <a:latin typeface="Century" pitchFamily="18" charset="0"/>
              </a:rPr>
              <a:t>1948 - May </a:t>
            </a:r>
            <a:r>
              <a:rPr lang="en-US" sz="2400" b="1" cap="all" dirty="0">
                <a:solidFill>
                  <a:srgbClr val="FFFFFF"/>
                </a:solidFill>
                <a:effectLst>
                  <a:outerShdw blurRad="38100" dist="38100" dir="2700000" algn="tl">
                    <a:srgbClr val="000000">
                      <a:alpha val="43137"/>
                    </a:srgbClr>
                  </a:outerShdw>
                </a:effectLst>
                <a:latin typeface="Century" pitchFamily="18" charset="0"/>
              </a:rPr>
              <a:t>12, 1949</a:t>
            </a:r>
            <a:endParaRPr lang="de-DE" sz="2400" b="1" u="none" strike="noStrike" kern="1200" cap="all" spc="0" dirty="0">
              <a:solidFill>
                <a:srgbClr val="FFFFFF"/>
              </a:solidFill>
              <a:effectLst>
                <a:outerShdw blurRad="38100" dist="38100" dir="2700000" algn="tl">
                  <a:srgbClr val="000000">
                    <a:alpha val="43137"/>
                  </a:srgbClr>
                </a:outerShdw>
              </a:effectLst>
              <a:uFillTx/>
              <a:latin typeface="Century" pitchFamily="18" charset="0"/>
            </a:endParaRPr>
          </a:p>
        </p:txBody>
      </p:sp>
      <p:cxnSp>
        <p:nvCxnSpPr>
          <p:cNvPr id="4" name="Gerade Verbindung 8"/>
          <p:cNvCxnSpPr/>
          <p:nvPr/>
        </p:nvCxnSpPr>
        <p:spPr>
          <a:xfrm>
            <a:off x="0" y="6309323"/>
            <a:ext cx="9144000" cy="0"/>
          </a:xfrm>
          <a:prstGeom prst="straightConnector1">
            <a:avLst/>
          </a:prstGeom>
          <a:noFill/>
          <a:ln w="9528">
            <a:solidFill>
              <a:srgbClr val="ED6113"/>
            </a:solidFill>
            <a:prstDash val="solid"/>
          </a:ln>
        </p:spPr>
      </p:cxnSp>
      <p:sp>
        <p:nvSpPr>
          <p:cNvPr id="5" name="Textfeld 10"/>
          <p:cNvSpPr txBox="1"/>
          <p:nvPr/>
        </p:nvSpPr>
        <p:spPr>
          <a:xfrm>
            <a:off x="6804251" y="6453332"/>
            <a:ext cx="2088233" cy="246220"/>
          </a:xfrm>
          <a:prstGeom prst="rect">
            <a:avLst/>
          </a:prstGeom>
          <a:noFill/>
          <a:ln>
            <a:noFill/>
          </a:ln>
        </p:spPr>
        <p:txBody>
          <a:bodyPr vert="horz" wrap="square" lIns="91440" tIns="45720" rIns="91440" bIns="45720" anchor="t" anchorCtr="0" compatLnSpc="1">
            <a:sp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de-DE" sz="1000" b="0" i="0" u="none" strike="noStrike" kern="1200" cap="none" spc="0" baseline="0" dirty="0" err="1">
                <a:solidFill>
                  <a:srgbClr val="7F7F7F"/>
                </a:solidFill>
                <a:uFillTx/>
                <a:latin typeface="Georgia" pitchFamily="18"/>
              </a:rPr>
              <a:t>Let‘s</a:t>
            </a:r>
            <a:r>
              <a:rPr lang="de-DE" sz="1000" b="0" i="0" u="none" strike="noStrike" kern="1200" cap="none" spc="0" baseline="0" dirty="0">
                <a:solidFill>
                  <a:srgbClr val="7F7F7F"/>
                </a:solidFill>
                <a:uFillTx/>
                <a:latin typeface="Georgia" pitchFamily="18"/>
              </a:rPr>
              <a:t> </a:t>
            </a:r>
            <a:r>
              <a:rPr lang="de-DE" sz="1000" b="0" i="0" u="none" strike="noStrike" kern="1200" cap="none" spc="0" baseline="0" dirty="0" err="1" smtClean="0">
                <a:solidFill>
                  <a:srgbClr val="7F7F7F"/>
                </a:solidFill>
                <a:uFillTx/>
                <a:latin typeface="Georgia" pitchFamily="18"/>
              </a:rPr>
              <a:t>Explore</a:t>
            </a:r>
            <a:r>
              <a:rPr lang="de-DE" sz="1000" b="0" i="0" u="none" strike="noStrike" kern="1200" cap="none" spc="0" baseline="0" dirty="0" smtClean="0">
                <a:solidFill>
                  <a:srgbClr val="7F7F7F"/>
                </a:solidFill>
                <a:uFillTx/>
                <a:latin typeface="Georgia" pitchFamily="18"/>
              </a:rPr>
              <a:t> </a:t>
            </a:r>
            <a:r>
              <a:rPr lang="de-DE" sz="1000" b="0" i="0" u="none" strike="noStrike" kern="1200" cap="none" spc="0" baseline="0" dirty="0">
                <a:solidFill>
                  <a:srgbClr val="7F7F7F"/>
                </a:solidFill>
                <a:uFillTx/>
                <a:latin typeface="Georgia" pitchFamily="18"/>
              </a:rPr>
              <a:t>Modern Germany</a:t>
            </a:r>
            <a:endParaRPr lang="de-DE" sz="1000" b="0" i="0" u="none" strike="noStrike" kern="1200" cap="none" spc="0" baseline="0" dirty="0">
              <a:solidFill>
                <a:srgbClr val="7F7F7F"/>
              </a:solidFill>
              <a:uFillTx/>
              <a:latin typeface="Calibri"/>
            </a:endParaRPr>
          </a:p>
        </p:txBody>
      </p:sp>
      <p:sp>
        <p:nvSpPr>
          <p:cNvPr id="25" name="Ellipse 24"/>
          <p:cNvSpPr/>
          <p:nvPr/>
        </p:nvSpPr>
        <p:spPr>
          <a:xfrm>
            <a:off x="7939144" y="158160"/>
            <a:ext cx="1080000" cy="1080000"/>
          </a:xfrm>
          <a:prstGeom prst="ellipse">
            <a:avLst/>
          </a:prstGeom>
          <a:solidFill>
            <a:srgbClr val="ED6113"/>
          </a:solidFill>
          <a:ln w="1270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bg1"/>
                </a:solidFill>
                <a:latin typeface="Century" pitchFamily="18" charset="0"/>
              </a:rPr>
              <a:t>3.4</a:t>
            </a:r>
            <a:endParaRPr lang="de-DE" b="1" dirty="0">
              <a:solidFill>
                <a:schemeClr val="bg1"/>
              </a:solidFill>
              <a:latin typeface="Century" pitchFamily="18" charset="0"/>
            </a:endParaRPr>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47900" y="1952171"/>
            <a:ext cx="4648200" cy="3610429"/>
          </a:xfrm>
          <a:prstGeom prst="rect">
            <a:avLst/>
          </a:prstGeom>
          <a:noFill/>
          <a:ln w="254000">
            <a:solidFill>
              <a:srgbClr val="ED6113"/>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hteck 2"/>
          <p:cNvSpPr/>
          <p:nvPr/>
        </p:nvSpPr>
        <p:spPr>
          <a:xfrm>
            <a:off x="2400300" y="5562600"/>
            <a:ext cx="4343400" cy="246221"/>
          </a:xfrm>
          <a:prstGeom prst="rect">
            <a:avLst/>
          </a:prstGeom>
        </p:spPr>
        <p:txBody>
          <a:bodyPr wrap="square">
            <a:spAutoFit/>
          </a:bodyPr>
          <a:lstStyle/>
          <a:p>
            <a:r>
              <a:rPr lang="en-US" sz="1000" dirty="0" smtClean="0">
                <a:latin typeface="Century" pitchFamily="18" charset="0"/>
              </a:rPr>
              <a:t>Source: http</a:t>
            </a:r>
            <a:r>
              <a:rPr lang="en-US" sz="1000" dirty="0">
                <a:latin typeface="Century" pitchFamily="18" charset="0"/>
              </a:rPr>
              <a:t>://www.battlestory.org/index.php?p=1_62_-Berlin-Airlift</a:t>
            </a:r>
            <a:endParaRPr lang="de-DE" sz="1000" dirty="0">
              <a:latin typeface="Century" pitchFamily="18" charset="0"/>
            </a:endParaRPr>
          </a:p>
        </p:txBody>
      </p:sp>
    </p:spTree>
    <p:extLst>
      <p:ext uri="{BB962C8B-B14F-4D97-AF65-F5344CB8AC3E}">
        <p14:creationId xmlns:p14="http://schemas.microsoft.com/office/powerpoint/2010/main" val="18889533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bgerundetes Rechteck 3"/>
          <p:cNvSpPr/>
          <p:nvPr/>
        </p:nvSpPr>
        <p:spPr>
          <a:xfrm>
            <a:off x="251524" y="188640"/>
            <a:ext cx="8640961" cy="1008107"/>
          </a:xfrm>
          <a:custGeom>
            <a:avLst>
              <a:gd name="f10" fmla="val 3600"/>
            </a:avLst>
            <a:gdLst>
              <a:gd name="f1" fmla="val 10800000"/>
              <a:gd name="f2" fmla="val 5400000"/>
              <a:gd name="f3" fmla="val 16200000"/>
              <a:gd name="f4" fmla="val w"/>
              <a:gd name="f5" fmla="val h"/>
              <a:gd name="f6" fmla="val ss"/>
              <a:gd name="f7" fmla="val 0"/>
              <a:gd name="f8" fmla="*/ 5419351 1 1725033"/>
              <a:gd name="f9" fmla="val 45"/>
              <a:gd name="f10" fmla="val 3600"/>
              <a:gd name="f11" fmla="abs f4"/>
              <a:gd name="f12" fmla="abs f5"/>
              <a:gd name="f13" fmla="abs f6"/>
              <a:gd name="f14" fmla="*/ f8 1 180"/>
              <a:gd name="f15" fmla="val f10"/>
              <a:gd name="f16" fmla="+- 0 0 f2"/>
              <a:gd name="f17" fmla="?: f11 f4 1"/>
              <a:gd name="f18" fmla="?: f12 f5 1"/>
              <a:gd name="f19" fmla="?: f13 f6 1"/>
              <a:gd name="f20" fmla="*/ f9 f14 1"/>
              <a:gd name="f21" fmla="+- f7 f15 0"/>
              <a:gd name="f22" fmla="*/ f17 1 21600"/>
              <a:gd name="f23" fmla="*/ f18 1 21600"/>
              <a:gd name="f24" fmla="*/ 21600 f17 1"/>
              <a:gd name="f25" fmla="*/ 21600 f18 1"/>
              <a:gd name="f26" fmla="+- 0 0 f20"/>
              <a:gd name="f27" fmla="+- f7 0 f21"/>
              <a:gd name="f28" fmla="+- f21 0 f7"/>
              <a:gd name="f29" fmla="min f23 f22"/>
              <a:gd name="f30" fmla="*/ f24 1 f19"/>
              <a:gd name="f31" fmla="*/ f25 1 f19"/>
              <a:gd name="f32" fmla="*/ f26 f1 1"/>
              <a:gd name="f33" fmla="abs f27"/>
              <a:gd name="f34" fmla="abs f28"/>
              <a:gd name="f35" fmla="?: f27 f16 f2"/>
              <a:gd name="f36" fmla="?: f27 f2 f16"/>
              <a:gd name="f37" fmla="?: f27 f3 f2"/>
              <a:gd name="f38" fmla="?: f27 f2 f3"/>
              <a:gd name="f39" fmla="?: f28 f16 f2"/>
              <a:gd name="f40" fmla="?: f28 f2 f16"/>
              <a:gd name="f41" fmla="?: f27 0 f1"/>
              <a:gd name="f42" fmla="?: f27 f1 0"/>
              <a:gd name="f43" fmla="val f30"/>
              <a:gd name="f44" fmla="val f31"/>
              <a:gd name="f45" fmla="*/ f32 1 f8"/>
              <a:gd name="f46" fmla="?: f27 f38 f37"/>
              <a:gd name="f47" fmla="?: f27 f37 f38"/>
              <a:gd name="f48" fmla="?: f28 f36 f35"/>
              <a:gd name="f49" fmla="*/ f21 f29 1"/>
              <a:gd name="f50" fmla="*/ f7 f29 1"/>
              <a:gd name="f51" fmla="*/ f33 f29 1"/>
              <a:gd name="f52" fmla="*/ f34 f29 1"/>
              <a:gd name="f53" fmla="+- f44 0 f15"/>
              <a:gd name="f54" fmla="+- f43 0 f15"/>
              <a:gd name="f55" fmla="+- f45 0 f2"/>
              <a:gd name="f56" fmla="?: f28 f47 f46"/>
              <a:gd name="f57" fmla="*/ f44 f29 1"/>
              <a:gd name="f58" fmla="*/ f43 f29 1"/>
              <a:gd name="f59" fmla="+- f55 f2 0"/>
              <a:gd name="f60" fmla="+- f44 0 f53"/>
              <a:gd name="f61" fmla="+- f43 0 f54"/>
              <a:gd name="f62" fmla="+- f53 0 f44"/>
              <a:gd name="f63" fmla="+- f54 0 f43"/>
              <a:gd name="f64" fmla="*/ f53 f29 1"/>
              <a:gd name="f65" fmla="*/ f54 f29 1"/>
              <a:gd name="f66" fmla="*/ f59 f8 1"/>
              <a:gd name="f67" fmla="abs f60"/>
              <a:gd name="f68" fmla="?: f60 0 f1"/>
              <a:gd name="f69" fmla="?: f60 f1 0"/>
              <a:gd name="f70" fmla="?: f60 f39 f40"/>
              <a:gd name="f71" fmla="abs f61"/>
              <a:gd name="f72" fmla="abs f62"/>
              <a:gd name="f73" fmla="?: f61 f16 f2"/>
              <a:gd name="f74" fmla="?: f61 f2 f16"/>
              <a:gd name="f75" fmla="?: f61 f3 f2"/>
              <a:gd name="f76" fmla="?: f61 f2 f3"/>
              <a:gd name="f77" fmla="abs f63"/>
              <a:gd name="f78" fmla="?: f63 f16 f2"/>
              <a:gd name="f79" fmla="?: f63 f2 f16"/>
              <a:gd name="f80" fmla="?: f63 f42 f41"/>
              <a:gd name="f81" fmla="?: f63 f41 f42"/>
              <a:gd name="f82" fmla="*/ f66 1 f1"/>
              <a:gd name="f83" fmla="?: f28 f69 f68"/>
              <a:gd name="f84" fmla="?: f28 f68 f69"/>
              <a:gd name="f85" fmla="?: f61 f76 f75"/>
              <a:gd name="f86" fmla="?: f61 f75 f76"/>
              <a:gd name="f87" fmla="?: f62 f74 f73"/>
              <a:gd name="f88" fmla="?: f27 f80 f81"/>
              <a:gd name="f89" fmla="?: f27 f78 f79"/>
              <a:gd name="f90" fmla="*/ f67 f29 1"/>
              <a:gd name="f91" fmla="*/ f71 f29 1"/>
              <a:gd name="f92" fmla="*/ f72 f29 1"/>
              <a:gd name="f93" fmla="*/ f77 f29 1"/>
              <a:gd name="f94" fmla="+- 0 0 f82"/>
              <a:gd name="f95" fmla="?: f60 f83 f84"/>
              <a:gd name="f96" fmla="?: f62 f86 f85"/>
              <a:gd name="f97" fmla="+- 0 0 f94"/>
              <a:gd name="f98" fmla="*/ f97 f1 1"/>
              <a:gd name="f99" fmla="*/ f98 1 f8"/>
              <a:gd name="f100" fmla="+- f99 0 f2"/>
              <a:gd name="f101" fmla="cos 1 f100"/>
              <a:gd name="f102" fmla="+- 0 0 f101"/>
              <a:gd name="f103" fmla="+- 0 0 f102"/>
              <a:gd name="f104" fmla="val f103"/>
              <a:gd name="f105" fmla="+- 0 0 f104"/>
              <a:gd name="f106" fmla="*/ f15 f105 1"/>
              <a:gd name="f107" fmla="*/ f106 3163 1"/>
              <a:gd name="f108" fmla="*/ f107 1 7636"/>
              <a:gd name="f109" fmla="+- f7 f108 0"/>
              <a:gd name="f110" fmla="+- f43 0 f108"/>
              <a:gd name="f111" fmla="+- f44 0 f108"/>
              <a:gd name="f112" fmla="*/ f109 f29 1"/>
              <a:gd name="f113" fmla="*/ f110 f29 1"/>
              <a:gd name="f114" fmla="*/ f111 f29 1"/>
            </a:gdLst>
            <a:ahLst/>
            <a:cxnLst>
              <a:cxn ang="3cd4">
                <a:pos x="hc" y="t"/>
              </a:cxn>
              <a:cxn ang="0">
                <a:pos x="r" y="vc"/>
              </a:cxn>
              <a:cxn ang="cd4">
                <a:pos x="hc" y="b"/>
              </a:cxn>
              <a:cxn ang="cd2">
                <a:pos x="l" y="vc"/>
              </a:cxn>
            </a:cxnLst>
            <a:rect l="f112" t="f112" r="f113" b="f114"/>
            <a:pathLst>
              <a:path>
                <a:moveTo>
                  <a:pt x="f49" y="f50"/>
                </a:moveTo>
                <a:arcTo wR="f51" hR="f52" stAng="f56" swAng="f48"/>
                <a:lnTo>
                  <a:pt x="f50" y="f64"/>
                </a:lnTo>
                <a:arcTo wR="f52" hR="f90" stAng="f95" swAng="f70"/>
                <a:lnTo>
                  <a:pt x="f65" y="f57"/>
                </a:lnTo>
                <a:arcTo wR="f91" hR="f92" stAng="f96" swAng="f87"/>
                <a:lnTo>
                  <a:pt x="f58" y="f49"/>
                </a:lnTo>
                <a:arcTo wR="f93" hR="f51" stAng="f88" swAng="f89"/>
                <a:close/>
              </a:path>
            </a:pathLst>
          </a:custGeom>
          <a:solidFill>
            <a:srgbClr val="ED6113"/>
          </a:solidFill>
          <a:ln>
            <a:noFill/>
            <a:prstDash val="solid"/>
          </a:ln>
        </p:spPr>
        <p:txBody>
          <a:bodyPr vert="horz" wrap="square" lIns="91440" tIns="45720" rIns="91440" bIns="45720" anchor="ctr" anchorCtr="0" compatLnSpc="1"/>
          <a:lstStyle/>
          <a:p>
            <a:pPr lvl="0">
              <a:defRPr sz="1800" b="0" i="0" u="none" strike="noStrike" kern="0" cap="none" spc="0" baseline="0">
                <a:solidFill>
                  <a:srgbClr val="000000"/>
                </a:solidFill>
                <a:uFillTx/>
              </a:defRPr>
            </a:pPr>
            <a:r>
              <a:rPr lang="en-US" sz="2400" b="1" cap="all" dirty="0">
                <a:solidFill>
                  <a:srgbClr val="FFFFFF"/>
                </a:solidFill>
                <a:effectLst>
                  <a:outerShdw blurRad="38100" dist="38100" dir="2700000" algn="tl">
                    <a:srgbClr val="000000">
                      <a:alpha val="43137"/>
                    </a:srgbClr>
                  </a:outerShdw>
                </a:effectLst>
                <a:latin typeface="Century" pitchFamily="18" charset="0"/>
              </a:rPr>
              <a:t>The Berlin Airlift</a:t>
            </a:r>
            <a:br>
              <a:rPr lang="en-US" sz="2400" b="1" cap="all" dirty="0">
                <a:solidFill>
                  <a:srgbClr val="FFFFFF"/>
                </a:solidFill>
                <a:effectLst>
                  <a:outerShdw blurRad="38100" dist="38100" dir="2700000" algn="tl">
                    <a:srgbClr val="000000">
                      <a:alpha val="43137"/>
                    </a:srgbClr>
                  </a:outerShdw>
                </a:effectLst>
                <a:latin typeface="Century" pitchFamily="18" charset="0"/>
              </a:rPr>
            </a:br>
            <a:r>
              <a:rPr lang="en-US" sz="2400" b="1" cap="all" dirty="0">
                <a:solidFill>
                  <a:srgbClr val="FFFFFF"/>
                </a:solidFill>
                <a:effectLst>
                  <a:outerShdw blurRad="38100" dist="38100" dir="2700000" algn="tl">
                    <a:srgbClr val="000000">
                      <a:alpha val="43137"/>
                    </a:srgbClr>
                  </a:outerShdw>
                </a:effectLst>
                <a:latin typeface="Century" pitchFamily="18" charset="0"/>
              </a:rPr>
              <a:t>June 25, </a:t>
            </a:r>
            <a:r>
              <a:rPr lang="en-US" sz="2400" b="1" cap="all" dirty="0" smtClean="0">
                <a:solidFill>
                  <a:srgbClr val="FFFFFF"/>
                </a:solidFill>
                <a:effectLst>
                  <a:outerShdw blurRad="38100" dist="38100" dir="2700000" algn="tl">
                    <a:srgbClr val="000000">
                      <a:alpha val="43137"/>
                    </a:srgbClr>
                  </a:outerShdw>
                </a:effectLst>
                <a:latin typeface="Century" pitchFamily="18" charset="0"/>
              </a:rPr>
              <a:t>1948 - May </a:t>
            </a:r>
            <a:r>
              <a:rPr lang="en-US" sz="2400" b="1" cap="all" dirty="0">
                <a:solidFill>
                  <a:srgbClr val="FFFFFF"/>
                </a:solidFill>
                <a:effectLst>
                  <a:outerShdw blurRad="38100" dist="38100" dir="2700000" algn="tl">
                    <a:srgbClr val="000000">
                      <a:alpha val="43137"/>
                    </a:srgbClr>
                  </a:outerShdw>
                </a:effectLst>
                <a:latin typeface="Century" pitchFamily="18" charset="0"/>
              </a:rPr>
              <a:t>12, 1949</a:t>
            </a:r>
            <a:endParaRPr lang="de-DE" sz="2400" b="1" u="none" strike="noStrike" kern="1200" cap="all" spc="0" dirty="0">
              <a:solidFill>
                <a:srgbClr val="FFFFFF"/>
              </a:solidFill>
              <a:effectLst>
                <a:outerShdw blurRad="38100" dist="38100" dir="2700000" algn="tl">
                  <a:srgbClr val="000000">
                    <a:alpha val="43137"/>
                  </a:srgbClr>
                </a:outerShdw>
              </a:effectLst>
              <a:uFillTx/>
              <a:latin typeface="Century" pitchFamily="18" charset="0"/>
            </a:endParaRPr>
          </a:p>
        </p:txBody>
      </p:sp>
      <p:cxnSp>
        <p:nvCxnSpPr>
          <p:cNvPr id="4" name="Gerade Verbindung 8"/>
          <p:cNvCxnSpPr/>
          <p:nvPr/>
        </p:nvCxnSpPr>
        <p:spPr>
          <a:xfrm>
            <a:off x="0" y="6309323"/>
            <a:ext cx="9144000" cy="0"/>
          </a:xfrm>
          <a:prstGeom prst="straightConnector1">
            <a:avLst/>
          </a:prstGeom>
          <a:noFill/>
          <a:ln w="9528">
            <a:solidFill>
              <a:srgbClr val="ED6113"/>
            </a:solidFill>
            <a:prstDash val="solid"/>
          </a:ln>
        </p:spPr>
      </p:cxnSp>
      <p:sp>
        <p:nvSpPr>
          <p:cNvPr id="5" name="Textfeld 10"/>
          <p:cNvSpPr txBox="1"/>
          <p:nvPr/>
        </p:nvSpPr>
        <p:spPr>
          <a:xfrm>
            <a:off x="6804251" y="6453332"/>
            <a:ext cx="2088233" cy="246220"/>
          </a:xfrm>
          <a:prstGeom prst="rect">
            <a:avLst/>
          </a:prstGeom>
          <a:noFill/>
          <a:ln>
            <a:noFill/>
          </a:ln>
        </p:spPr>
        <p:txBody>
          <a:bodyPr vert="horz" wrap="square" lIns="91440" tIns="45720" rIns="91440" bIns="45720" anchor="t" anchorCtr="0" compatLnSpc="1">
            <a:sp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de-DE" sz="1000" b="0" i="0" u="none" strike="noStrike" kern="1200" cap="none" spc="0" baseline="0" dirty="0" err="1">
                <a:solidFill>
                  <a:srgbClr val="7F7F7F"/>
                </a:solidFill>
                <a:uFillTx/>
                <a:latin typeface="Georgia" pitchFamily="18"/>
              </a:rPr>
              <a:t>Let‘s</a:t>
            </a:r>
            <a:r>
              <a:rPr lang="de-DE" sz="1000" b="0" i="0" u="none" strike="noStrike" kern="1200" cap="none" spc="0" baseline="0" dirty="0">
                <a:solidFill>
                  <a:srgbClr val="7F7F7F"/>
                </a:solidFill>
                <a:uFillTx/>
                <a:latin typeface="Georgia" pitchFamily="18"/>
              </a:rPr>
              <a:t> </a:t>
            </a:r>
            <a:r>
              <a:rPr lang="de-DE" sz="1000" b="0" i="0" u="none" strike="noStrike" kern="1200" cap="none" spc="0" baseline="0" dirty="0" err="1" smtClean="0">
                <a:solidFill>
                  <a:srgbClr val="7F7F7F"/>
                </a:solidFill>
                <a:uFillTx/>
                <a:latin typeface="Georgia" pitchFamily="18"/>
              </a:rPr>
              <a:t>Explore</a:t>
            </a:r>
            <a:r>
              <a:rPr lang="de-DE" sz="1000" b="0" i="0" u="none" strike="noStrike" kern="1200" cap="none" spc="0" baseline="0" dirty="0" smtClean="0">
                <a:solidFill>
                  <a:srgbClr val="7F7F7F"/>
                </a:solidFill>
                <a:uFillTx/>
                <a:latin typeface="Georgia" pitchFamily="18"/>
              </a:rPr>
              <a:t> </a:t>
            </a:r>
            <a:r>
              <a:rPr lang="de-DE" sz="1000" b="0" i="0" u="none" strike="noStrike" kern="1200" cap="none" spc="0" baseline="0" dirty="0">
                <a:solidFill>
                  <a:srgbClr val="7F7F7F"/>
                </a:solidFill>
                <a:uFillTx/>
                <a:latin typeface="Georgia" pitchFamily="18"/>
              </a:rPr>
              <a:t>Modern Germany</a:t>
            </a:r>
            <a:endParaRPr lang="de-DE" sz="1000" b="0" i="0" u="none" strike="noStrike" kern="1200" cap="none" spc="0" baseline="0" dirty="0">
              <a:solidFill>
                <a:srgbClr val="7F7F7F"/>
              </a:solidFill>
              <a:uFillTx/>
              <a:latin typeface="Calibri"/>
            </a:endParaRPr>
          </a:p>
        </p:txBody>
      </p:sp>
      <p:sp>
        <p:nvSpPr>
          <p:cNvPr id="25" name="Ellipse 24"/>
          <p:cNvSpPr/>
          <p:nvPr/>
        </p:nvSpPr>
        <p:spPr>
          <a:xfrm>
            <a:off x="7939144" y="158160"/>
            <a:ext cx="1080000" cy="1080000"/>
          </a:xfrm>
          <a:prstGeom prst="ellipse">
            <a:avLst/>
          </a:prstGeom>
          <a:solidFill>
            <a:srgbClr val="ED6113"/>
          </a:solidFill>
          <a:ln w="1270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bg1"/>
                </a:solidFill>
                <a:latin typeface="Century" pitchFamily="18" charset="0"/>
              </a:rPr>
              <a:t>3.4</a:t>
            </a:r>
            <a:endParaRPr lang="de-DE" b="1" dirty="0">
              <a:solidFill>
                <a:schemeClr val="bg1"/>
              </a:solidFill>
              <a:latin typeface="Century" pitchFamily="18" charset="0"/>
            </a:endParaRPr>
          </a:p>
        </p:txBody>
      </p:sp>
      <p:pic>
        <p:nvPicPr>
          <p:cNvPr id="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24304" y="1631688"/>
            <a:ext cx="5289296" cy="4225802"/>
          </a:xfrm>
          <a:prstGeom prst="rect">
            <a:avLst/>
          </a:prstGeom>
          <a:noFill/>
          <a:ln w="254000">
            <a:solidFill>
              <a:srgbClr val="ED6113"/>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Rechteck 8"/>
          <p:cNvSpPr/>
          <p:nvPr/>
        </p:nvSpPr>
        <p:spPr>
          <a:xfrm>
            <a:off x="5054600" y="1324908"/>
            <a:ext cx="3068944" cy="1477328"/>
          </a:xfrm>
          <a:prstGeom prst="rect">
            <a:avLst/>
          </a:prstGeom>
          <a:solidFill>
            <a:srgbClr val="FFFF00"/>
          </a:solidFill>
        </p:spPr>
        <p:style>
          <a:lnRef idx="0">
            <a:schemeClr val="accent5"/>
          </a:lnRef>
          <a:fillRef idx="3">
            <a:schemeClr val="accent5"/>
          </a:fillRef>
          <a:effectRef idx="3">
            <a:schemeClr val="accent5"/>
          </a:effectRef>
          <a:fontRef idx="minor">
            <a:schemeClr val="lt1"/>
          </a:fontRef>
        </p:style>
        <p:txBody>
          <a:bodyPr wrap="square">
            <a:spAutoFit/>
          </a:bodyPr>
          <a:lstStyle/>
          <a:p>
            <a:r>
              <a:rPr lang="en-US" b="1" dirty="0">
                <a:solidFill>
                  <a:schemeClr val="tx1">
                    <a:lumMod val="65000"/>
                    <a:lumOff val="35000"/>
                  </a:schemeClr>
                </a:solidFill>
                <a:latin typeface="Century" pitchFamily="18" charset="0"/>
              </a:rPr>
              <a:t>Every 3 minutes a plane landed or took off from </a:t>
            </a:r>
            <a:r>
              <a:rPr lang="en-US" b="1" dirty="0" err="1">
                <a:solidFill>
                  <a:schemeClr val="tx1">
                    <a:lumMod val="65000"/>
                    <a:lumOff val="35000"/>
                  </a:schemeClr>
                </a:solidFill>
                <a:latin typeface="Century" pitchFamily="18" charset="0"/>
              </a:rPr>
              <a:t>Tempelhof</a:t>
            </a:r>
            <a:r>
              <a:rPr lang="en-US" b="1" dirty="0">
                <a:solidFill>
                  <a:schemeClr val="tx1">
                    <a:lumMod val="65000"/>
                    <a:lumOff val="35000"/>
                  </a:schemeClr>
                </a:solidFill>
                <a:latin typeface="Century" pitchFamily="18" charset="0"/>
              </a:rPr>
              <a:t> Airport in West Berlin during the Soviet Blockade. </a:t>
            </a:r>
            <a:endParaRPr lang="de-DE" b="1" dirty="0">
              <a:solidFill>
                <a:schemeClr val="tx1">
                  <a:lumMod val="65000"/>
                  <a:lumOff val="35000"/>
                </a:schemeClr>
              </a:solidFill>
              <a:latin typeface="Century" pitchFamily="18" charset="0"/>
            </a:endParaRPr>
          </a:p>
        </p:txBody>
      </p:sp>
    </p:spTree>
    <p:extLst>
      <p:ext uri="{BB962C8B-B14F-4D97-AF65-F5344CB8AC3E}">
        <p14:creationId xmlns:p14="http://schemas.microsoft.com/office/powerpoint/2010/main" val="33412739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bgerundetes Rechteck 3"/>
          <p:cNvSpPr/>
          <p:nvPr/>
        </p:nvSpPr>
        <p:spPr>
          <a:xfrm>
            <a:off x="251524" y="188640"/>
            <a:ext cx="8640961" cy="1008107"/>
          </a:xfrm>
          <a:custGeom>
            <a:avLst>
              <a:gd name="f10" fmla="val 3600"/>
            </a:avLst>
            <a:gdLst>
              <a:gd name="f1" fmla="val 10800000"/>
              <a:gd name="f2" fmla="val 5400000"/>
              <a:gd name="f3" fmla="val 16200000"/>
              <a:gd name="f4" fmla="val w"/>
              <a:gd name="f5" fmla="val h"/>
              <a:gd name="f6" fmla="val ss"/>
              <a:gd name="f7" fmla="val 0"/>
              <a:gd name="f8" fmla="*/ 5419351 1 1725033"/>
              <a:gd name="f9" fmla="val 45"/>
              <a:gd name="f10" fmla="val 3600"/>
              <a:gd name="f11" fmla="abs f4"/>
              <a:gd name="f12" fmla="abs f5"/>
              <a:gd name="f13" fmla="abs f6"/>
              <a:gd name="f14" fmla="*/ f8 1 180"/>
              <a:gd name="f15" fmla="val f10"/>
              <a:gd name="f16" fmla="+- 0 0 f2"/>
              <a:gd name="f17" fmla="?: f11 f4 1"/>
              <a:gd name="f18" fmla="?: f12 f5 1"/>
              <a:gd name="f19" fmla="?: f13 f6 1"/>
              <a:gd name="f20" fmla="*/ f9 f14 1"/>
              <a:gd name="f21" fmla="+- f7 f15 0"/>
              <a:gd name="f22" fmla="*/ f17 1 21600"/>
              <a:gd name="f23" fmla="*/ f18 1 21600"/>
              <a:gd name="f24" fmla="*/ 21600 f17 1"/>
              <a:gd name="f25" fmla="*/ 21600 f18 1"/>
              <a:gd name="f26" fmla="+- 0 0 f20"/>
              <a:gd name="f27" fmla="+- f7 0 f21"/>
              <a:gd name="f28" fmla="+- f21 0 f7"/>
              <a:gd name="f29" fmla="min f23 f22"/>
              <a:gd name="f30" fmla="*/ f24 1 f19"/>
              <a:gd name="f31" fmla="*/ f25 1 f19"/>
              <a:gd name="f32" fmla="*/ f26 f1 1"/>
              <a:gd name="f33" fmla="abs f27"/>
              <a:gd name="f34" fmla="abs f28"/>
              <a:gd name="f35" fmla="?: f27 f16 f2"/>
              <a:gd name="f36" fmla="?: f27 f2 f16"/>
              <a:gd name="f37" fmla="?: f27 f3 f2"/>
              <a:gd name="f38" fmla="?: f27 f2 f3"/>
              <a:gd name="f39" fmla="?: f28 f16 f2"/>
              <a:gd name="f40" fmla="?: f28 f2 f16"/>
              <a:gd name="f41" fmla="?: f27 0 f1"/>
              <a:gd name="f42" fmla="?: f27 f1 0"/>
              <a:gd name="f43" fmla="val f30"/>
              <a:gd name="f44" fmla="val f31"/>
              <a:gd name="f45" fmla="*/ f32 1 f8"/>
              <a:gd name="f46" fmla="?: f27 f38 f37"/>
              <a:gd name="f47" fmla="?: f27 f37 f38"/>
              <a:gd name="f48" fmla="?: f28 f36 f35"/>
              <a:gd name="f49" fmla="*/ f21 f29 1"/>
              <a:gd name="f50" fmla="*/ f7 f29 1"/>
              <a:gd name="f51" fmla="*/ f33 f29 1"/>
              <a:gd name="f52" fmla="*/ f34 f29 1"/>
              <a:gd name="f53" fmla="+- f44 0 f15"/>
              <a:gd name="f54" fmla="+- f43 0 f15"/>
              <a:gd name="f55" fmla="+- f45 0 f2"/>
              <a:gd name="f56" fmla="?: f28 f47 f46"/>
              <a:gd name="f57" fmla="*/ f44 f29 1"/>
              <a:gd name="f58" fmla="*/ f43 f29 1"/>
              <a:gd name="f59" fmla="+- f55 f2 0"/>
              <a:gd name="f60" fmla="+- f44 0 f53"/>
              <a:gd name="f61" fmla="+- f43 0 f54"/>
              <a:gd name="f62" fmla="+- f53 0 f44"/>
              <a:gd name="f63" fmla="+- f54 0 f43"/>
              <a:gd name="f64" fmla="*/ f53 f29 1"/>
              <a:gd name="f65" fmla="*/ f54 f29 1"/>
              <a:gd name="f66" fmla="*/ f59 f8 1"/>
              <a:gd name="f67" fmla="abs f60"/>
              <a:gd name="f68" fmla="?: f60 0 f1"/>
              <a:gd name="f69" fmla="?: f60 f1 0"/>
              <a:gd name="f70" fmla="?: f60 f39 f40"/>
              <a:gd name="f71" fmla="abs f61"/>
              <a:gd name="f72" fmla="abs f62"/>
              <a:gd name="f73" fmla="?: f61 f16 f2"/>
              <a:gd name="f74" fmla="?: f61 f2 f16"/>
              <a:gd name="f75" fmla="?: f61 f3 f2"/>
              <a:gd name="f76" fmla="?: f61 f2 f3"/>
              <a:gd name="f77" fmla="abs f63"/>
              <a:gd name="f78" fmla="?: f63 f16 f2"/>
              <a:gd name="f79" fmla="?: f63 f2 f16"/>
              <a:gd name="f80" fmla="?: f63 f42 f41"/>
              <a:gd name="f81" fmla="?: f63 f41 f42"/>
              <a:gd name="f82" fmla="*/ f66 1 f1"/>
              <a:gd name="f83" fmla="?: f28 f69 f68"/>
              <a:gd name="f84" fmla="?: f28 f68 f69"/>
              <a:gd name="f85" fmla="?: f61 f76 f75"/>
              <a:gd name="f86" fmla="?: f61 f75 f76"/>
              <a:gd name="f87" fmla="?: f62 f74 f73"/>
              <a:gd name="f88" fmla="?: f27 f80 f81"/>
              <a:gd name="f89" fmla="?: f27 f78 f79"/>
              <a:gd name="f90" fmla="*/ f67 f29 1"/>
              <a:gd name="f91" fmla="*/ f71 f29 1"/>
              <a:gd name="f92" fmla="*/ f72 f29 1"/>
              <a:gd name="f93" fmla="*/ f77 f29 1"/>
              <a:gd name="f94" fmla="+- 0 0 f82"/>
              <a:gd name="f95" fmla="?: f60 f83 f84"/>
              <a:gd name="f96" fmla="?: f62 f86 f85"/>
              <a:gd name="f97" fmla="+- 0 0 f94"/>
              <a:gd name="f98" fmla="*/ f97 f1 1"/>
              <a:gd name="f99" fmla="*/ f98 1 f8"/>
              <a:gd name="f100" fmla="+- f99 0 f2"/>
              <a:gd name="f101" fmla="cos 1 f100"/>
              <a:gd name="f102" fmla="+- 0 0 f101"/>
              <a:gd name="f103" fmla="+- 0 0 f102"/>
              <a:gd name="f104" fmla="val f103"/>
              <a:gd name="f105" fmla="+- 0 0 f104"/>
              <a:gd name="f106" fmla="*/ f15 f105 1"/>
              <a:gd name="f107" fmla="*/ f106 3163 1"/>
              <a:gd name="f108" fmla="*/ f107 1 7636"/>
              <a:gd name="f109" fmla="+- f7 f108 0"/>
              <a:gd name="f110" fmla="+- f43 0 f108"/>
              <a:gd name="f111" fmla="+- f44 0 f108"/>
              <a:gd name="f112" fmla="*/ f109 f29 1"/>
              <a:gd name="f113" fmla="*/ f110 f29 1"/>
              <a:gd name="f114" fmla="*/ f111 f29 1"/>
            </a:gdLst>
            <a:ahLst/>
            <a:cxnLst>
              <a:cxn ang="3cd4">
                <a:pos x="hc" y="t"/>
              </a:cxn>
              <a:cxn ang="0">
                <a:pos x="r" y="vc"/>
              </a:cxn>
              <a:cxn ang="cd4">
                <a:pos x="hc" y="b"/>
              </a:cxn>
              <a:cxn ang="cd2">
                <a:pos x="l" y="vc"/>
              </a:cxn>
            </a:cxnLst>
            <a:rect l="f112" t="f112" r="f113" b="f114"/>
            <a:pathLst>
              <a:path>
                <a:moveTo>
                  <a:pt x="f49" y="f50"/>
                </a:moveTo>
                <a:arcTo wR="f51" hR="f52" stAng="f56" swAng="f48"/>
                <a:lnTo>
                  <a:pt x="f50" y="f64"/>
                </a:lnTo>
                <a:arcTo wR="f52" hR="f90" stAng="f95" swAng="f70"/>
                <a:lnTo>
                  <a:pt x="f65" y="f57"/>
                </a:lnTo>
                <a:arcTo wR="f91" hR="f92" stAng="f96" swAng="f87"/>
                <a:lnTo>
                  <a:pt x="f58" y="f49"/>
                </a:lnTo>
                <a:arcTo wR="f93" hR="f51" stAng="f88" swAng="f89"/>
                <a:close/>
              </a:path>
            </a:pathLst>
          </a:custGeom>
          <a:solidFill>
            <a:srgbClr val="ED6113"/>
          </a:solidFill>
          <a:ln>
            <a:noFill/>
            <a:prstDash val="solid"/>
          </a:ln>
        </p:spPr>
        <p:txBody>
          <a:bodyPr vert="horz" wrap="square" lIns="91440" tIns="45720" rIns="91440" bIns="45720" anchor="ctr" anchorCtr="0" compatLnSpc="1"/>
          <a:lstStyle/>
          <a:p>
            <a:pPr lvl="0">
              <a:defRPr sz="1800" b="0" i="0" u="none" strike="noStrike" kern="0" cap="none" spc="0" baseline="0">
                <a:solidFill>
                  <a:srgbClr val="000000"/>
                </a:solidFill>
                <a:uFillTx/>
              </a:defRPr>
            </a:pPr>
            <a:r>
              <a:rPr lang="en-US" sz="2400" b="1" cap="all" dirty="0" smtClean="0">
                <a:solidFill>
                  <a:srgbClr val="FFFFFF"/>
                </a:solidFill>
                <a:effectLst>
                  <a:outerShdw blurRad="38100" dist="38100" dir="2700000" algn="tl">
                    <a:srgbClr val="000000">
                      <a:alpha val="43137"/>
                    </a:srgbClr>
                  </a:outerShdw>
                </a:effectLst>
                <a:latin typeface="Century" pitchFamily="18" charset="0"/>
              </a:rPr>
              <a:t>What do you see?</a:t>
            </a:r>
            <a:endParaRPr lang="de-DE" sz="2400" b="1" u="none" strike="noStrike" kern="1200" cap="all" spc="0" dirty="0">
              <a:solidFill>
                <a:srgbClr val="FFFFFF"/>
              </a:solidFill>
              <a:effectLst>
                <a:outerShdw blurRad="38100" dist="38100" dir="2700000" algn="tl">
                  <a:srgbClr val="000000">
                    <a:alpha val="43137"/>
                  </a:srgbClr>
                </a:outerShdw>
              </a:effectLst>
              <a:uFillTx/>
              <a:latin typeface="Century" pitchFamily="18" charset="0"/>
            </a:endParaRPr>
          </a:p>
        </p:txBody>
      </p:sp>
      <p:cxnSp>
        <p:nvCxnSpPr>
          <p:cNvPr id="4" name="Gerade Verbindung 8"/>
          <p:cNvCxnSpPr/>
          <p:nvPr/>
        </p:nvCxnSpPr>
        <p:spPr>
          <a:xfrm>
            <a:off x="0" y="6309323"/>
            <a:ext cx="9144000" cy="0"/>
          </a:xfrm>
          <a:prstGeom prst="straightConnector1">
            <a:avLst/>
          </a:prstGeom>
          <a:noFill/>
          <a:ln w="9528">
            <a:solidFill>
              <a:srgbClr val="ED6113"/>
            </a:solidFill>
            <a:prstDash val="solid"/>
          </a:ln>
        </p:spPr>
      </p:cxnSp>
      <p:sp>
        <p:nvSpPr>
          <p:cNvPr id="5" name="Textfeld 10"/>
          <p:cNvSpPr txBox="1"/>
          <p:nvPr/>
        </p:nvSpPr>
        <p:spPr>
          <a:xfrm>
            <a:off x="6804251" y="6453332"/>
            <a:ext cx="2088233" cy="246220"/>
          </a:xfrm>
          <a:prstGeom prst="rect">
            <a:avLst/>
          </a:prstGeom>
          <a:noFill/>
          <a:ln>
            <a:noFill/>
          </a:ln>
        </p:spPr>
        <p:txBody>
          <a:bodyPr vert="horz" wrap="square" lIns="91440" tIns="45720" rIns="91440" bIns="45720" anchor="t" anchorCtr="0" compatLnSpc="1">
            <a:sp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de-DE" sz="1000" b="0" i="0" u="none" strike="noStrike" kern="1200" cap="none" spc="0" baseline="0" dirty="0" err="1">
                <a:solidFill>
                  <a:srgbClr val="7F7F7F"/>
                </a:solidFill>
                <a:uFillTx/>
                <a:latin typeface="Georgia" pitchFamily="18"/>
              </a:rPr>
              <a:t>Let‘s</a:t>
            </a:r>
            <a:r>
              <a:rPr lang="de-DE" sz="1000" b="0" i="0" u="none" strike="noStrike" kern="1200" cap="none" spc="0" baseline="0" dirty="0">
                <a:solidFill>
                  <a:srgbClr val="7F7F7F"/>
                </a:solidFill>
                <a:uFillTx/>
                <a:latin typeface="Georgia" pitchFamily="18"/>
              </a:rPr>
              <a:t> </a:t>
            </a:r>
            <a:r>
              <a:rPr lang="de-DE" sz="1000" b="0" i="0" u="none" strike="noStrike" kern="1200" cap="none" spc="0" baseline="0" dirty="0" err="1" smtClean="0">
                <a:solidFill>
                  <a:srgbClr val="7F7F7F"/>
                </a:solidFill>
                <a:uFillTx/>
                <a:latin typeface="Georgia" pitchFamily="18"/>
              </a:rPr>
              <a:t>Explore</a:t>
            </a:r>
            <a:r>
              <a:rPr lang="de-DE" sz="1000" b="0" i="0" u="none" strike="noStrike" kern="1200" cap="none" spc="0" baseline="0" dirty="0" smtClean="0">
                <a:solidFill>
                  <a:srgbClr val="7F7F7F"/>
                </a:solidFill>
                <a:uFillTx/>
                <a:latin typeface="Georgia" pitchFamily="18"/>
              </a:rPr>
              <a:t> </a:t>
            </a:r>
            <a:r>
              <a:rPr lang="de-DE" sz="1000" b="0" i="0" u="none" strike="noStrike" kern="1200" cap="none" spc="0" baseline="0" dirty="0">
                <a:solidFill>
                  <a:srgbClr val="7F7F7F"/>
                </a:solidFill>
                <a:uFillTx/>
                <a:latin typeface="Georgia" pitchFamily="18"/>
              </a:rPr>
              <a:t>Modern Germany</a:t>
            </a:r>
            <a:endParaRPr lang="de-DE" sz="1000" b="0" i="0" u="none" strike="noStrike" kern="1200" cap="none" spc="0" baseline="0" dirty="0">
              <a:solidFill>
                <a:srgbClr val="7F7F7F"/>
              </a:solidFill>
              <a:uFillTx/>
              <a:latin typeface="Calibri"/>
            </a:endParaRPr>
          </a:p>
        </p:txBody>
      </p:sp>
      <p:sp>
        <p:nvSpPr>
          <p:cNvPr id="25" name="Ellipse 24"/>
          <p:cNvSpPr/>
          <p:nvPr/>
        </p:nvSpPr>
        <p:spPr>
          <a:xfrm>
            <a:off x="7939144" y="158160"/>
            <a:ext cx="1080000" cy="1080000"/>
          </a:xfrm>
          <a:prstGeom prst="ellipse">
            <a:avLst/>
          </a:prstGeom>
          <a:solidFill>
            <a:srgbClr val="ED6113"/>
          </a:solidFill>
          <a:ln w="1270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bg1"/>
                </a:solidFill>
                <a:latin typeface="Century" pitchFamily="18" charset="0"/>
              </a:rPr>
              <a:t>3.4</a:t>
            </a:r>
            <a:endParaRPr lang="de-DE" b="1" dirty="0">
              <a:solidFill>
                <a:schemeClr val="bg1"/>
              </a:solidFill>
              <a:latin typeface="Century" pitchFamily="18" charset="0"/>
            </a:endParaRPr>
          </a:p>
        </p:txBody>
      </p:sp>
      <p:pic>
        <p:nvPicPr>
          <p:cNvPr id="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40242" y="1828800"/>
            <a:ext cx="5046358" cy="3810000"/>
          </a:xfrm>
          <a:prstGeom prst="rect">
            <a:avLst/>
          </a:prstGeom>
          <a:noFill/>
          <a:ln w="254000">
            <a:solidFill>
              <a:srgbClr val="ED6113"/>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868644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TotalTime>
  <Words>577</Words>
  <Application>Microsoft Office PowerPoint</Application>
  <PresentationFormat>On-screen Show (4:3)</PresentationFormat>
  <Paragraphs>102</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New Rochelle HS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Steven Goldberg</dc:creator>
  <cp:lastModifiedBy>wood</cp:lastModifiedBy>
  <cp:revision>113</cp:revision>
  <dcterms:created xsi:type="dcterms:W3CDTF">2011-07-09T11:30:26Z</dcterms:created>
  <dcterms:modified xsi:type="dcterms:W3CDTF">2013-08-04T20:23:44Z</dcterms:modified>
</cp:coreProperties>
</file>