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80" r:id="rId4"/>
    <p:sldId id="282" r:id="rId5"/>
    <p:sldId id="281" r:id="rId6"/>
    <p:sldId id="283" r:id="rId7"/>
    <p:sldId id="292" r:id="rId8"/>
    <p:sldId id="290" r:id="rId9"/>
    <p:sldId id="289" r:id="rId10"/>
    <p:sldId id="284" r:id="rId11"/>
    <p:sldId id="285" r:id="rId12"/>
    <p:sldId id="286" r:id="rId13"/>
    <p:sldId id="28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956" y="-528"/>
      </p:cViewPr>
      <p:guideLst>
        <p:guide orient="horz" pos="225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E100-DD4A-45C2-81A9-6DF81648DFB9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673BA-BE49-4E4C-ADAE-BDC9AE3F4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63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D00E0-F9CD-4CA7-A810-9D8A6929931F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94A84-D6DD-4BA3-802D-EC57FE118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96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AD6BC-1BA8-48CE-8D09-B2D54CCB34F2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4914-D4F0-4627-B568-1F87053F0E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5C835-706D-434B-88FD-AA5682084E8D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EE6C1-A821-4828-8611-4D75B3358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DCDBB-570E-4D76-9A32-A99A7F7D1264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683DF-2EDE-4E13-9FDE-02F95B311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3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52F5A-7EBF-404C-BB7F-B8708D2C2410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776F1-D6C4-468C-9738-728E35491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97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A72A-261D-458E-8C8E-6C4A8977CD57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14D13-3042-4CF7-AA42-9AB4F9D755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53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AF3D0-58E5-40E1-A0D4-5C029F553D78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CCDD8-3E1E-4B46-947E-7B8680405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35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1CBEC-674B-42C1-8730-55B983A13DCB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DF8C8-3C2A-4745-AA46-288A2DF3B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9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1FBD6-F151-4F5D-8BAF-1D0173F6DC09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C57FE-3CA1-45D9-9E72-EC2848EFE2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9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F3B73-F407-48DC-A3D9-5CE45413CA41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9494C-A777-4268-8E2D-EC573BCBF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82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8706948-99D8-458F-A8D1-BB5E9AEDF588}" type="datetimeFigureOut">
              <a:rPr lang="en-US"/>
              <a:pPr>
                <a:defRPr/>
              </a:pPr>
              <a:t>8/4/2013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A2C1487-6DB2-4214-9BA5-3D8A2175F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cxnSp>
        <p:nvCxnSpPr>
          <p:cNvPr id="3075" name="Gerade Verbindung 8"/>
          <p:cNvCxnSpPr>
            <a:cxnSpLocks noChangeShapeType="1"/>
          </p:cNvCxnSpPr>
          <p:nvPr/>
        </p:nvCxnSpPr>
        <p:spPr bwMode="auto">
          <a:xfrm>
            <a:off x="0" y="6308725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6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3077" name="Rechteck 7"/>
          <p:cNvSpPr>
            <a:spLocks noChangeArrowheads="1"/>
          </p:cNvSpPr>
          <p:nvPr/>
        </p:nvSpPr>
        <p:spPr bwMode="auto">
          <a:xfrm>
            <a:off x="1655763" y="6011863"/>
            <a:ext cx="5832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800">
                <a:cs typeface="Arial" charset="0"/>
              </a:rPr>
              <a:t>Unless otherwise sourced, all Photos in this PowerPoint  are taken from Wikipedia Commons and  are </a:t>
            </a:r>
            <a:r>
              <a:rPr lang="en-US" sz="800" i="1">
                <a:cs typeface="Arial" charset="0"/>
              </a:rPr>
              <a:t>in the public domain in the United States, and those countries with a copyright term of life of the author plus 100 years or less.</a:t>
            </a:r>
            <a:endParaRPr lang="en-US" sz="800">
              <a:cs typeface="Arial" charset="0"/>
            </a:endParaRPr>
          </a:p>
        </p:txBody>
      </p:sp>
      <p:sp>
        <p:nvSpPr>
          <p:cNvPr id="3" name="Ellipse 2"/>
          <p:cNvSpPr/>
          <p:nvPr/>
        </p:nvSpPr>
        <p:spPr>
          <a:xfrm>
            <a:off x="2415024" y="1484784"/>
            <a:ext cx="4320000" cy="4320000"/>
          </a:xfrm>
          <a:prstGeom prst="ellipse">
            <a:avLst/>
          </a:prstGeom>
          <a:solidFill>
            <a:srgbClr val="ED6113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3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225" y="1736725"/>
            <a:ext cx="3228975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hteck 25"/>
          <p:cNvSpPr/>
          <p:nvPr/>
        </p:nvSpPr>
        <p:spPr>
          <a:xfrm>
            <a:off x="3524931" y="2889975"/>
            <a:ext cx="1636938" cy="1440000"/>
          </a:xfrm>
          <a:prstGeom prst="rect">
            <a:avLst/>
          </a:prstGeom>
          <a:solidFill>
            <a:srgbClr val="ED6113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Over 10,000 </a:t>
            </a:r>
            <a:r>
              <a:rPr lang="de-DE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children</a:t>
            </a:r>
            <a:endParaRPr lang="de-DE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4" name="AutoShape 12" descr="data:image/jpeg;base64,/9j/4AAQSkZJRgABAQAAAQABAAD/2wCEAAkGBhQSERUUEhQWFRQUFRUVFxcVFBQVFxUXFBcVFBQYFhQXHCYeFxkjGRQUHy8gIycpLCwsFR4xNTAqNSYrLCkBCQoKDAwOFA8PFCkcFBgpKSkpKSkpKSkpKSkpKSkpKSkpNSkpKSkpKTYpKSkpKSkpKSkpKSkpKSkpKSkpKSkpKf/AABEIAOEA4QMBIgACEQEDEQH/xAAcAAABBQEBAQAAAAAAAAAAAAAFAAEDBAYCBwj/xABIEAABAwIEBAQDAwoBCwQDAAABAAIRAyEEBRIxBkFRYRMiMnGBkaEUsdEHIzNCUmJyksHw0hUWJFRzgpOUorLhU4PC8TQ1Q//EABcBAQEBAQAAAAAAAAAAAAAAAAABAgP/xAAcEQEBAQEAAwEBAAAAAAAAAAAAARECEiExQVH/2gAMAwEAAhEDEQA/APaZTyuZSlFdSlK4lMSgklIlRgrpx6ohiUxcohi2EwHtn+Jv4qUKKEcU5x9nwz3840t/idYf1Xi2JzUhxM329yvRvyxEjABwMRWp/GdQXjXjSZPJG+fgpiMzfa56rX8IYuqa9ENMkubvyH609olef0C57mtaC4kwAASTPYXK9r/J/wALOw7PFrNio4Q1p3Y07z0JRbW1lPK4BTquZ5S1LglNKDvUn1KJOoJNI6D5BcGg39lv8rfwSTEqhjhWHdjP5W/guH4Gmd6bP5GfgpJSKgpYjBUAL0qX/CZ+CajlOHeJ8CiR3o0/wXGa2aVNlr/IEDHh7C88NQP/ALNL/CuP83MJ/quH/wCBS/wogmVA88MYM74XD/8AL0f8K4dwrg/9Uw3/AC9H/CiUrklQDv8ANTBf6nhf+Wo/4UlflJBKmSSQJJJJBBjifDfpMHQ6CORgx9V884jPq1T9JVe7rqe4/RfRVYS0jqD9y+ZcSyHOHRzh8iQjfK9SzSN/uCJYfiZ9JuqlUc1/KCbfDmsrUcpsI9piT9FGnovGnG1LGYJmHbBqOaxz3v8AKA9m4aOZJnsvNzQdtvfdWcY4sLZ0y4SADJaDsHdD2XDq94Px/BCD3A1T7Ni6dd9wzV5WkTcEf1XtGWcXYesQA7S42AdaewOy8MwVZsQEaw7NQtbompede6gJyF5lwxxDUpECSRzBNj8+a9JwmKbUaHNMg/3dVizHelItXaUKoj0pw1dQkg50pi1dpkHGlPC6TIBWdUpap8t9A9guc0d5YUmBpQ0KL+LKRSSKIZIhJMXIG0p02oJ0DpJpSQOkkkgYhfNWcUdNasOlWoD/ADFfSrl86cY0jTzDEtP/AKznfzeYfejfIK5qrl0bLS8I8NnG4llM2Z6nn9xu/wA5A+KocaGn9tqtotDabDoAG3lsfqooQxxmdzurmGwD37D6qpRRnL6pRRDLcnIIl3yWkw2DDSEIw2IRelUlRUldvhnUNua0PCvEwY/S4+R2/QdCs9iGnTfZZ/C4/dh6mI3+afEzX0BQxDXjUwhwPMGVJCwH5PM5BqGlPqaTHdkTb2+5egLUc7MMQknTFVDJJ0xQMmKdKEA7NvSrGEPlHsq+cHyrmhiQGhRV8lMSh+IzACLrv7YC2xRMT1cUBzWTz/i8UngAzKC8R569j3NmwWAznHveZnZG5HpH+f4SXj/2537RSUXH1DCcJ0oVcySSSQIry/jL8ntfF5kX02gU3sYXPcYaHDyxa5MAWHzXqCSLLjLZNwvTy7D1XNOuqWEufETpFg0cgvnnEuLnuc65c4k+5Mn6kr6pxmH103N/aaR8wvmvifIKuDrup1mwblruT2zYtKNQLpmFco13Db7lUoAFXqOVzeJ+KjS5l2YFztJ3Kv5hi3stJCF4KnFdsWMrV5hlzam/Pt+KKG5fmvV8z3Bj3Co16mmoY6zPutBleUBotpI7NCpZzk5LwWjcgfPb6qDR/k2p+JjGOAPlDnO7eUj7yF6+gHCHCdPBUobLqjwC9x3J3gDkAj61HLq7SSlJMVUJJMkgSZJV8ViA0SUAvinG+HRc7oFicVxYPDEG6ucbcSsNMsBmV5vi8WNKy6SNJX4uc4QSnwfG7mCCdQWFqVU7H27BGsGc6zp1Z5PL70HrvJC5diE3iIKnhlOrGoJImPqJMnKSrkZJJJA6ZJJAkC4t4WpY2g5j2jXpd4bzuxxuDPuNkdSQfLeMyyph6jqVVpZUYYIP0I6gojgscAF69+VfIxWwD6jWg1KUPDoGrS0+Yat4gmy8Ow4lp6wo6SpMRVd4mpnwWny6pVe063QIiIvPusjRfUBEEI9gjXdY1SPg1FE8HmzmOLHb/eFvOEco+0PbVd+jpuvt5nAAgLzj7DpqAkkmLkm69n4CwJpYRpcINQl/wNm/QfVE6aRJIFJacyShJQYvHMpsL3uDWi5JQTwuHPjdef5nx2+o4ikdLO3qPueSGVca925MnqST8SVNa8XqDqwjdYXjnPy1paw3/uUCq1y24JDuxI+5RV6wqNip5htP6w7zzRZGNxmNc/coVVcVoc8ys0RO7Ds735HoVnqhUbR61xrXLyuGGURK51kzEznJ2bIjuElzKSK+qUycplXIkkkkCSSSQJMq+OzGnRbqqvDG7STv7DmUMxvGuDpUw99doBMDcuJ6BsboC+Joh7HNNw4FpHYiCPkV8uY2n4NerT/9Oo9n8riB9F7PxJ+Veg2g77I7xapEXaWimTzcCL+w+a8Mr6nvc9xJc5xcSdyTck/FG5ojhqgJutFgXMEdVi6ZcOSN5bRqPI5BRqNpkeBGIxVKnuC4av4Rd30H1XsxdAtsF5r+TTBBtZx5tp8/3iB/RbrE44CVYx19XqWIUwesfTz2HHsiVHO2hmokAC57ImVLxDxRTwzQHEF7vS2bn8F5NxTxrVxDtLjpY0yGjb3PUobxTxUcRinVB6R5W+w7IRjK+vzc+dlG5B/Lcxj3KIszX4lYqlXf3g9FbweNLXAEbXKNNRVxUz2Clpu+o+9BzjmjnyV7D4xpAvyCAvhwHsNN92m34Lz/ADzLfBe4Da+629PGNHO23zQDHN+0lzZh9OYn9YIjHly4a5TVaJDiFEaaI7JT61Xc+6mbCDtJMkg+rZSlcFyeVXN0lK51JSghx+YMo0zUqGGt3P8AQd1j6n5TGu1eHSO1i48zt5QEE4+4ibWe6mD5KRj91zhubb8ws5QqFgAaCXO8xAiYN5j2Ruc/0XzfNH1XTWdJG17Cf2W8vbdUcXh2vZocQdflJLImf2e91WbiHS+xnSXAPFgYt7lTUZIpvNw9osPS0jee/dRpjMXQNOo5jSC9gsb/AJ1vMEdVZw2EZVaHMIk7jmOtlouIMtFXS5hcyswjQ5u2+3R28rO5lw9XpkmrRJO5qUDDh3dT68+XugJYXI+qKYTL9JiFksNm1Rn6LGNMD01WuafbzAifiiuC4ixgMg4eradIfSn6OBQ1vMke+hqqAbMNuvOFLguKm4nyskPc3UGu8pIBg6TsbrJ1uMMWGEHD0Ggtgnx2yJ5wHyFT4arNp4jDM1sc5gqveaTwY1bCTbeEQfx+Kq0XE1KbmgneJH8wshuZ5452HqNYbwNuk3W+pvkEOGppEEH/AOU2IKxWc8JPbUc7DQ6m4E+HqhzZ9QaD6vggwBcU3iyd7K1iXhjy0gEi19/YhRUWhzjAieXRBbw1WEaweKBsQLoG2nB3VuniWDcwfayNNAcqo1N2/IkJYfhRnKq8W7fgqeExwOxuitHFWQdU+H6bbmo93K5HvyQnDVQ3MNDQdBEOvt3RhwMTyWGp44uxL9ToaXfIjYjuiLXEmX/Z6pJMtJlsDqUGp4gEotxfjPE0XsBE9VlwYRF5+6cUDuqH2gq5RxVkE2lJQ/aUkH0llXETaryAdkXxOIhpK8TyrODRfIO+61NTjEupwqni3+W4nW2VX4pzX7Phqjx6o0t/idYLLcO8TBlOHFAOMuJvtNUNbPh0QSbWc8/S2yJ4+2fp6qjgwkNiS4gAzPOOpRCnTA00wO8Enbna6pYCmA41HEeknzAEjpARGjWaXtfpALhEnUJ9htKjatmbnBzS62p+mIMXFoB3PdPQdppU2ugAcxBkiYtzPZVeI6cUS59QkmCybfyu3lPkeI1NpAtGoaiCRIcf3p5oD+AeWsJe31SXQ1w+YNxvsq+oMIHmAkEaZcWiZ2g9uako0i8EucWlzrlo1AR+qZK6xFRwEBwiQHEgAOnYgAE2RFbM8no141Bu2oksaHkc7jebXXVT8nGEOG8dnmIgljXEA3jQ06iQ7ntyU9ChpnXLjPr2bBuQ09B0Kjfii8hrLuBjUAAS3kWnbSOndBSwnA+EFzSe7YgF5I9nkbeyvNwFGk1xp0mUmgkaoEm4sTdyuMrjRAMwPjq7jrPuquKqFrNJI80SPe+wtKC6zHtbLQeQceYg7eb+hVDFZqSAw3OvUbCYVDEYx7CRqERb8CZ+iEZRm48c7w5vW831W7ouB/GWXeFiHOa2GVIc33O4H0Q3AO67ixWrz2ix9J8AHSGuE72N7rLilpv1QW6uGcRLT/VQUctcdRdUER5RO579FbwNe4uj7abdOojZFAMkoPdU0/VTZ5XrsdDGuIFpE/cEc4YDX1SSIiY9iiWMypj3H9pp3Fjf2RALJK1USKjXDyk6tRLdjY91kXMAcS47uJ7b/Vb7N8W2hQdv09yV526kXkuPy/BEdZhjhUIDRAaIuqlua7q0YCqFEXaVFsFzpO4DQYJMWJtGkf3uuKTFzTdAT+Kg70pLnxUkGrD12MbAhVakjkoWyjbQYXM7c/gqpNrn1P2v9YVWhUIa6LWmeduirMrulhJkzNxNig0AwLY1tOp2zgHFoN/TpN4hTYquxxp03N0gwQBMNjqeYCDUMY0OdeBMX5fvIjljojS4P1FwFpidyTaUC4lIe0AxuGiJEQZJ6JuDwZBGxcbyTPaP6odmdd/ihrnatDXXEab845fFEuHQRpDfWdrB0g7yOn4IglXc9xMjRT169RhwABuXNBkq09rCWu1CNpA8ru7h090q1UtlpbaS2YbAmJiOVuSVOQBNMFmqxcQBMeoQJI5QgfFVi0Habw3dpB5iBbsjB4eczDCq10kbMIMXg+qYLpvtCB4nEaX6/DBcCBaYE7OZf3lT4pmoAOeWjeATpJPME7mURGMa/wBMNBDphsjqC4d1XrVABD/O4uPq3J5bbKWlTlocTfYncuva9tI+CpYlkS86jB9JIAtz6go0DZjWhtVwmbCw/WNiN1n8vqRWv0F7I1xHVil2c6Rsf/CzGFcBVB5SERucTUl2nfVSvYxa+6z2NsGo3RxrNd3DVpLLuB3EyGzKBZqDIaOXNBFh60FaCjiwaRE7iFl6bjPcbhXjT8RoET0QEskyuvrlj7bTO3wWoa4tN3SYudrrIZZkjwT5XgdnkX7QVbfmfgNdqJcf1Q50n/6QVeMcz1PbTBnTd3vyQiibKo95e8uNyTKtsZAREGL2VShRlXgzUQF3j8J4bQgG1WKGFLWcuAiOYKS7SQb/ABeHB2CpOwqMwkGBGwHEUHBhgSY26oIzHCwcdJGxmIPfst2aIhee4nBEVXNgGHHmTzRKNV8xpVGy6o1rwNg6xMdwnpZsPDDhVYHMEBhNz7d0LZlxJH5tg/nv/wBSbFZdpsGCTe2sx8yiLz8VTqHUdQfN+U/DmtNw/iYcfDDJsL8hFyDuPggX2WaYJ06/L8AbXRrhwmk4iJsfc8pb2RRqrhRqnW4abiANLp6E3IK4ZdwBeWteDYXgjfzEx8gqXjONXVV/NgDSA5sh3QAj026q3RqtY4wYc4SJu32tsT1QXqFXQA1zWhsRAIMjrJ5+6mrZHVNFtWoW6NJIaAHO8M+mRyueRlDKzy9wa0gutrsHNgXmDcR1HyVypj6ujwxUimZ9T7ATy9+Qn5IIi8uY0Bp8wLQHAQepHaOqrV6GzWzAno0WF4n7lFi8W7Td0ukbtERsJA22GyGZfVL67nPM+GbTYTsGhtx9/JAWPCjHkeKZZYxq09yS7kOwVz/JVBukMw9G820hwLRudZm/uiNJjqgkeSxs4SZG/pIHxUGExI1PY5mhoALrS0kX1Nc3abojB8W8MmlFUSKJMyBqNE8rzOmeUmFFk1cVwadT9Kz/AK28iFvMwZSeAwkaah2l/mbHt5vn0XnebZZ9mr+DrFLTNTD1HCJDjJZUeOXKbhBezHJLSLOFxH4dEKw/iA+kzPKyKUuMC0RiMPMfr0XAtPfct+RRjB55gXAO8ZjT0eC1w7G0fIovpSp4t1FmuqSGkjy8z8eSuUcfh67h4dKnP7NVjSXdg7f5/NXsXgKONw720KjKjhtpMwRcW3XmeNo1cM+Lt7Hexgi+8EckTW+4o4Zp6BWw9NtMtaTUYJAIHMDafvWNdU1bf33XoOR1D4VNr7l9M6p6ELFZrkjqFTSbiJaRN2nZBXyxgLxqnsRH1B3U/Eg2HJcZa06xI/FPn86geiL+ANRMClUXOg9EZdyko4KSo9QSBTh8qQBRtw+pAP8Aeyy2CoanE9SSjmeV9FEnmfKPihmT7IiV7NKloZQ+sx5a0OmA2HCZHYlPUwzqlQNYCSb+w5lGspy4GtTptb5XuALXSfKASYvG4QqjgeEKugGs2o107WPtIRTCcOE1ARU5jUHUzBjpdbMUiDAgtFouIA291N4LeQuRzCJrMPyRzi6SLuBnSZgKJ2UOabGmSLBzmkHT0Ii61NJ1jHIxuVGa97oazFbKXsbZzWyZPkPxh2/zshOJwALrgk+kQ8mR10jZbTMcYQPNEdYkLJZhRfXPmAY2xETqPQt07fFFgRmGKJsx0hu8kA+zTAmET4aoaHtGkTdwc5wi+8i8nuq78AZM30gSTJv0Jdt7SpcJmAZVaAIIBEwdIJtEhFGMbW1kML9LSQNcSD0EC0drLmvSdLRTIFRpiZgub3ADh9Qh2Y4oEmmZLtTf1neXmSIFp7qM1yx1TXOhul50EucW8x7xa/zRMFcorAtcarxFFzhAOmXE31Db4c1bxGVCuG6qNOo0hxuGgwegdcDbaED4abSdWrhp8j9MSBEESAQTvP3I0/HlrWtHmqB0GzS8tdYAAm+46oMvmH5PKbnH7MKtNx20P1U3DmfNe3MSg2O4HxAuwUMQAN2zTcQN5ALZPeV6ZVwrvEYdgLkWa8E8gYG/MRNlzi3AhxFtIg+Vwk7+cCCY7dUR48Mqq05dUw1djf2qRJjl6jMiZ5pVaTDMMxj3gH1gEDYiSBMSvdsNnIp4fwjTAAbZwc1rTJnVpImVDQqsIaQXP08upOwkgT7IjAZHmDq1MGCyo3TSLSYIgXOk3uOinz0CvR1UW6zTdDi2CWgAgyN/otPX4dp1XeIWAFw1Eh2ioC3Ylw7cl00iiHOY0NLPOWlrA50+o6h25yivLcHU866zEAuWt4uyRl8RTEPPme0bFp/WiNxzIWJq1pKKiODCYUQp9a5AREX2cJKbQkg0tKorbCojhYTGtG5RoH4rrfo2+5/oFXy95AsJJsB1UPEVfVWHZoVKviXsAcwkEXBBgj4oj0jKcGKdMuJJeLu0uaZO4HYJuF2l2NpudM+d0G0QDYN5Ays5w5xuwgNxAgjy6x6X8x4nT3C0uR1/9NpVBoLXOe3yEGJbYyNx3RG1pVhruCNQtt+K7qG7T/e64I8+/pXden6ERXa71fxKpiq4HxCtVbNd8Vnc2xmlotcIoZn+caGbmNo6rN5bxIRV0vNtw0SyOxsq+bZpLgXSBq2Mj5EoPmEB2pvKL9fj1RWzxWZsNqekkg6hqIcB+0P7lFcpeyAdXlubEOEnmS83Pw+C85dW0w5kQ4XOxaf75hFOHcc5ocRcjYhp2536oN9mOFmHtADhu61xzDiDI7WQGnS1ValtTNMOMuEGDzB2U7c3a5ogve0sl4OrSQP1NMXg90Op5yabIZSMODv1pDde1hJnsUVHwpj2itMBrS0SXEBrdJgkg2ja62GWU6bg50NPnkEA1I5QHbTzssXllNwrFrKdzTA9M26lpAWiFdjKb238rb6ZY0npbYj4ImCxcNDmueY5Oc5pgg2JJuQusW0PDSK0tHrMFxcBsRsSP3lUoY+mGNqObqDRA1Q3QYgxqmSJ2XWFq636R6AJa50yTcQG2BEf0RFnF+YfmWCpdo8sWAsTJ2PdWqGOLnEOAEAG0eduw8lzY+ysZHnbcI1zXNLxu3SGh0DeAbEb7XsqlJ+qs+q0EMdLmtAILQerOvf6IHzDHkaQyWlxbI5HlcgGLf8AlR5m1od5gC1zYmSN/wBURZw78lNWxGnVq9NheoYNpk2Eb9+Szma5hofSaC4hxMAibb78kE2T1XVDUwtXUdIPhucImnER1IFhK80x+HdRqvpusWOLfw97L0TEGoypSe5pD9mlpEOBOzpMgod+UfLBUYMQ1pD2O0vtYsd6Xd4NkGKFddiqqDFMCgu/aElWlOg9U/yeAENx+UzstDuuH0pRXkubiMQ4fswPuUdV3lncc+674id/pdb+OPkAq2IPkRFnI8GHuaCNy4ibjtdaPKMG+i/xQ6GMqNJEkAwRqIHKxWbyjGeHWGo+UNIt3gH4rQZrobTfp1GRqm5idhqmAdvdFj1HE1LuPWCOkFWsRXINr+WVncszQVsLQcObQ0+7Y3RyoeX7tvgiOBiwRFws3xFWAYSOiL1Sdws9xA6WmAgw+aVdYgkmfvQqhiDqDHSQNoE7coKu4loJIMz2QavS80aiPgST8kKK0/IxzYcNRmHRpnluV1haVZobpbq1H07jvYKnh8lY9szU7/owPgSVYwvDYc6W1HBv8IDvoSEPYtkebto+J4rSZaQGkaRPcm0Kq2s5zmhrruqSSJLQNxtuRCn/AM2GRBqVD2L7fKFewuV02QANupJvzKKmwdZzsQ4uJ9JGpocNLogaRaAimALqQN5LvU53mJ7eawUVOo1oVbG4+yitKCSJLptF+iifU1RJJLfTzI9llcRxAWM3j3VKhnr5md0Rsqj9UB3m6SilOpOkvLpG0EifxWSwnEDSQH/MI2KxImzmdj5mooxWfNNwb6jMyB1ERP3LM8XVnU/BLoDmkHrvYy4bK3jsYIDmuM8iIMjo4dVn+OsbAoix8S9hB3H980QexzPLScT4g1NJc1wIad97xCnz+o37NWuNT2GLg2A9P9Vk8vzrQSIMkQ8R5YO1jHTou8xrGo7ckchOwPty2sgyhpHoonEhHn4NROwI6K6mA2s9R80kV/yaEkMr1NjypmkpqWDd0UpwzhyQeN58f9Lrf7QqJo1OaO6kzU6sRVd1qO+9dYOn+cb7FBUZ5qoaLy8DkOf0+S3Wb4M1BSYHG9tLQIIaLkkxdZLKME52LaA2SCTAJFhznda3F1fzzACDptLi4kk2t7AbJViThHGyTQA06KhcB2W7xNfSWHlt81huE8ucce95Hl0G/IkkRPKVt8woktEIitjigWZOlpsir3mIcDtug2YVIt9QClWMPmNPzEoXiRDhZHczb5oFyguYMIchVilX8sfNEcNWiyD4dXGVYRBgYxRnGlDfFlWMJT1ODRdxMAczzUaWRiCVMMM8tkMc6doaT/RaDIOEXPM1BDRy6/FbnLsoFNsRYRCYmvDcbktVx/ONc10wJa7SPmEIxuDdSJEn4G30X0i/A6jtZBs34ap1QS6m0nqWtn7lWXhWW4V1T0vOoci6x7Ipl2ePoP0l8zZwvLVoM74Kcwl1NsRew/BA/tUH842Ht2JA37yLhFF8tx7XVHsB1AuG55He6l4qrVGnWxpOkaGuFy0T+oFDlFLDvdrd+bfuQ2Axx6wfT8FZz7OASG0uX0UUMdiK9ZjYa1zmwHaxDi3nuRJHdWC2FBldd2sarzuiuLwgabbckFWnijoLJ8pcHaf3gCAfkSuCwKV1ExZRsplFcaElN4Z6JKD1PLfSFaqbJJLbDwLF/pqn+0f/ANxUuE/St9j/AESSUWC3DP8A+wPs77kRxH6b/f8AxSSRY0/BP/8AX/aO+4LS4vYJJIgLX2QvG+g+6SSLGLr+s+6E5pukkhUFNTNSSRCZuinA/wD+bT/3v+0pJIPaMp/Rn3KKO9HySSVR1RUNT0lJJAGzL0n2XlXE25+H3pklFVcB6R7hXM8/TD+AJkkVzl/rHujeM3HsmSQhj6VVpepJJFWUkklk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AutoShape 14" descr="data:image/jpeg;base64,/9j/4AAQSkZJRgABAQAAAQABAAD/2wCEAAkGBhQSERUUEhQWFRQUFRUVFxcVFBQVFxUXFBcVFBQYFhQXHCYeFxkjGRQUHy8gIycpLCwsFR4xNTAqNSYrLCkBCQoKDAwOFA8PFCkcFBgpKSkpKSkpKSkpKSkpKSkpKSkpNSkpKSkpKTYpKSkpKSkpKSkpKSkpKSkpKSkpKSkpKf/AABEIAOEA4QMBIgACEQEDEQH/xAAcAAABBQEBAQAAAAAAAAAAAAAFAAEDBAYCBwj/xABIEAABAwIEBAQDAwoBCwQDAAABAAIRAyEEBRIxBkFRYRMiMnGBkaEUsdEHIzNCUmJyksHw0hUWJFRzgpOUorLhU4PC8TQ1Q//EABcBAQEBAQAAAAAAAAAAAAAAAAABAgP/xAAcEQEBAQEAAwEBAAAAAAAAAAAAARECEiExQVH/2gAMAwEAAhEDEQA/APaZTyuZSlFdSlK4lMSgklIlRgrpx6ohiUxcohi2EwHtn+Jv4qUKKEcU5x9nwz3840t/idYf1Xi2JzUhxM329yvRvyxEjABwMRWp/GdQXjXjSZPJG+fgpiMzfa56rX8IYuqa9ENMkubvyH609olef0C57mtaC4kwAASTPYXK9r/J/wALOw7PFrNio4Q1p3Y07z0JRbW1lPK4BTquZ5S1LglNKDvUn1KJOoJNI6D5BcGg39lv8rfwSTEqhjhWHdjP5W/guH4Gmd6bP5GfgpJSKgpYjBUAL0qX/CZ+CajlOHeJ8CiR3o0/wXGa2aVNlr/IEDHh7C88NQP/ALNL/CuP83MJ/quH/wCBS/wogmVA88MYM74XD/8AL0f8K4dwrg/9Uw3/AC9H/CiUrklQDv8ANTBf6nhf+Wo/4UlflJBKmSSQJJJJBBjifDfpMHQ6CORgx9V884jPq1T9JVe7rqe4/RfRVYS0jqD9y+ZcSyHOHRzh8iQjfK9SzSN/uCJYfiZ9JuqlUc1/KCbfDmsrUcpsI9piT9FGnovGnG1LGYJmHbBqOaxz3v8AKA9m4aOZJnsvNzQdtvfdWcY4sLZ0y4SADJaDsHdD2XDq94Px/BCD3A1T7Ni6dd9wzV5WkTcEf1XtGWcXYesQA7S42AdaewOy8MwVZsQEaw7NQtbompede6gJyF5lwxxDUpECSRzBNj8+a9JwmKbUaHNMg/3dVizHelItXaUKoj0pw1dQkg50pi1dpkHGlPC6TIBWdUpap8t9A9guc0d5YUmBpQ0KL+LKRSSKIZIhJMXIG0p02oJ0DpJpSQOkkkgYhfNWcUdNasOlWoD/ADFfSrl86cY0jTzDEtP/AKznfzeYfejfIK5qrl0bLS8I8NnG4llM2Z6nn9xu/wA5A+KocaGn9tqtotDabDoAG3lsfqooQxxmdzurmGwD37D6qpRRnL6pRRDLcnIIl3yWkw2DDSEIw2IRelUlRUldvhnUNua0PCvEwY/S4+R2/QdCs9iGnTfZZ/C4/dh6mI3+afEzX0BQxDXjUwhwPMGVJCwH5PM5BqGlPqaTHdkTb2+5egLUc7MMQknTFVDJJ0xQMmKdKEA7NvSrGEPlHsq+cHyrmhiQGhRV8lMSh+IzACLrv7YC2xRMT1cUBzWTz/i8UngAzKC8R569j3NmwWAznHveZnZG5HpH+f4SXj/2537RSUXH1DCcJ0oVcySSSQIry/jL8ntfF5kX02gU3sYXPcYaHDyxa5MAWHzXqCSLLjLZNwvTy7D1XNOuqWEufETpFg0cgvnnEuLnuc65c4k+5Mn6kr6pxmH103N/aaR8wvmvifIKuDrup1mwblruT2zYtKNQLpmFco13Db7lUoAFXqOVzeJ+KjS5l2YFztJ3Kv5hi3stJCF4KnFdsWMrV5hlzam/Pt+KKG5fmvV8z3Bj3Co16mmoY6zPutBleUBotpI7NCpZzk5LwWjcgfPb6qDR/k2p+JjGOAPlDnO7eUj7yF6+gHCHCdPBUobLqjwC9x3J3gDkAj61HLq7SSlJMVUJJMkgSZJV8ViA0SUAvinG+HRc7oFicVxYPDEG6ucbcSsNMsBmV5vi8WNKy6SNJX4uc4QSnwfG7mCCdQWFqVU7H27BGsGc6zp1Z5PL70HrvJC5diE3iIKnhlOrGoJImPqJMnKSrkZJJJA6ZJJAkC4t4WpY2g5j2jXpd4bzuxxuDPuNkdSQfLeMyyph6jqVVpZUYYIP0I6gojgscAF69+VfIxWwD6jWg1KUPDoGrS0+Yat4gmy8Ow4lp6wo6SpMRVd4mpnwWny6pVe063QIiIvPusjRfUBEEI9gjXdY1SPg1FE8HmzmOLHb/eFvOEco+0PbVd+jpuvt5nAAgLzj7DpqAkkmLkm69n4CwJpYRpcINQl/wNm/QfVE6aRJIFJacyShJQYvHMpsL3uDWi5JQTwuHPjdef5nx2+o4ikdLO3qPueSGVca925MnqST8SVNa8XqDqwjdYXjnPy1paw3/uUCq1y24JDuxI+5RV6wqNip5htP6w7zzRZGNxmNc/coVVcVoc8ys0RO7Ds735HoVnqhUbR61xrXLyuGGURK51kzEznJ2bIjuElzKSK+qUycplXIkkkkCSSSQJMq+OzGnRbqqvDG7STv7DmUMxvGuDpUw99doBMDcuJ6BsboC+Joh7HNNw4FpHYiCPkV8uY2n4NerT/9Oo9n8riB9F7PxJ+Veg2g77I7xapEXaWimTzcCL+w+a8Mr6nvc9xJc5xcSdyTck/FG5ojhqgJutFgXMEdVi6ZcOSN5bRqPI5BRqNpkeBGIxVKnuC4av4Rd30H1XsxdAtsF5r+TTBBtZx5tp8/3iB/RbrE44CVYx19XqWIUwesfTz2HHsiVHO2hmokAC57ImVLxDxRTwzQHEF7vS2bn8F5NxTxrVxDtLjpY0yGjb3PUobxTxUcRinVB6R5W+w7IRjK+vzc+dlG5B/Lcxj3KIszX4lYqlXf3g9FbweNLXAEbXKNNRVxUz2Clpu+o+9BzjmjnyV7D4xpAvyCAvhwHsNN92m34Lz/ADzLfBe4Da+629PGNHO23zQDHN+0lzZh9OYn9YIjHly4a5TVaJDiFEaaI7JT61Xc+6mbCDtJMkg+rZSlcFyeVXN0lK51JSghx+YMo0zUqGGt3P8AQd1j6n5TGu1eHSO1i48zt5QEE4+4ibWe6mD5KRj91zhubb8ws5QqFgAaCXO8xAiYN5j2Ruc/0XzfNH1XTWdJG17Cf2W8vbdUcXh2vZocQdflJLImf2e91WbiHS+xnSXAPFgYt7lTUZIpvNw9osPS0jee/dRpjMXQNOo5jSC9gsb/AJ1vMEdVZw2EZVaHMIk7jmOtlouIMtFXS5hcyswjQ5u2+3R28rO5lw9XpkmrRJO5qUDDh3dT68+XugJYXI+qKYTL9JiFksNm1Rn6LGNMD01WuafbzAifiiuC4ixgMg4eradIfSn6OBQ1vMke+hqqAbMNuvOFLguKm4nyskPc3UGu8pIBg6TsbrJ1uMMWGEHD0Ggtgnx2yJ5wHyFT4arNp4jDM1sc5gqveaTwY1bCTbeEQfx+Kq0XE1KbmgneJH8wshuZ5452HqNYbwNuk3W+pvkEOGppEEH/AOU2IKxWc8JPbUc7DQ6m4E+HqhzZ9QaD6vggwBcU3iyd7K1iXhjy0gEi19/YhRUWhzjAieXRBbw1WEaweKBsQLoG2nB3VuniWDcwfayNNAcqo1N2/IkJYfhRnKq8W7fgqeExwOxuitHFWQdU+H6bbmo93K5HvyQnDVQ3MNDQdBEOvt3RhwMTyWGp44uxL9ToaXfIjYjuiLXEmX/Z6pJMtJlsDqUGp4gEotxfjPE0XsBE9VlwYRF5+6cUDuqH2gq5RxVkE2lJQ/aUkH0llXETaryAdkXxOIhpK8TyrODRfIO+61NTjEupwqni3+W4nW2VX4pzX7Phqjx6o0t/idYLLcO8TBlOHFAOMuJvtNUNbPh0QSbWc8/S2yJ4+2fp6qjgwkNiS4gAzPOOpRCnTA00wO8Enbna6pYCmA41HEeknzAEjpARGjWaXtfpALhEnUJ9htKjatmbnBzS62p+mIMXFoB3PdPQdppU2ugAcxBkiYtzPZVeI6cUS59QkmCybfyu3lPkeI1NpAtGoaiCRIcf3p5oD+AeWsJe31SXQ1w+YNxvsq+oMIHmAkEaZcWiZ2g9uako0i8EucWlzrlo1AR+qZK6xFRwEBwiQHEgAOnYgAE2RFbM8no141Bu2oksaHkc7jebXXVT8nGEOG8dnmIgljXEA3jQ06iQ7ntyU9ChpnXLjPr2bBuQ09B0Kjfii8hrLuBjUAAS3kWnbSOndBSwnA+EFzSe7YgF5I9nkbeyvNwFGk1xp0mUmgkaoEm4sTdyuMrjRAMwPjq7jrPuquKqFrNJI80SPe+wtKC6zHtbLQeQceYg7eb+hVDFZqSAw3OvUbCYVDEYx7CRqERb8CZ+iEZRm48c7w5vW831W7ouB/GWXeFiHOa2GVIc33O4H0Q3AO67ixWrz2ix9J8AHSGuE72N7rLilpv1QW6uGcRLT/VQUctcdRdUER5RO579FbwNe4uj7abdOojZFAMkoPdU0/VTZ5XrsdDGuIFpE/cEc4YDX1SSIiY9iiWMypj3H9pp3Fjf2RALJK1USKjXDyk6tRLdjY91kXMAcS47uJ7b/Vb7N8W2hQdv09yV526kXkuPy/BEdZhjhUIDRAaIuqlua7q0YCqFEXaVFsFzpO4DQYJMWJtGkf3uuKTFzTdAT+Kg70pLnxUkGrD12MbAhVakjkoWyjbQYXM7c/gqpNrn1P2v9YVWhUIa6LWmeduirMrulhJkzNxNig0AwLY1tOp2zgHFoN/TpN4hTYquxxp03N0gwQBMNjqeYCDUMY0OdeBMX5fvIjljojS4P1FwFpidyTaUC4lIe0AxuGiJEQZJ6JuDwZBGxcbyTPaP6odmdd/ihrnatDXXEab845fFEuHQRpDfWdrB0g7yOn4IglXc9xMjRT169RhwABuXNBkq09rCWu1CNpA8ru7h090q1UtlpbaS2YbAmJiOVuSVOQBNMFmqxcQBMeoQJI5QgfFVi0Habw3dpB5iBbsjB4eczDCq10kbMIMXg+qYLpvtCB4nEaX6/DBcCBaYE7OZf3lT4pmoAOeWjeATpJPME7mURGMa/wBMNBDphsjqC4d1XrVABD/O4uPq3J5bbKWlTlocTfYncuva9tI+CpYlkS86jB9JIAtz6go0DZjWhtVwmbCw/WNiN1n8vqRWv0F7I1xHVil2c6Rsf/CzGFcBVB5SERucTUl2nfVSvYxa+6z2NsGo3RxrNd3DVpLLuB3EyGzKBZqDIaOXNBFh60FaCjiwaRE7iFl6bjPcbhXjT8RoET0QEskyuvrlj7bTO3wWoa4tN3SYudrrIZZkjwT5XgdnkX7QVbfmfgNdqJcf1Q50n/6QVeMcz1PbTBnTd3vyQiibKo95e8uNyTKtsZAREGL2VShRlXgzUQF3j8J4bQgG1WKGFLWcuAiOYKS7SQb/ABeHB2CpOwqMwkGBGwHEUHBhgSY26oIzHCwcdJGxmIPfst2aIhee4nBEVXNgGHHmTzRKNV8xpVGy6o1rwNg6xMdwnpZsPDDhVYHMEBhNz7d0LZlxJH5tg/nv/wBSbFZdpsGCTe2sx8yiLz8VTqHUdQfN+U/DmtNw/iYcfDDJsL8hFyDuPggX2WaYJ06/L8AbXRrhwmk4iJsfc8pb2RRqrhRqnW4abiANLp6E3IK4ZdwBeWteDYXgjfzEx8gqXjONXVV/NgDSA5sh3QAj026q3RqtY4wYc4SJu32tsT1QXqFXQA1zWhsRAIMjrJ5+6mrZHVNFtWoW6NJIaAHO8M+mRyueRlDKzy9wa0gutrsHNgXmDcR1HyVypj6ujwxUimZ9T7ATy9+Qn5IIi8uY0Bp8wLQHAQepHaOqrV6GzWzAno0WF4n7lFi8W7Td0ukbtERsJA22GyGZfVL67nPM+GbTYTsGhtx9/JAWPCjHkeKZZYxq09yS7kOwVz/JVBukMw9G820hwLRudZm/uiNJjqgkeSxs4SZG/pIHxUGExI1PY5mhoALrS0kX1Nc3abojB8W8MmlFUSKJMyBqNE8rzOmeUmFFk1cVwadT9Kz/AK28iFvMwZSeAwkaah2l/mbHt5vn0XnebZZ9mr+DrFLTNTD1HCJDjJZUeOXKbhBezHJLSLOFxH4dEKw/iA+kzPKyKUuMC0RiMPMfr0XAtPfct+RRjB55gXAO8ZjT0eC1w7G0fIovpSp4t1FmuqSGkjy8z8eSuUcfh67h4dKnP7NVjSXdg7f5/NXsXgKONw720KjKjhtpMwRcW3XmeNo1cM+Lt7Hexgi+8EckTW+4o4Zp6BWw9NtMtaTUYJAIHMDafvWNdU1bf33XoOR1D4VNr7l9M6p6ELFZrkjqFTSbiJaRN2nZBXyxgLxqnsRH1B3U/Eg2HJcZa06xI/FPn86geiL+ANRMClUXOg9EZdyko4KSo9QSBTh8qQBRtw+pAP8Aeyy2CoanE9SSjmeV9FEnmfKPihmT7IiV7NKloZQ+sx5a0OmA2HCZHYlPUwzqlQNYCSb+w5lGspy4GtTptb5XuALXSfKASYvG4QqjgeEKugGs2o107WPtIRTCcOE1ARU5jUHUzBjpdbMUiDAgtFouIA291N4LeQuRzCJrMPyRzi6SLuBnSZgKJ2UOabGmSLBzmkHT0Ii61NJ1jHIxuVGa97oazFbKXsbZzWyZPkPxh2/zshOJwALrgk+kQ8mR10jZbTMcYQPNEdYkLJZhRfXPmAY2xETqPQt07fFFgRmGKJsx0hu8kA+zTAmET4aoaHtGkTdwc5wi+8i8nuq78AZM30gSTJv0Jdt7SpcJmAZVaAIIBEwdIJtEhFGMbW1kML9LSQNcSD0EC0drLmvSdLRTIFRpiZgub3ADh9Qh2Y4oEmmZLtTf1neXmSIFp7qM1yx1TXOhul50EucW8x7xa/zRMFcorAtcarxFFzhAOmXE31Db4c1bxGVCuG6qNOo0hxuGgwegdcDbaED4abSdWrhp8j9MSBEESAQTvP3I0/HlrWtHmqB0GzS8tdYAAm+46oMvmH5PKbnH7MKtNx20P1U3DmfNe3MSg2O4HxAuwUMQAN2zTcQN5ALZPeV6ZVwrvEYdgLkWa8E8gYG/MRNlzi3AhxFtIg+Vwk7+cCCY7dUR48Mqq05dUw1djf2qRJjl6jMiZ5pVaTDMMxj3gH1gEDYiSBMSvdsNnIp4fwjTAAbZwc1rTJnVpImVDQqsIaQXP08upOwkgT7IjAZHmDq1MGCyo3TSLSYIgXOk3uOinz0CvR1UW6zTdDi2CWgAgyN/otPX4dp1XeIWAFw1Eh2ioC3Ylw7cl00iiHOY0NLPOWlrA50+o6h25yivLcHU866zEAuWt4uyRl8RTEPPme0bFp/WiNxzIWJq1pKKiODCYUQp9a5AREX2cJKbQkg0tKorbCojhYTGtG5RoH4rrfo2+5/oFXy95AsJJsB1UPEVfVWHZoVKviXsAcwkEXBBgj4oj0jKcGKdMuJJeLu0uaZO4HYJuF2l2NpudM+d0G0QDYN5Ays5w5xuwgNxAgjy6x6X8x4nT3C0uR1/9NpVBoLXOe3yEGJbYyNx3RG1pVhruCNQtt+K7qG7T/e64I8+/pXden6ERXa71fxKpiq4HxCtVbNd8Vnc2xmlotcIoZn+caGbmNo6rN5bxIRV0vNtw0SyOxsq+bZpLgXSBq2Mj5EoPmEB2pvKL9fj1RWzxWZsNqekkg6hqIcB+0P7lFcpeyAdXlubEOEnmS83Pw+C85dW0w5kQ4XOxaf75hFOHcc5ocRcjYhp2536oN9mOFmHtADhu61xzDiDI7WQGnS1ValtTNMOMuEGDzB2U7c3a5ogve0sl4OrSQP1NMXg90Op5yabIZSMODv1pDde1hJnsUVHwpj2itMBrS0SXEBrdJgkg2ja62GWU6bg50NPnkEA1I5QHbTzssXllNwrFrKdzTA9M26lpAWiFdjKb238rb6ZY0npbYj4ImCxcNDmueY5Oc5pgg2JJuQusW0PDSK0tHrMFxcBsRsSP3lUoY+mGNqObqDRA1Q3QYgxqmSJ2XWFq636R6AJa50yTcQG2BEf0RFnF+YfmWCpdo8sWAsTJ2PdWqGOLnEOAEAG0eduw8lzY+ysZHnbcI1zXNLxu3SGh0DeAbEb7XsqlJ+qs+q0EMdLmtAILQerOvf6IHzDHkaQyWlxbI5HlcgGLf8AlR5m1od5gC1zYmSN/wBURZw78lNWxGnVq9NheoYNpk2Eb9+Szma5hofSaC4hxMAibb78kE2T1XVDUwtXUdIPhucImnER1IFhK80x+HdRqvpusWOLfw97L0TEGoypSe5pD9mlpEOBOzpMgod+UfLBUYMQ1pD2O0vtYsd6Xd4NkGKFddiqqDFMCgu/aElWlOg9U/yeAENx+UzstDuuH0pRXkubiMQ4fswPuUdV3lncc+674id/pdb+OPkAq2IPkRFnI8GHuaCNy4ibjtdaPKMG+i/xQ6GMqNJEkAwRqIHKxWbyjGeHWGo+UNIt3gH4rQZrobTfp1GRqm5idhqmAdvdFj1HE1LuPWCOkFWsRXINr+WVncszQVsLQcObQ0+7Y3RyoeX7tvgiOBiwRFws3xFWAYSOiL1Sdws9xA6WmAgw+aVdYgkmfvQqhiDqDHSQNoE7coKu4loJIMz2QavS80aiPgST8kKK0/IxzYcNRmHRpnluV1haVZobpbq1H07jvYKnh8lY9szU7/owPgSVYwvDYc6W1HBv8IDvoSEPYtkebto+J4rSZaQGkaRPcm0Kq2s5zmhrruqSSJLQNxtuRCn/AM2GRBqVD2L7fKFewuV02QANupJvzKKmwdZzsQ4uJ9JGpocNLogaRaAimALqQN5LvU53mJ7eawUVOo1oVbG4+yitKCSJLptF+iifU1RJJLfTzI9llcRxAWM3j3VKhnr5md0Rsqj9UB3m6SilOpOkvLpG0EifxWSwnEDSQH/MI2KxImzmdj5mooxWfNNwb6jMyB1ERP3LM8XVnU/BLoDmkHrvYy4bK3jsYIDmuM8iIMjo4dVn+OsbAoix8S9hB3H980QexzPLScT4g1NJc1wIad97xCnz+o37NWuNT2GLg2A9P9Vk8vzrQSIMkQ8R5YO1jHTou8xrGo7ckchOwPty2sgyhpHoonEhHn4NROwI6K6mA2s9R80kV/yaEkMr1NjypmkpqWDd0UpwzhyQeN58f9Lrf7QqJo1OaO6kzU6sRVd1qO+9dYOn+cb7FBUZ5qoaLy8DkOf0+S3Wb4M1BSYHG9tLQIIaLkkxdZLKME52LaA2SCTAJFhznda3F1fzzACDptLi4kk2t7AbJViThHGyTQA06KhcB2W7xNfSWHlt81huE8ucce95Hl0G/IkkRPKVt8woktEIitjigWZOlpsir3mIcDtug2YVIt9QClWMPmNPzEoXiRDhZHczb5oFyguYMIchVilX8sfNEcNWiyD4dXGVYRBgYxRnGlDfFlWMJT1ODRdxMAczzUaWRiCVMMM8tkMc6doaT/RaDIOEXPM1BDRy6/FbnLsoFNsRYRCYmvDcbktVx/ONc10wJa7SPmEIxuDdSJEn4G30X0i/A6jtZBs34ap1QS6m0nqWtn7lWXhWW4V1T0vOoci6x7Ipl2ePoP0l8zZwvLVoM74Kcwl1NsRew/BA/tUH842Ht2JA37yLhFF8tx7XVHsB1AuG55He6l4qrVGnWxpOkaGuFy0T+oFDlFLDvdrd+bfuQ2Axx6wfT8FZz7OASG0uX0UUMdiK9ZjYa1zmwHaxDi3nuRJHdWC2FBldd2sarzuiuLwgabbckFWnijoLJ8pcHaf3gCAfkSuCwKV1ExZRsplFcaElN4Z6JKD1PLfSFaqbJJLbDwLF/pqn+0f/ANxUuE/St9j/AESSUWC3DP8A+wPs77kRxH6b/f8AxSSRY0/BP/8AX/aO+4LS4vYJJIgLX2QvG+g+6SSLGLr+s+6E5pukkhUFNTNSSRCZuinA/wD+bT/3v+0pJIPaMp/Rn3KKO9HySSVR1RUNT0lJJAGzL0n2XlXE25+H3pklFVcB6R7hXM8/TD+AJkkVzl/rHujeM3HsmSQhj6VVpepJJFWUkklk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AutoShape 21" descr="data:image/jpeg;base64,/9j/4AAQSkZJRgABAQAAAQABAAD/2wCEAAkGBhQSEBMUEhQWFRQWGBcYFBcWFxcUFxUXFRYVFxcVGhgYHCYeFxojGhQUHy8gIycpLCwsFR4xNTAqNSYrLCkBCQoKBQUFDQUFDSkYEhgpKSkpKSkpKSkpKSkpKSkpKSkpKSkpKSkpKSkpKSkpKSkpKSkpKSkpKSkpKSkpKSkpKf/AABEIAHsAswMBIgACEQEDEQH/xAAbAAABBQEBAAAAAAAAAAAAAAAGAgMEBQcAAf/EADoQAAEDAgQEBAMFCAIDAAAAAAEAAhEDIQQFEjEGIkFRE2FxgTKRsQcjQlKhFDNicsHR4fAVNIKSov/EABQBAQAAAAAAAAAAAAAAAAAAAAD/xAAUEQEAAAAAAAAAAAAAAAAAAAAA/9oADAMBAAIRAxEAPwApDrqmz74m+itwbqn4gF2lB7knVEDChvJn3KIWFBI1Ktzl3KFODlWZy7k90D+WO5Ezn92BKyl/Ik53+7HqgGgYrNKOcM+yA6j+dqNsA/lb6IJOMdYKFmWeNwtM1XdBYdz0Cb4hzdtGlrdFth3WWcSZzUraTUcYJMN6AIGc3zt+IquqVDqc4+zR0aB0Ch08NJvfy3SaItJsFbZRnNLD1QfCDzIlz7kenRBY5ZlDGtPjE0w7qIF+1+m3yRblfDbKWHaWudJYJG7TI30lA3EL6b6zsVReNTnA+G5oI9htFgjPhPMH120tcTB1gWHxdulkEzhXMamBPgPGtrzrHN8A7LQ8Jim1G6mmQfOVnefVQyXt3P0/svOE+IjSf18M79dJP9EGmBKCZoYhr2hzTIKdBQKXqSXLgUC9S5JXIM+1Krz42bZWGpVueHkHqgZyk85RCxyGMqdzokYbIH5VfnHwe6m6lCzV3IUHmUv5EvNxNNMZUZafVSsfemUAniBEeqLstqTTHohPFNt6Ihymr92P09UAz9omKP3TOhJP/rH90K4nDl7B1IPTt2Vnx5iS7GaZJDRAv3mf1U7h/JtTQXfLdAM08nqv9Oidp8P1Ou3daJ/wogQPmvKeRS6XbdggE8Jw2fDkySfh6WRVw1lbqLXuNpED+quBgQAP4dkpzSBfsUAlxJm5GxBi3n8lQZdmdRj3PpjlAl4N7DePNEXEOWtfsObYQN/L1VZXxrGaabCA2mIfyydcde6DSeDs6Dzy/C4Akbhp7+QIhGQNll/2bYwsIDmgMcCGkA/hd1HTdaYxAtKBSQvSgWuSVyDOdSgZ1+79wpZKh5u/7o+oQQMtfzhEtM2Qtgnc7UQvxIYwudsEEwusoWZ3YUnA5rTrNJY6wMXskZhXbdoIJ632QJyk2KlYmuPg6x8lT06lWm6Bp5jDQR/VVHEFasZLQQ4u0yD8JIkSPymN0FhjcRTpsJJBvFrn2UrhzNm1AAN42jSYBF4WYMzWtSc4F19jMH5dk1SzN7Xh7XEHeyAi43rN/axp6NA95uEXZDUGkLMa9c1AJJJm59Tt81o+Q4fTTAJ2hAUCoIsltUelEL3Wglmoo2NkgEdEmpjWM+N7W+pAXtDH0qnwPa70KAY4hxRZpcJn/eyD6uKD6oLaem42JEnzJ7rSsdgGvEGD173Qnj+HtFdhENaTN/hF7oDjgvB6W0wRBBdHlNyjqnZC3CeIc51QPMkRFoAaZhE7SgeDkoFNBLagclepK5BmRcouYiWQE8XKkz3NNMMa6HyHQRAc3yQQcyzHw2/dHUXBwMWLTePofkqehmVes0N1Om2okyNJ2tuExWxDGay4lzyS0ttd0gz6KGcY9jzGjn5nQZAk29CgNG1WUQ1tFwMtJkR06QfqnqeErVaTnMpvfMTDTe94PcKg4bDK+KYx0lrQ550226T+WVZPz3NDjGBrnUqbqgaxoAbRDegjrygoLLC1ywllVr2kbFxM3A2VPxNxCdJaYcdg8RMdj5rSs0otqUyKgDp/2R2WH5011LEPBbIaZk3sdighYyiZu2/Xz8/Qph9jH+hSauM1Mg2jbvfcE9uygz2QWOXUnOBIBIaWl0CYAO5PRHuIw+I0/dMD9Xd0AT6Id4Ky+qZe1rvCdLHkQReYkesfNG+Q1OQMduLe4QDFDLcYK0QGASdQ1aTAmBJRlkYfUbDhDuqmuwI3cfml5Zdx0oKXOsiLyefSOpABPtIVVlnDGJJdqrlgHwaTM+ZBRw9wBOpdRw7TsggYHLXtHO/X7RKi5hSNRwETFr+ZV1WqBtpUF1N/O9jS4NEmN7CffZBHyGu9uceE0HT4E1OsEGR9VobQsEyXiCrUzVlZrg0veyZNtBIaAfaFvYKD0JTXJvUuDkD+pcm9a5BldSqqHiXDa6WsfEzrtYm4Vk6oomYiaThvbqgBMRRaKgm4MgDzO5ULEs0vIH17J3HBzH3/AA7dkjFYgPMkXIQEH2eY0txt/wAbHCfkR9Aj4YRtSq7xv3bQBTbJs8zL/IiQAfJZBl+LNKq2oN2nzuNiFqWAzQVmBw5gRIIvB7FBNw+MqNbUpvJc1pim8kSW2se5HdAHHZJrttbTv1KOmVhALiGtbc/OFnPFuYCtiHafhA0g94QVOm3+7Jt4sk60um6HAkA+R2QHv2X1v+wy+qGEDoQDdT8fmJw2Lc0nldzAjYWuEGZFj6lCq5zDBLYsZgT3XuMzJzqs1DO5MmUGkvzXxKdnQDAn1TmGy6uHamVoEAQRqB90LZTTZiqRZr09bW26qRhcsqsqaWYqo3tLoCAyo5c6D41Rzp6QGt/uoTcYWFzQZAI/VVFPJqrjFXF1D/IbnykH9VKpZE2hzU3OOqNetxdMbXKBVfMHuO1kUcNipAcByTzSd7G/n2jzQsJqEAD080a5LRcxjQ6wAJd0E+vZBjXGWXjDZlVbp0MLw9sflJkEe/0W88K5nTxOHZUYdTYA5t9QsZ90EccOwmYAUWPb4zQSysPgBkcjnAc0qJ9l2Pfh/Ew9R8c5hu4mOnqUGsups6j5JqtQAEtUeniZCep1ECFy9XIMZ1qPjnfdu9EppTeM/duQDxwYqNIIvaCoD+F6xcQ1s7EXAEHzPXyVthzAlEOGwzQwkVgxzrBoAB9SSLj9UAfS4PqNINa3ZrCHPd3NtgO5RBTy52CY6pRcS1oDn0nwQR3Y4Qr2hkdJtMa6rnPMc4edYJ+gVTxJUqvo1KLnNlrQ7UN6jSeX02ugFs44jqYl2mmXaHWDAJklVOLw72cr2Fh/jaW+10TcHZc1telUDtRuD/CTayOM0wVKpSIrAOkXnoB+LVPKUGNN7R5p+lTaWkuN5gNG+26kZngRTfNN+thJ0u223/m9RZQmVTqLkFhRzJlODoDjpgAGAPMquxOJLyT36D6JNzddoQEXBdHW6pchwAgjp59ijfBtp1pbVkVW2PTUPzKk4Kyx7cMajR8RMWEuHa/SxT/EAqDC1KjYaRp23aOu9wUBZhsvpNFp90xjMa0uDAQO7jYf5PkqvhbLTXosrPqPu0y2eWWWO/oiTBZSHAEjl35okIJOSZYKbgXQ5zwNO7eWDPp0shDjbih1eucPScRRZyv08vivG8x+EbQiribiWnhGBpJfWcD4bQJO0SfytBj5LKPH0yZu43PmTP1lBeYapAifYCAPbYJ2phnOLatI6ajHtdvAcWxY9Rtv5lVDsXA+MtPlpcD5KThcyJO/ugNML9qdPxtBo1Q0fGS34R+b+W60fA4htSkHMIc03BBkELEKlWYNtYuDFiOrT5EIs4Ozg0SwMM0ahs0/geblg8jeEGialySysCARsQCPe65Bipf2unHZY97bnSD81KpaWWET3VZmnFYZIZD3C0Rado9UHVclDGkl4LW/FETPbyKpcfmjXu8GDEW7X6+RChY/Na1QGRoJs60TeRPmJULAg+OwOtJgkmw1WnyQGGUZHQ0thrqlU9SSGD2BScVggzxCTJ0iYB2BuBJtbZXLn08FQLnaZFtuYuO0DoOqgYnGmqx7w34hJ2m4gD6oBipm/gAPpC/ikwdi0AGLeqscy4tOM0spt8MxLgRIJHTsfdQM7wGnC03WMOhxB2JEwfZUVGqWOlpghA/j6LgZqS4xA7D0jaOyhBlpn+6lYnMC5ukz5+oTGGoF7g0bnr280CGlTaeCMAmw3NundNV8GGmA8PMXjb2TmFquA3uREbiP6INhynF0nMpfs7w5jWxpsIAFgRuDN/dDPHL3uFGk2wq1II6EyAJjpf8ARCLK7qYFWk80nmx0mOkE+cqRU4ifXrYZ1QAupObLp+IBwPzsg1jhzhcYai2nrLyC4kkaQC6CQI6CFKxNItBmoRTg63F0BvoJUmoLCNUzHLsCYIBP5dj7rM/tH4ibVeKFMyGEl5EwXERpHkL+qCm4r4i/aMQ+o34QAxs7lrZifr7qppPn4wRqHKZsFCdVmykh0gTeEFhTbaCplF4/z2VRSxRbZSqGKQX1EkHefVWfC2J0FzPzPa6n5HqFQ06wMQiL7O6bKmLqF+7WuLD5iAf0JQa5h8QC0HuF6qZuXO6OIHQeXRcgyj/lGVmPFBjy7aTYN/yqapwrWEG0bk+co4wlMMFMNAA2gBQcXXcXPBNg+w7IAPGGpSqc9z1keyTmpaRLRJtqcNv8K+zRoOokTDrShqqeRyB/Ns+NUNaLNDW6id3uAgkneFXtxz2iA4gdgU024Hqu7+39UEvD45xpeHJgmb3kxb3uvcRRiNJNx+qj0jv7fVTa7yGshBBrsgxa2/qnsHWLLwbzBBuorruupdWiAyQL2QKp4oudLt/YWRDgsoFRpcNTWG2wlFPAOVUvApv8Npc7ckaifmpeZmatVsCJAgAARAtZBnNbA+G8gmQZ0z1HcjoolMsbVYXSWagXaYmAbwEV8W4NgohwaA4GxCC6zpiUGqcW/afROHFPBzqeLuiAwdRHV3p3CzBxO56yZ3lMB5HVet6+iDwW7Jyk0rwlKAsgdIletMJukV683CC4wlWW+ivPs1r6cfR6yXg+4KGWfCfREX2b/wDfw3/kf/koNyA8p91ySCuQf/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3098" name="Picture 26" descr="https://encrypted-tbn2.gstatic.com/images?q=tbn:ANd9GcQEY1f0CL_LYnWPEnZKXHVXgb5cMsLcTJ6cg-Zw66O_V0-b79C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9" r="19757" b="21312"/>
          <a:stretch/>
        </p:blipFill>
        <p:spPr bwMode="auto">
          <a:xfrm>
            <a:off x="3610067" y="2861400"/>
            <a:ext cx="146666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42" y="2861400"/>
            <a:ext cx="1440000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3" name="Picture 3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499"/>
          <a:stretch/>
        </p:blipFill>
        <p:spPr bwMode="auto">
          <a:xfrm>
            <a:off x="3554081" y="2861400"/>
            <a:ext cx="157863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 descr="https://encrypted-tbn2.gstatic.com/images?q=tbn:ANd9GcSPqshg9mKcWfOpq0e9iMas-V1E_s3Vx_yJIS00d3uzswA6BgHdmA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4"/>
          <a:stretch/>
        </p:blipFill>
        <p:spPr bwMode="auto">
          <a:xfrm>
            <a:off x="3632268" y="2861400"/>
            <a:ext cx="142226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5" name="Picture 3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328" y="2861400"/>
            <a:ext cx="1361455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7" name="Picture 35" descr="http://voiceseducation.org/sites/default/files/images/alan_peterson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9" b="21836"/>
          <a:stretch/>
        </p:blipFill>
        <p:spPr bwMode="auto">
          <a:xfrm>
            <a:off x="3619696" y="2861400"/>
            <a:ext cx="147789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https://encrypted-tbn1.gstatic.com/images?q=tbn:ANd9GcSORsGlOY-p6GdV6cqsuQjkgD9Aaf9AbLgF_K9aRwuIZbZO8PMWgQ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4" t="17047" r="12216" b="30228"/>
          <a:stretch/>
        </p:blipFill>
        <p:spPr bwMode="auto">
          <a:xfrm>
            <a:off x="3645686" y="2861400"/>
            <a:ext cx="140884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4" descr="Frank Meisler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01"/>
          <a:stretch/>
        </p:blipFill>
        <p:spPr bwMode="auto">
          <a:xfrm>
            <a:off x="3685074" y="2861400"/>
            <a:ext cx="133007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s://encrypted-tbn3.gstatic.com/images?q=tbn:ANd9GcTjbIKsPlD5bXW2qH7LI6y1wD0lVptWSbZ7DWnffHTRkgwu6gPyR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55"/>
          <a:stretch/>
        </p:blipFill>
        <p:spPr bwMode="auto">
          <a:xfrm>
            <a:off x="3568319" y="2861400"/>
            <a:ext cx="146261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3" r="9214"/>
          <a:stretch/>
        </p:blipFill>
        <p:spPr bwMode="auto">
          <a:xfrm>
            <a:off x="3495781" y="2861400"/>
            <a:ext cx="1611312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0" name="Picture 28" descr="https://encrypted-tbn3.gstatic.com/images?q=tbn:ANd9GcR4WOWgZw_tW9PtY6kLgYSyc9URPWn1Qa2cl_138i1Z5Qa9Cuc4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36" b="21167"/>
          <a:stretch/>
        </p:blipFill>
        <p:spPr bwMode="auto">
          <a:xfrm>
            <a:off x="3610067" y="2861400"/>
            <a:ext cx="138305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eck 6"/>
          <p:cNvSpPr/>
          <p:nvPr/>
        </p:nvSpPr>
        <p:spPr>
          <a:xfrm>
            <a:off x="3495781" y="2861400"/>
            <a:ext cx="1636938" cy="1440000"/>
          </a:xfrm>
          <a:prstGeom prst="rect">
            <a:avLst/>
          </a:prstGeom>
          <a:solidFill>
            <a:srgbClr val="ED6113"/>
          </a:solidFill>
          <a:ln w="63500">
            <a:solidFill>
              <a:srgbClr val="FFFF0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1938</a:t>
            </a:r>
          </a:p>
          <a:p>
            <a:pPr algn="ctr"/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-</a:t>
            </a:r>
          </a:p>
          <a:p>
            <a:pPr algn="ctr"/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1940</a:t>
            </a:r>
            <a:endParaRPr lang="de-DE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10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310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09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091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10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"/>
                                            </p:cond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3105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308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9"/>
                                            </p:cond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10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3087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"/>
                                            </p:cond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3098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Sculptures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London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8197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" name="Gruppieren 16"/>
          <p:cNvGrpSpPr/>
          <p:nvPr/>
        </p:nvGrpSpPr>
        <p:grpSpPr>
          <a:xfrm>
            <a:off x="2590800" y="1528232"/>
            <a:ext cx="3505200" cy="4440621"/>
            <a:chOff x="2271503" y="-228600"/>
            <a:chExt cx="2393500" cy="3205260"/>
          </a:xfrm>
        </p:grpSpPr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1503" y="-228600"/>
              <a:ext cx="2393500" cy="3200400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8"/>
            <p:cNvSpPr txBox="1"/>
            <p:nvPr/>
          </p:nvSpPr>
          <p:spPr bwMode="auto">
            <a:xfrm>
              <a:off x="2271503" y="2510135"/>
              <a:ext cx="2391194" cy="46652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“The </a:t>
              </a:r>
              <a:r>
                <a:rPr 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Arrival”, London, </a:t>
              </a:r>
            </a:p>
            <a:p>
              <a:pPr>
                <a:defRPr/>
              </a:pPr>
              <a:r>
                <a:rPr 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Liverpool </a:t>
              </a: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Street train </a:t>
              </a:r>
              <a:r>
                <a:rPr 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station</a:t>
              </a:r>
              <a:endPara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2823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Sculptures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“Trains to Life and Trains to Death”, Berlin, </a:t>
            </a:r>
            <a:r>
              <a:rPr lang="en-US" b="1" kern="0" cap="all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Friedrichstraße</a:t>
            </a:r>
            <a:r>
              <a:rPr lang="en-US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train </a:t>
            </a:r>
            <a:r>
              <a:rPr lang="en-US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station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8197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6" name="Picture 2" descr="C:\Documents and Settings\Owner\My Documents\My Pictures\Denver Hotel Suite\IMG_286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105" b="15874"/>
          <a:stretch/>
        </p:blipFill>
        <p:spPr bwMode="auto">
          <a:xfrm>
            <a:off x="495300" y="1600200"/>
            <a:ext cx="4093058" cy="4114800"/>
          </a:xfrm>
          <a:prstGeom prst="rect">
            <a:avLst/>
          </a:prstGeom>
          <a:noFill/>
          <a:ln w="254000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50" y="2247900"/>
            <a:ext cx="3422650" cy="2286000"/>
          </a:xfrm>
          <a:prstGeom prst="rect">
            <a:avLst/>
          </a:prstGeom>
          <a:noFill/>
          <a:ln w="254000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3"/>
          <p:cNvSpPr/>
          <p:nvPr/>
        </p:nvSpPr>
        <p:spPr>
          <a:xfrm>
            <a:off x="5834849" y="5257800"/>
            <a:ext cx="19383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latin typeface="Century" pitchFamily="18" charset="0"/>
                <a:ea typeface="+mn-ea"/>
              </a:rPr>
              <a:t>Photos by Steven A. Goldberg</a:t>
            </a:r>
          </a:p>
        </p:txBody>
      </p:sp>
    </p:spTree>
    <p:extLst>
      <p:ext uri="{BB962C8B-B14F-4D97-AF65-F5344CB8AC3E}">
        <p14:creationId xmlns:p14="http://schemas.microsoft.com/office/powerpoint/2010/main" val="4812495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Sculptures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“Trains to Life and Trains to Death”, Berlin, </a:t>
            </a:r>
            <a:r>
              <a:rPr lang="en-US" b="1" kern="0" cap="all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Friedrichstraße</a:t>
            </a:r>
            <a:r>
              <a:rPr lang="en-US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train </a:t>
            </a:r>
            <a:r>
              <a:rPr lang="en-US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station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8197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2" descr="C:\Documents and Settings\Owner\My Documents\My Pictures\Denver Hotel Suite\IMG_28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1981200"/>
            <a:ext cx="2160000" cy="3240000"/>
          </a:xfrm>
          <a:prstGeom prst="rect">
            <a:avLst/>
          </a:prstGeom>
          <a:noFill/>
          <a:ln w="254000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Documents and Settings\Owner\My Documents\My Pictures\Denver Hotel Suite\IMG_28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5" t="19698" r="13635" b="19698"/>
          <a:stretch>
            <a:fillRect/>
          </a:stretch>
        </p:blipFill>
        <p:spPr bwMode="auto">
          <a:xfrm>
            <a:off x="6172200" y="1981200"/>
            <a:ext cx="2592000" cy="3240000"/>
          </a:xfrm>
          <a:prstGeom prst="rect">
            <a:avLst/>
          </a:prstGeom>
          <a:noFill/>
          <a:ln w="254000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Documents and Settings\Owner\My Documents\My Pictures\Denver Hotel Suite\IMG_28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8" t="11475" b="3279"/>
          <a:stretch>
            <a:fillRect/>
          </a:stretch>
        </p:blipFill>
        <p:spPr bwMode="auto">
          <a:xfrm>
            <a:off x="400050" y="1981200"/>
            <a:ext cx="2409406" cy="3240000"/>
          </a:xfrm>
          <a:prstGeom prst="rect">
            <a:avLst/>
          </a:prstGeom>
          <a:noFill/>
          <a:ln w="254000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/>
          <p:nvPr/>
        </p:nvSpPr>
        <p:spPr>
          <a:xfrm>
            <a:off x="3605212" y="5867400"/>
            <a:ext cx="19383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>
                <a:latin typeface="Century" pitchFamily="18" charset="0"/>
                <a:ea typeface="+mn-ea"/>
              </a:rPr>
              <a:t>Photos by Steven A. Goldberg</a:t>
            </a:r>
          </a:p>
        </p:txBody>
      </p:sp>
    </p:spTree>
    <p:extLst>
      <p:ext uri="{BB962C8B-B14F-4D97-AF65-F5344CB8AC3E}">
        <p14:creationId xmlns:p14="http://schemas.microsoft.com/office/powerpoint/2010/main" val="31452574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r>
              <a:rPr lang="en-US" sz="2400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</a:t>
            </a: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Memorials</a:t>
            </a:r>
            <a:endParaRPr lang="en-US" sz="2400" b="1" kern="0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Stolpersteine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2630" y="1695450"/>
            <a:ext cx="9144000" cy="4750375"/>
            <a:chOff x="0" y="1512313"/>
            <a:chExt cx="9144000" cy="4750375"/>
          </a:xfrm>
        </p:grpSpPr>
        <p:cxnSp>
          <p:nvCxnSpPr>
            <p:cNvPr id="8197" name="Gerade Verbindung 8"/>
            <p:cNvCxnSpPr>
              <a:cxnSpLocks noChangeShapeType="1"/>
            </p:cNvCxnSpPr>
            <p:nvPr/>
          </p:nvCxnSpPr>
          <p:spPr bwMode="auto">
            <a:xfrm>
              <a:off x="0" y="6262688"/>
              <a:ext cx="9144000" cy="0"/>
            </a:xfrm>
            <a:prstGeom prst="straightConnector1">
              <a:avLst/>
            </a:prstGeom>
            <a:noFill/>
            <a:ln w="9528">
              <a:solidFill>
                <a:srgbClr val="ED611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8676" name="Picture 4" descr="File:StolperstHeidelberg(gwz)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" t="16695" r="8067" b="14524"/>
            <a:stretch/>
          </p:blipFill>
          <p:spPr bwMode="auto">
            <a:xfrm>
              <a:off x="2898225" y="1760590"/>
              <a:ext cx="3248244" cy="3952503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78" name="Picture 6" descr="File:Werner-halpern-konstanz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63020" y="3925698"/>
              <a:ext cx="1731498" cy="1782000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hteckige Legende 9"/>
            <p:cNvSpPr/>
            <p:nvPr/>
          </p:nvSpPr>
          <p:spPr>
            <a:xfrm>
              <a:off x="6398170" y="1512313"/>
              <a:ext cx="2160000" cy="2232000"/>
            </a:xfrm>
            <a:prstGeom prst="wedgeRectCallout">
              <a:avLst>
                <a:gd name="adj1" fmla="val -81095"/>
                <a:gd name="adj2" fmla="val 13975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de-DE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Here</a:t>
              </a:r>
              <a:r>
                <a:rPr lang="de-DE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 </a:t>
              </a:r>
              <a:r>
                <a:rPr lang="de-DE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lived</a:t>
              </a:r>
              <a:endParaRPr lang="de-DE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  <a:p>
              <a:pPr algn="ctr">
                <a:lnSpc>
                  <a:spcPct val="150000"/>
                </a:lnSpc>
              </a:pPr>
              <a:r>
                <a:rPr lang="de-DE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MartaDurlacher</a:t>
              </a:r>
              <a:endPara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  <a:p>
              <a:pPr algn="ctr">
                <a:lnSpc>
                  <a:spcPct val="150000"/>
                </a:lnSpc>
              </a:pPr>
              <a:r>
                <a:rPr lang="de-DE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Nee Fischer </a:t>
              </a:r>
            </a:p>
            <a:p>
              <a:pPr algn="ctr">
                <a:lnSpc>
                  <a:spcPct val="150000"/>
                </a:lnSpc>
              </a:pPr>
              <a:r>
                <a:rPr lang="de-DE" sz="1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Born 1897</a:t>
              </a:r>
              <a:endParaRPr lang="de-DE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  <a:p>
              <a:pPr algn="ctr"/>
              <a:r>
                <a:rPr lang="de-DE" sz="14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Deported</a:t>
              </a:r>
              <a:r>
                <a:rPr lang="de-DE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 1940</a:t>
              </a:r>
            </a:p>
            <a:p>
              <a:pPr algn="ctr"/>
              <a:r>
                <a:rPr lang="de-DE" sz="14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Gurs</a:t>
              </a:r>
              <a:endParaRPr lang="de-DE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  <a:p>
              <a:pPr algn="ctr"/>
              <a:r>
                <a:rPr lang="de-DE" sz="14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Killed</a:t>
              </a:r>
              <a:r>
                <a:rPr lang="de-DE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 in </a:t>
              </a:r>
            </a:p>
            <a:p>
              <a:pPr algn="ctr"/>
              <a:r>
                <a:rPr lang="de-DE" sz="1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Auschwitz</a:t>
              </a:r>
              <a:endParaRPr lang="de-DE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</p:txBody>
        </p:sp>
        <p:pic>
          <p:nvPicPr>
            <p:cNvPr id="28674" name="Picture 2" descr="File:Melanie-halpern-konstanz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370" y="1762678"/>
              <a:ext cx="1688630" cy="1709738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hteckige Legende 2"/>
            <p:cNvSpPr/>
            <p:nvPr/>
          </p:nvSpPr>
          <p:spPr>
            <a:xfrm>
              <a:off x="501868" y="3693897"/>
              <a:ext cx="2145755" cy="2274313"/>
            </a:xfrm>
            <a:prstGeom prst="wedgeRectCallout">
              <a:avLst>
                <a:gd name="adj1" fmla="val -17747"/>
                <a:gd name="adj2" fmla="val -81434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de-DE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Here</a:t>
              </a:r>
              <a:r>
                <a:rPr lang="de-DE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 </a:t>
              </a:r>
              <a:r>
                <a:rPr lang="de-DE" sz="12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lived</a:t>
              </a:r>
              <a:endParaRPr lang="de-DE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  <a:p>
              <a:pPr algn="ctr">
                <a:lnSpc>
                  <a:spcPct val="150000"/>
                </a:lnSpc>
              </a:pPr>
              <a:r>
                <a:rPr lang="de-DE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MelanieHalpern</a:t>
              </a:r>
              <a:endParaRPr lang="de-DE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  <a:p>
              <a:pPr algn="ctr">
                <a:lnSpc>
                  <a:spcPct val="150000"/>
                </a:lnSpc>
              </a:pPr>
              <a:r>
                <a:rPr lang="de-DE" sz="12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Born 1929</a:t>
              </a:r>
            </a:p>
            <a:p>
              <a:pPr algn="ctr"/>
              <a:r>
                <a:rPr lang="de-DE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Kindertransport 1938</a:t>
              </a:r>
            </a:p>
            <a:p>
              <a:pPr algn="ctr"/>
              <a:r>
                <a:rPr lang="de-DE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Switzerland</a:t>
              </a:r>
              <a:endParaRPr lang="de-DE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  <a:p>
              <a:pPr algn="ctr"/>
              <a:r>
                <a:rPr lang="de-DE" sz="14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  <a:ea typeface="ＭＳ Ｐゴシック" pitchFamily="34" charset="-128"/>
                </a:rPr>
                <a:t>Survived</a:t>
              </a:r>
              <a:endParaRPr lang="de-DE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2613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Arrival in Harwich, England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4099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4101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102" name="Gruppieren 2"/>
          <p:cNvGrpSpPr>
            <a:grpSpLocks/>
          </p:cNvGrpSpPr>
          <p:nvPr/>
        </p:nvGrpSpPr>
        <p:grpSpPr bwMode="auto">
          <a:xfrm>
            <a:off x="809625" y="1651000"/>
            <a:ext cx="7534275" cy="4371975"/>
            <a:chOff x="394570" y="1600200"/>
            <a:chExt cx="7535017" cy="4372928"/>
          </a:xfrm>
        </p:grpSpPr>
        <p:pic>
          <p:nvPicPr>
            <p:cNvPr id="4103" name="Picture 9" descr="http://idamclient.ushmm.org/IMAGES/%28S%28fpvbaq45lpphqs55oxtc32ft%29%29/RetrieveAsset.aspx?instance=IDAM_USHMM&amp;qfactor=2&amp;width=640&amp;height=480&amp;crop=0&amp;size=1&amp;type=asset&amp;id=103453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028" y="1600200"/>
              <a:ext cx="4645950" cy="3121497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04" name="Rechteck 17"/>
            <p:cNvSpPr>
              <a:spLocks noChangeArrowheads="1"/>
            </p:cNvSpPr>
            <p:nvPr/>
          </p:nvSpPr>
          <p:spPr bwMode="auto">
            <a:xfrm>
              <a:off x="394570" y="4673252"/>
              <a:ext cx="350520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de-DE" sz="800">
                  <a:latin typeface="Century" pitchFamily="18" charset="0"/>
                </a:rPr>
                <a:t>Source:  USHMM</a:t>
              </a:r>
            </a:p>
          </p:txBody>
        </p:sp>
        <p:sp>
          <p:nvSpPr>
            <p:cNvPr id="16" name="TextBox 8"/>
            <p:cNvSpPr txBox="1"/>
            <p:nvPr/>
          </p:nvSpPr>
          <p:spPr>
            <a:xfrm>
              <a:off x="4593922" y="4496431"/>
              <a:ext cx="3335665" cy="1476697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Jewish refugee children, who are members of the first </a:t>
              </a:r>
              <a:r>
                <a:rPr lang="en-US" b="1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Kindertransport</a:t>
              </a:r>
              <a:r>
                <a:rPr lang="en-US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 from </a:t>
              </a: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Germany, arrive in Harwich, England. 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To England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123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5125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26" name="Gruppieren 6"/>
          <p:cNvGrpSpPr>
            <a:grpSpLocks/>
          </p:cNvGrpSpPr>
          <p:nvPr/>
        </p:nvGrpSpPr>
        <p:grpSpPr bwMode="auto">
          <a:xfrm>
            <a:off x="576263" y="1611313"/>
            <a:ext cx="7958137" cy="4433887"/>
            <a:chOff x="406052" y="1610940"/>
            <a:chExt cx="7958040" cy="4434956"/>
          </a:xfrm>
        </p:grpSpPr>
        <p:sp>
          <p:nvSpPr>
            <p:cNvPr id="16" name="TextBox 8"/>
            <p:cNvSpPr txBox="1"/>
            <p:nvPr/>
          </p:nvSpPr>
          <p:spPr>
            <a:xfrm>
              <a:off x="5028796" y="3581502"/>
              <a:ext cx="3335296" cy="1200439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Circular label removed from the suitcase used by Margot Stern when she was sent on a </a:t>
              </a:r>
              <a:r>
                <a:rPr lang="en-US" b="1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Kindertransport</a:t>
              </a:r>
              <a:r>
                <a:rPr lang="en-US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 to </a:t>
              </a: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England. </a:t>
              </a:r>
            </a:p>
          </p:txBody>
        </p:sp>
        <p:grpSp>
          <p:nvGrpSpPr>
            <p:cNvPr id="5128" name="Gruppieren 5"/>
            <p:cNvGrpSpPr>
              <a:grpSpLocks/>
            </p:cNvGrpSpPr>
            <p:nvPr/>
          </p:nvGrpSpPr>
          <p:grpSpPr bwMode="auto">
            <a:xfrm>
              <a:off x="406052" y="1610940"/>
              <a:ext cx="4394548" cy="4434956"/>
              <a:chOff x="406052" y="1661044"/>
              <a:chExt cx="4001303" cy="4080052"/>
            </a:xfrm>
          </p:grpSpPr>
          <p:pic>
            <p:nvPicPr>
              <p:cNvPr id="5129" name="Picture 13" descr="http://idamclient.ushmm.org/IMAGES/%28S%28fpvbaq45lpphqs55oxtc32ft%29%29/RetrieveAsset.aspx?instance=IDAM_USHMM&amp;qfactor=2&amp;width=640&amp;height=480&amp;crop=0&amp;size=1&amp;type=asset&amp;id=110354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6866" y="1661044"/>
                <a:ext cx="3910489" cy="3886200"/>
              </a:xfrm>
              <a:prstGeom prst="rect">
                <a:avLst/>
              </a:prstGeom>
              <a:noFill/>
              <a:ln w="254000">
                <a:solidFill>
                  <a:srgbClr val="ED611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30" name="Rechteck 17"/>
              <p:cNvSpPr>
                <a:spLocks noChangeArrowheads="1"/>
              </p:cNvSpPr>
              <p:nvPr/>
            </p:nvSpPr>
            <p:spPr bwMode="auto">
              <a:xfrm>
                <a:off x="406052" y="5525652"/>
                <a:ext cx="3505200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Century" pitchFamily="18" charset="0"/>
                  </a:rPr>
                  <a:t>Source:  USHMM</a:t>
                </a: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Numbered Tags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6147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6149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50" name="Gruppieren 7"/>
          <p:cNvGrpSpPr>
            <a:grpSpLocks/>
          </p:cNvGrpSpPr>
          <p:nvPr/>
        </p:nvGrpSpPr>
        <p:grpSpPr bwMode="auto">
          <a:xfrm>
            <a:off x="1016000" y="1524000"/>
            <a:ext cx="7075488" cy="4618038"/>
            <a:chOff x="603656" y="1524000"/>
            <a:chExt cx="7074636" cy="4618528"/>
          </a:xfrm>
        </p:grpSpPr>
        <p:sp>
          <p:nvSpPr>
            <p:cNvPr id="16" name="TextBox 8"/>
            <p:cNvSpPr txBox="1"/>
            <p:nvPr/>
          </p:nvSpPr>
          <p:spPr>
            <a:xfrm>
              <a:off x="4343356" y="3581618"/>
              <a:ext cx="3334936" cy="1754374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A Jewish youth, wearing a numbered tag, sits on a staircase with her head in her hands after her arrival in England with the second </a:t>
              </a:r>
              <a:r>
                <a:rPr lang="en-US" b="1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Kindertransport</a:t>
              </a:r>
              <a:r>
                <a:rPr lang="en-US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.</a:t>
              </a:r>
            </a:p>
          </p:txBody>
        </p:sp>
        <p:grpSp>
          <p:nvGrpSpPr>
            <p:cNvPr id="6152" name="Gruppieren 2"/>
            <p:cNvGrpSpPr>
              <a:grpSpLocks/>
            </p:cNvGrpSpPr>
            <p:nvPr/>
          </p:nvGrpSpPr>
          <p:grpSpPr bwMode="auto">
            <a:xfrm>
              <a:off x="603656" y="1524000"/>
              <a:ext cx="3849688" cy="4618528"/>
              <a:chOff x="603656" y="1524000"/>
              <a:chExt cx="3849688" cy="4618528"/>
            </a:xfrm>
          </p:grpSpPr>
          <p:pic>
            <p:nvPicPr>
              <p:cNvPr id="6153" name="Picture 5" descr="http://idamclient.ushmm.org/IMAGES/%28S%28fpvbaq45lpphqs55oxtc32ft%29%29/RetrieveAsset.aspx?instance=IDAM_USHMM&amp;qfactor=2&amp;width=640&amp;height=480&amp;crop=0&amp;size=1&amp;type=asset&amp;id=46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0824" y="1524000"/>
                <a:ext cx="3388360" cy="4419600"/>
              </a:xfrm>
              <a:prstGeom prst="rect">
                <a:avLst/>
              </a:prstGeom>
              <a:noFill/>
              <a:ln w="254000">
                <a:solidFill>
                  <a:srgbClr val="ED611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154" name="Rechteck 17"/>
              <p:cNvSpPr>
                <a:spLocks noChangeArrowheads="1"/>
              </p:cNvSpPr>
              <p:nvPr/>
            </p:nvSpPr>
            <p:spPr bwMode="auto">
              <a:xfrm>
                <a:off x="603656" y="5908344"/>
                <a:ext cx="3849688" cy="2341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de-DE" sz="800">
                    <a:latin typeface="Century" pitchFamily="18" charset="0"/>
                  </a:rPr>
                  <a:t>Source:  USHMM</a:t>
                </a: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Arrival in Harwich, England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7171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7173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7174" name="Gruppieren 2"/>
          <p:cNvGrpSpPr>
            <a:grpSpLocks/>
          </p:cNvGrpSpPr>
          <p:nvPr/>
        </p:nvGrpSpPr>
        <p:grpSpPr bwMode="auto">
          <a:xfrm>
            <a:off x="511175" y="1649413"/>
            <a:ext cx="8099425" cy="4327525"/>
            <a:chOff x="435592" y="1649171"/>
            <a:chExt cx="8098808" cy="4327309"/>
          </a:xfrm>
        </p:grpSpPr>
        <p:sp>
          <p:nvSpPr>
            <p:cNvPr id="16" name="TextBox 8"/>
            <p:cNvSpPr txBox="1"/>
            <p:nvPr/>
          </p:nvSpPr>
          <p:spPr>
            <a:xfrm>
              <a:off x="6172380" y="3720755"/>
              <a:ext cx="2362020" cy="2030312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Jewish refugee children, who are members of the first </a:t>
              </a:r>
              <a:r>
                <a:rPr lang="en-US" b="1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Kindertransport</a:t>
              </a:r>
              <a:r>
                <a:rPr lang="en-US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 </a:t>
              </a: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from Germany, arrive in Harwich, England. </a:t>
              </a:r>
              <a:r>
                <a:rPr lang="en-US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 </a:t>
              </a:r>
              <a:endPara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endParaRPr>
            </a:p>
          </p:txBody>
        </p:sp>
        <p:pic>
          <p:nvPicPr>
            <p:cNvPr id="7176" name="Picture 11" descr="http://idamclient.ushmm.org/IMAGES/%28S%28fpvbaq45lpphqs55oxtc32ft%29%29/RetrieveAsset.aspx?instance=IDAM_USHMM&amp;qfactor=2&amp;width=640&amp;height=480&amp;crop=0&amp;size=1&amp;type=asset&amp;id=106899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792" y="1649171"/>
              <a:ext cx="5419154" cy="4142029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177" name="Rechteck 17"/>
            <p:cNvSpPr>
              <a:spLocks noChangeArrowheads="1"/>
            </p:cNvSpPr>
            <p:nvPr/>
          </p:nvSpPr>
          <p:spPr bwMode="auto">
            <a:xfrm>
              <a:off x="435592" y="5742296"/>
              <a:ext cx="3849688" cy="234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de-DE" sz="800">
                  <a:latin typeface="Century" pitchFamily="18" charset="0"/>
                </a:rPr>
                <a:t>Source:  USHMM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Children’s id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8197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8198" name="Gruppieren 5"/>
          <p:cNvGrpSpPr>
            <a:grpSpLocks/>
          </p:cNvGrpSpPr>
          <p:nvPr/>
        </p:nvGrpSpPr>
        <p:grpSpPr bwMode="auto">
          <a:xfrm>
            <a:off x="1254125" y="1600200"/>
            <a:ext cx="6594475" cy="4389438"/>
            <a:chOff x="1025856" y="1600200"/>
            <a:chExt cx="6594144" cy="4389928"/>
          </a:xfrm>
        </p:grpSpPr>
        <p:sp>
          <p:nvSpPr>
            <p:cNvPr id="16" name="TextBox 8"/>
            <p:cNvSpPr txBox="1"/>
            <p:nvPr/>
          </p:nvSpPr>
          <p:spPr>
            <a:xfrm>
              <a:off x="4267368" y="2286077"/>
              <a:ext cx="3352632" cy="3138838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Children's identification card issued by the German police to </a:t>
              </a:r>
              <a:r>
                <a:rPr lang="en-US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Inge</a:t>
              </a: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 Engelhard, in which she has been given the middle name of "Sara" and declared stateless. This card was used in lieu of a passport when </a:t>
              </a:r>
              <a:r>
                <a:rPr lang="en-US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Inge</a:t>
              </a: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 entered England on a </a:t>
              </a:r>
              <a:r>
                <a:rPr lang="en-US" b="1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Kindertransport</a:t>
              </a:r>
              <a:r>
                <a:rPr lang="en-US" b="1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 and </a:t>
              </a: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was stamped by immigration authorities in Harwich. </a:t>
              </a:r>
            </a:p>
          </p:txBody>
        </p:sp>
        <p:pic>
          <p:nvPicPr>
            <p:cNvPr id="8200" name="Picture 21" descr="http://idamclient.ushmm.org/IMAGES/%28S%28fpvbaq45lpphqs55oxtc32ft%29%29/RetrieveAsset.aspx?instance=IDAM_USHMM&amp;qfactor=2&amp;width=640&amp;height=480&amp;crop=0&amp;size=1&amp;type=asset&amp;id=112460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9734" y="1600200"/>
              <a:ext cx="2918865" cy="4194775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201" name="Rechteck 17"/>
            <p:cNvSpPr>
              <a:spLocks noChangeArrowheads="1"/>
            </p:cNvSpPr>
            <p:nvPr/>
          </p:nvSpPr>
          <p:spPr bwMode="auto">
            <a:xfrm>
              <a:off x="1025856" y="5755944"/>
              <a:ext cx="3849688" cy="234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de-DE" sz="800">
                  <a:latin typeface="Century" pitchFamily="18" charset="0"/>
                </a:rPr>
                <a:t>Source:  USHMM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Frank </a:t>
            </a: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Meisler</a:t>
            </a:r>
            <a:endParaRPr lang="en-US" sz="2400" b="1" kern="0" cap="all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8197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2" descr="http://bi.gazeta.pl/im/3/5587/z5587673Q,Frank-Meisler-na-zydowskim-cmentarzu----Zapytale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5" r="51437" b="39684"/>
          <a:stretch/>
        </p:blipFill>
        <p:spPr bwMode="auto">
          <a:xfrm>
            <a:off x="2009135" y="1870881"/>
            <a:ext cx="4633913" cy="3551546"/>
          </a:xfrm>
          <a:prstGeom prst="rect">
            <a:avLst/>
          </a:prstGeom>
          <a:noFill/>
          <a:ln w="254000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 bwMode="auto">
          <a:xfrm>
            <a:off x="5356225" y="4390072"/>
            <a:ext cx="2895600" cy="1477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Frank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Meisler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 is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an Israeli sculptor who participated in the </a:t>
            </a:r>
            <a:r>
              <a:rPr lang="en-US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Kindertransport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rPr>
              <a:t>, leaving Gdansk in 1939.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  <a:latin typeface="Century" pitchFamily="18" charset="0"/>
            </a:endParaRPr>
          </a:p>
        </p:txBody>
      </p:sp>
      <p:sp>
        <p:nvSpPr>
          <p:cNvPr id="11" name="Rectangle 3"/>
          <p:cNvSpPr/>
          <p:nvPr/>
        </p:nvSpPr>
        <p:spPr>
          <a:xfrm>
            <a:off x="1905000" y="5392579"/>
            <a:ext cx="13917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dirty="0" smtClean="0">
                <a:latin typeface="Century" pitchFamily="18" charset="0"/>
                <a:ea typeface="+mn-ea"/>
              </a:rPr>
              <a:t>Source</a:t>
            </a:r>
            <a:r>
              <a:rPr lang="en-US" sz="1000" dirty="0">
                <a:latin typeface="Century" pitchFamily="18" charset="0"/>
                <a:ea typeface="+mn-ea"/>
              </a:rPr>
              <a:t>: wyborcza.pl </a:t>
            </a:r>
          </a:p>
        </p:txBody>
      </p:sp>
    </p:spTree>
    <p:extLst>
      <p:ext uri="{BB962C8B-B14F-4D97-AF65-F5344CB8AC3E}">
        <p14:creationId xmlns:p14="http://schemas.microsoft.com/office/powerpoint/2010/main" val="18876729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Sculptures 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Gdansk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8197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0" name="Gruppieren 9"/>
          <p:cNvGrpSpPr/>
          <p:nvPr/>
        </p:nvGrpSpPr>
        <p:grpSpPr>
          <a:xfrm>
            <a:off x="1717344" y="1660480"/>
            <a:ext cx="5227637" cy="4113347"/>
            <a:chOff x="609600" y="990600"/>
            <a:chExt cx="2053662" cy="1549027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990600"/>
              <a:ext cx="2053662" cy="1540247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8"/>
            <p:cNvSpPr txBox="1"/>
            <p:nvPr/>
          </p:nvSpPr>
          <p:spPr bwMode="auto">
            <a:xfrm>
              <a:off x="609600" y="2273047"/>
              <a:ext cx="2053662" cy="26658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“The Departure” 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endParaRPr>
            </a:p>
            <a:p>
              <a:pPr>
                <a:defRPr/>
              </a:pP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Gdansk </a:t>
              </a:r>
              <a:r>
                <a:rPr 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(Danzig) Poland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39863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3"/>
          <p:cNvSpPr/>
          <p:nvPr/>
        </p:nvSpPr>
        <p:spPr>
          <a:xfrm>
            <a:off x="250825" y="188913"/>
            <a:ext cx="8642350" cy="1008062"/>
          </a:xfrm>
          <a:custGeom>
            <a:avLst>
              <a:gd name="f1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3600"/>
              <a:gd name="f11" fmla="abs f4"/>
              <a:gd name="f12" fmla="abs f5"/>
              <a:gd name="f13" fmla="abs f6"/>
              <a:gd name="f14" fmla="*/ f8 1 180"/>
              <a:gd name="f15" fmla="val f10"/>
              <a:gd name="f16" fmla="+- 0 0 f2"/>
              <a:gd name="f17" fmla="?: f11 f4 1"/>
              <a:gd name="f18" fmla="?: f12 f5 1"/>
              <a:gd name="f19" fmla="?: f13 f6 1"/>
              <a:gd name="f20" fmla="*/ f9 f14 1"/>
              <a:gd name="f21" fmla="+- f7 f15 0"/>
              <a:gd name="f22" fmla="*/ f17 1 21600"/>
              <a:gd name="f23" fmla="*/ f18 1 21600"/>
              <a:gd name="f24" fmla="*/ 21600 f17 1"/>
              <a:gd name="f25" fmla="*/ 21600 f18 1"/>
              <a:gd name="f26" fmla="+- 0 0 f20"/>
              <a:gd name="f27" fmla="+- f7 0 f21"/>
              <a:gd name="f28" fmla="+- f21 0 f7"/>
              <a:gd name="f29" fmla="min f23 f22"/>
              <a:gd name="f30" fmla="*/ f24 1 f19"/>
              <a:gd name="f31" fmla="*/ f25 1 f19"/>
              <a:gd name="f32" fmla="*/ f26 f1 1"/>
              <a:gd name="f33" fmla="abs f27"/>
              <a:gd name="f34" fmla="abs f28"/>
              <a:gd name="f35" fmla="?: f27 f16 f2"/>
              <a:gd name="f36" fmla="?: f27 f2 f16"/>
              <a:gd name="f37" fmla="?: f27 f3 f2"/>
              <a:gd name="f38" fmla="?: f27 f2 f3"/>
              <a:gd name="f39" fmla="?: f28 f16 f2"/>
              <a:gd name="f40" fmla="?: f28 f2 f16"/>
              <a:gd name="f41" fmla="?: f27 0 f1"/>
              <a:gd name="f42" fmla="?: f27 f1 0"/>
              <a:gd name="f43" fmla="val f30"/>
              <a:gd name="f44" fmla="val f31"/>
              <a:gd name="f45" fmla="*/ f32 1 f8"/>
              <a:gd name="f46" fmla="?: f27 f38 f37"/>
              <a:gd name="f47" fmla="?: f27 f37 f38"/>
              <a:gd name="f48" fmla="?: f28 f36 f35"/>
              <a:gd name="f49" fmla="*/ f21 f29 1"/>
              <a:gd name="f50" fmla="*/ f7 f29 1"/>
              <a:gd name="f51" fmla="*/ f33 f29 1"/>
              <a:gd name="f52" fmla="*/ f34 f29 1"/>
              <a:gd name="f53" fmla="+- f44 0 f15"/>
              <a:gd name="f54" fmla="+- f43 0 f15"/>
              <a:gd name="f55" fmla="+- f45 0 f2"/>
              <a:gd name="f56" fmla="?: f28 f47 f46"/>
              <a:gd name="f57" fmla="*/ f44 f29 1"/>
              <a:gd name="f58" fmla="*/ f43 f29 1"/>
              <a:gd name="f59" fmla="+- f55 f2 0"/>
              <a:gd name="f60" fmla="+- f44 0 f53"/>
              <a:gd name="f61" fmla="+- f43 0 f54"/>
              <a:gd name="f62" fmla="+- f53 0 f44"/>
              <a:gd name="f63" fmla="+- f54 0 f43"/>
              <a:gd name="f64" fmla="*/ f53 f29 1"/>
              <a:gd name="f65" fmla="*/ f54 f29 1"/>
              <a:gd name="f66" fmla="*/ f59 f8 1"/>
              <a:gd name="f67" fmla="abs f60"/>
              <a:gd name="f68" fmla="?: f60 0 f1"/>
              <a:gd name="f69" fmla="?: f60 f1 0"/>
              <a:gd name="f70" fmla="?: f60 f39 f40"/>
              <a:gd name="f71" fmla="abs f61"/>
              <a:gd name="f72" fmla="abs f62"/>
              <a:gd name="f73" fmla="?: f61 f16 f2"/>
              <a:gd name="f74" fmla="?: f61 f2 f16"/>
              <a:gd name="f75" fmla="?: f61 f3 f2"/>
              <a:gd name="f76" fmla="?: f61 f2 f3"/>
              <a:gd name="f77" fmla="abs f63"/>
              <a:gd name="f78" fmla="?: f63 f16 f2"/>
              <a:gd name="f79" fmla="?: f63 f2 f16"/>
              <a:gd name="f80" fmla="?: f63 f42 f41"/>
              <a:gd name="f81" fmla="?: f63 f41 f42"/>
              <a:gd name="f82" fmla="*/ f66 1 f1"/>
              <a:gd name="f83" fmla="?: f28 f69 f68"/>
              <a:gd name="f84" fmla="?: f28 f68 f69"/>
              <a:gd name="f85" fmla="?: f61 f76 f75"/>
              <a:gd name="f86" fmla="?: f61 f75 f76"/>
              <a:gd name="f87" fmla="?: f62 f74 f73"/>
              <a:gd name="f88" fmla="?: f27 f80 f81"/>
              <a:gd name="f89" fmla="?: f27 f78 f79"/>
              <a:gd name="f90" fmla="*/ f67 f29 1"/>
              <a:gd name="f91" fmla="*/ f71 f29 1"/>
              <a:gd name="f92" fmla="*/ f72 f29 1"/>
              <a:gd name="f93" fmla="*/ f77 f29 1"/>
              <a:gd name="f94" fmla="+- 0 0 f82"/>
              <a:gd name="f95" fmla="?: f60 f83 f84"/>
              <a:gd name="f96" fmla="?: f62 f86 f85"/>
              <a:gd name="f97" fmla="+- 0 0 f94"/>
              <a:gd name="f98" fmla="*/ f97 f1 1"/>
              <a:gd name="f99" fmla="*/ f98 1 f8"/>
              <a:gd name="f100" fmla="+- f99 0 f2"/>
              <a:gd name="f101" fmla="cos 1 f100"/>
              <a:gd name="f102" fmla="+- 0 0 f101"/>
              <a:gd name="f103" fmla="+- 0 0 f102"/>
              <a:gd name="f104" fmla="val f103"/>
              <a:gd name="f105" fmla="+- 0 0 f104"/>
              <a:gd name="f106" fmla="*/ f15 f105 1"/>
              <a:gd name="f107" fmla="*/ f106 3163 1"/>
              <a:gd name="f108" fmla="*/ f107 1 7636"/>
              <a:gd name="f109" fmla="+- f7 f108 0"/>
              <a:gd name="f110" fmla="+- f43 0 f108"/>
              <a:gd name="f111" fmla="+- f44 0 f108"/>
              <a:gd name="f112" fmla="*/ f109 f29 1"/>
              <a:gd name="f113" fmla="*/ f110 f29 1"/>
              <a:gd name="f114" fmla="*/ f111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2" t="f112" r="f113" b="f114"/>
            <a:pathLst>
              <a:path>
                <a:moveTo>
                  <a:pt x="f49" y="f50"/>
                </a:moveTo>
                <a:arcTo wR="f51" hR="f52" stAng="f56" swAng="f48"/>
                <a:lnTo>
                  <a:pt x="f50" y="f64"/>
                </a:lnTo>
                <a:arcTo wR="f52" hR="f90" stAng="f95" swAng="f70"/>
                <a:lnTo>
                  <a:pt x="f65" y="f57"/>
                </a:lnTo>
                <a:arcTo wR="f91" hR="f92" stAng="f96" swAng="f87"/>
                <a:lnTo>
                  <a:pt x="f58" y="f49"/>
                </a:lnTo>
                <a:arcTo wR="f93" hR="f51" stAng="f88" swAng="f89"/>
                <a:close/>
              </a:path>
            </a:pathLst>
          </a:custGeom>
          <a:solidFill>
            <a:srgbClr val="ED6113"/>
          </a:solidFill>
          <a:ln>
            <a:noFill/>
            <a:prstDash val="solid"/>
          </a:ln>
        </p:spPr>
        <p:txBody>
          <a:bodyPr anchor="ctr"/>
          <a:lstStyle/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Kindertransport</a:t>
            </a: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Sculptures </a:t>
            </a:r>
          </a:p>
          <a:p>
            <a:pPr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kern="0" cap="all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Rotterdam</a:t>
            </a:r>
            <a:endParaRPr lang="de-DE" sz="2400" b="1" cap="all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8195" name="Textfeld 10"/>
          <p:cNvSpPr txBox="1">
            <a:spLocks noChangeArrowheads="1"/>
          </p:cNvSpPr>
          <p:nvPr/>
        </p:nvSpPr>
        <p:spPr bwMode="auto">
          <a:xfrm>
            <a:off x="6804025" y="6453188"/>
            <a:ext cx="2089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de-DE" sz="1000" dirty="0" err="1">
                <a:solidFill>
                  <a:srgbClr val="7F7F7F"/>
                </a:solidFill>
                <a:latin typeface="Georgia" pitchFamily="18" charset="0"/>
              </a:rPr>
              <a:t>Let‘s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 err="1" smtClean="0">
                <a:solidFill>
                  <a:srgbClr val="7F7F7F"/>
                </a:solidFill>
                <a:latin typeface="Georgia" pitchFamily="18" charset="0"/>
              </a:rPr>
              <a:t>Explore</a:t>
            </a:r>
            <a:r>
              <a:rPr lang="de-DE" sz="1000" dirty="0" smtClean="0">
                <a:solidFill>
                  <a:srgbClr val="7F7F7F"/>
                </a:solidFill>
                <a:latin typeface="Georgia" pitchFamily="18" charset="0"/>
              </a:rPr>
              <a:t> </a:t>
            </a:r>
            <a:r>
              <a:rPr lang="de-DE" sz="1000" dirty="0">
                <a:solidFill>
                  <a:srgbClr val="7F7F7F"/>
                </a:solidFill>
                <a:latin typeface="Georgia" pitchFamily="18" charset="0"/>
              </a:rPr>
              <a:t>Modern Germany</a:t>
            </a:r>
            <a:endParaRPr lang="de-DE" sz="1000" dirty="0">
              <a:solidFill>
                <a:srgbClr val="7F7F7F"/>
              </a:solidFill>
              <a:latin typeface="Calibri" pitchFamily="34" charset="0"/>
            </a:endParaRPr>
          </a:p>
        </p:txBody>
      </p:sp>
      <p:sp>
        <p:nvSpPr>
          <p:cNvPr id="25" name="Ellipse 24"/>
          <p:cNvSpPr/>
          <p:nvPr/>
        </p:nvSpPr>
        <p:spPr>
          <a:xfrm>
            <a:off x="7939088" y="158750"/>
            <a:ext cx="1079500" cy="1079500"/>
          </a:xfrm>
          <a:prstGeom prst="ellipse">
            <a:avLst/>
          </a:prstGeom>
          <a:solidFill>
            <a:srgbClr val="ED6113"/>
          </a:solidFill>
          <a:ln w="1270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dirty="0" smtClean="0">
                <a:solidFill>
                  <a:schemeClr val="bg1"/>
                </a:solidFill>
                <a:latin typeface="Century" pitchFamily="18" charset="0"/>
              </a:rPr>
              <a:t>3.3</a:t>
            </a:r>
            <a:endParaRPr lang="de-DE" b="1" dirty="0">
              <a:solidFill>
                <a:schemeClr val="bg1"/>
              </a:solidFill>
              <a:latin typeface="Century" pitchFamily="18" charset="0"/>
            </a:endParaRPr>
          </a:p>
        </p:txBody>
      </p:sp>
      <p:cxnSp>
        <p:nvCxnSpPr>
          <p:cNvPr id="8197" name="Gerade Verbindung 8"/>
          <p:cNvCxnSpPr>
            <a:cxnSpLocks noChangeShapeType="1"/>
          </p:cNvCxnSpPr>
          <p:nvPr/>
        </p:nvCxnSpPr>
        <p:spPr bwMode="auto">
          <a:xfrm>
            <a:off x="0" y="6262688"/>
            <a:ext cx="9144000" cy="0"/>
          </a:xfrm>
          <a:prstGeom prst="straightConnector1">
            <a:avLst/>
          </a:prstGeom>
          <a:noFill/>
          <a:ln w="9528">
            <a:solidFill>
              <a:srgbClr val="ED61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3" name="Gruppieren 12"/>
          <p:cNvGrpSpPr/>
          <p:nvPr/>
        </p:nvGrpSpPr>
        <p:grpSpPr>
          <a:xfrm>
            <a:off x="1676400" y="1600200"/>
            <a:ext cx="5334000" cy="4295032"/>
            <a:chOff x="1679575" y="381001"/>
            <a:chExt cx="2435225" cy="2034488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9575" y="381001"/>
              <a:ext cx="2435225" cy="2030245"/>
            </a:xfrm>
            <a:prstGeom prst="rect">
              <a:avLst/>
            </a:prstGeom>
            <a:noFill/>
            <a:ln w="254000">
              <a:solidFill>
                <a:srgbClr val="ED611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8"/>
            <p:cNvSpPr txBox="1"/>
            <p:nvPr/>
          </p:nvSpPr>
          <p:spPr bwMode="auto">
            <a:xfrm>
              <a:off x="1679575" y="2080175"/>
              <a:ext cx="2435225" cy="33531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“Channel Crossing to Life” 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endParaRPr>
            </a:p>
            <a:p>
              <a:pPr>
                <a:defRPr/>
              </a:pP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Rotterdam, 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Hook </a:t>
              </a:r>
              <a:r>
                <a:rPr 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" pitchFamily="18" charset="0"/>
                </a:rPr>
                <a:t>of Holland</a:t>
              </a:r>
              <a:endPara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entury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9863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420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wood</cp:lastModifiedBy>
  <cp:revision>58</cp:revision>
  <dcterms:created xsi:type="dcterms:W3CDTF">2011-08-07T17:30:55Z</dcterms:created>
  <dcterms:modified xsi:type="dcterms:W3CDTF">2013-08-04T10:09:33Z</dcterms:modified>
</cp:coreProperties>
</file>