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7"/>
  </p:notesMasterIdLst>
  <p:sldIdLst>
    <p:sldId id="281" r:id="rId2"/>
    <p:sldId id="282" r:id="rId3"/>
    <p:sldId id="283" r:id="rId4"/>
    <p:sldId id="284" r:id="rId5"/>
    <p:sldId id="285" r:id="rId6"/>
    <p:sldId id="286" r:id="rId7"/>
    <p:sldId id="287" r:id="rId8"/>
    <p:sldId id="306" r:id="rId9"/>
    <p:sldId id="288" r:id="rId10"/>
    <p:sldId id="289" r:id="rId11"/>
    <p:sldId id="290" r:id="rId12"/>
    <p:sldId id="291" r:id="rId13"/>
    <p:sldId id="292" r:id="rId14"/>
    <p:sldId id="293" r:id="rId15"/>
    <p:sldId id="294" r:id="rId16"/>
    <p:sldId id="295" r:id="rId17"/>
    <p:sldId id="296" r:id="rId18"/>
    <p:sldId id="297" r:id="rId19"/>
    <p:sldId id="298" r:id="rId20"/>
    <p:sldId id="299" r:id="rId21"/>
    <p:sldId id="300" r:id="rId22"/>
    <p:sldId id="301" r:id="rId23"/>
    <p:sldId id="302" r:id="rId24"/>
    <p:sldId id="303" r:id="rId25"/>
    <p:sldId id="304" r:id="rId2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p:scale>
          <a:sx n="70" d="100"/>
          <a:sy n="70" d="100"/>
        </p:scale>
        <p:origin x="-1386" y="-102"/>
      </p:cViewPr>
      <p:guideLst>
        <p:guide orient="horz" pos="2256"/>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C3CA79C-7905-E641-B6CD-31B46E7D918E}" type="datetimeFigureOut">
              <a:rPr lang="en-US" smtClean="0"/>
              <a:pPr/>
              <a:t>8/4/2013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432037B-BE34-514E-A1DB-A0792577ADF2}" type="slidenum">
              <a:rPr lang="en-US" smtClean="0"/>
              <a:pPr/>
              <a:t>‹#›</a:t>
            </a:fld>
            <a:endParaRPr lang="en-US"/>
          </a:p>
        </p:txBody>
      </p:sp>
    </p:spTree>
    <p:extLst>
      <p:ext uri="{BB962C8B-B14F-4D97-AF65-F5344CB8AC3E}">
        <p14:creationId xmlns:p14="http://schemas.microsoft.com/office/powerpoint/2010/main" val="153848967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241201E-9F97-8C42-A57D-50B72E3571E4}" type="datetimeFigureOut">
              <a:rPr lang="en-US" smtClean="0"/>
              <a:pPr/>
              <a:t>8/4/2013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52FE7F-20ED-DE4A-86D1-39C207CD952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241201E-9F97-8C42-A57D-50B72E3571E4}" type="datetimeFigureOut">
              <a:rPr lang="en-US" smtClean="0"/>
              <a:pPr/>
              <a:t>8/4/2013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52FE7F-20ED-DE4A-86D1-39C207CD952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241201E-9F97-8C42-A57D-50B72E3571E4}" type="datetimeFigureOut">
              <a:rPr lang="en-US" smtClean="0"/>
              <a:pPr/>
              <a:t>8/4/2013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52FE7F-20ED-DE4A-86D1-39C207CD952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241201E-9F97-8C42-A57D-50B72E3571E4}" type="datetimeFigureOut">
              <a:rPr lang="en-US" smtClean="0"/>
              <a:pPr/>
              <a:t>8/4/2013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52FE7F-20ED-DE4A-86D1-39C207CD952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241201E-9F97-8C42-A57D-50B72E3571E4}" type="datetimeFigureOut">
              <a:rPr lang="en-US" smtClean="0"/>
              <a:pPr/>
              <a:t>8/4/2013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52FE7F-20ED-DE4A-86D1-39C207CD952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241201E-9F97-8C42-A57D-50B72E3571E4}" type="datetimeFigureOut">
              <a:rPr lang="en-US" smtClean="0"/>
              <a:pPr/>
              <a:t>8/4/2013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D52FE7F-20ED-DE4A-86D1-39C207CD952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241201E-9F97-8C42-A57D-50B72E3571E4}" type="datetimeFigureOut">
              <a:rPr lang="en-US" smtClean="0"/>
              <a:pPr/>
              <a:t>8/4/2013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D52FE7F-20ED-DE4A-86D1-39C207CD952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241201E-9F97-8C42-A57D-50B72E3571E4}" type="datetimeFigureOut">
              <a:rPr lang="en-US" smtClean="0"/>
              <a:pPr/>
              <a:t>8/4/2013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D52FE7F-20ED-DE4A-86D1-39C207CD952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241201E-9F97-8C42-A57D-50B72E3571E4}" type="datetimeFigureOut">
              <a:rPr lang="en-US" smtClean="0"/>
              <a:pPr/>
              <a:t>8/4/2013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D52FE7F-20ED-DE4A-86D1-39C207CD952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241201E-9F97-8C42-A57D-50B72E3571E4}" type="datetimeFigureOut">
              <a:rPr lang="en-US" smtClean="0"/>
              <a:pPr/>
              <a:t>8/4/2013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D52FE7F-20ED-DE4A-86D1-39C207CD952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241201E-9F97-8C42-A57D-50B72E3571E4}" type="datetimeFigureOut">
              <a:rPr lang="en-US" smtClean="0"/>
              <a:pPr/>
              <a:t>8/4/2013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D52FE7F-20ED-DE4A-86D1-39C207CD952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41201E-9F97-8C42-A57D-50B72E3571E4}" type="datetimeFigureOut">
              <a:rPr lang="en-US" smtClean="0"/>
              <a:pPr/>
              <a:t>8/4/2013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52FE7F-20ED-DE4A-86D1-39C207CD952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7.png"/><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bgerundetes Rechteck 3"/>
          <p:cNvSpPr/>
          <p:nvPr/>
        </p:nvSpPr>
        <p:spPr>
          <a:xfrm>
            <a:off x="251524" y="188640"/>
            <a:ext cx="8640961" cy="1008107"/>
          </a:xfrm>
          <a:custGeom>
            <a:avLst>
              <a:gd name="f10" fmla="val 3600"/>
            </a:avLst>
            <a:gdLst>
              <a:gd name="f1" fmla="val 10800000"/>
              <a:gd name="f2" fmla="val 5400000"/>
              <a:gd name="f3" fmla="val 16200000"/>
              <a:gd name="f4" fmla="val w"/>
              <a:gd name="f5" fmla="val h"/>
              <a:gd name="f6" fmla="val ss"/>
              <a:gd name="f7" fmla="val 0"/>
              <a:gd name="f8" fmla="*/ 5419351 1 1725033"/>
              <a:gd name="f9" fmla="val 45"/>
              <a:gd name="f10" fmla="val 360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ED6113"/>
          </a:solidFill>
          <a:ln>
            <a:noFill/>
            <a:prstDash val="solid"/>
          </a:ln>
        </p:spPr>
        <p:txBody>
          <a:bodyPr vert="horz" wrap="square" lIns="91440" tIns="45720" rIns="91440" bIns="45720" anchor="ctr" anchorCtr="0" compatLnSpc="1"/>
          <a:lstStyle/>
          <a:p>
            <a:pPr lvl="0">
              <a:defRPr sz="1800" b="0" i="0" u="none" strike="noStrike" kern="0" cap="none" spc="0" baseline="0">
                <a:solidFill>
                  <a:srgbClr val="000000"/>
                </a:solidFill>
                <a:uFillTx/>
              </a:defRPr>
            </a:pPr>
            <a:r>
              <a:rPr lang="en-US" sz="2400" b="1" cap="all" dirty="0" smtClean="0">
                <a:solidFill>
                  <a:srgbClr val="FFFFFF"/>
                </a:solidFill>
                <a:effectLst>
                  <a:outerShdw blurRad="38100" dist="38100" dir="2700000" algn="tl">
                    <a:srgbClr val="000000">
                      <a:alpha val="43137"/>
                    </a:srgbClr>
                  </a:outerShdw>
                </a:effectLst>
                <a:latin typeface="Century" pitchFamily="18" charset="0"/>
              </a:rPr>
              <a:t>Events in </a:t>
            </a:r>
            <a:r>
              <a:rPr lang="en-US" sz="2400" b="1" cap="all" dirty="0" err="1" smtClean="0">
                <a:solidFill>
                  <a:srgbClr val="FFFFFF"/>
                </a:solidFill>
                <a:effectLst>
                  <a:outerShdw blurRad="38100" dist="38100" dir="2700000" algn="tl">
                    <a:srgbClr val="000000">
                      <a:alpha val="43137"/>
                    </a:srgbClr>
                  </a:outerShdw>
                </a:effectLst>
                <a:latin typeface="Century" pitchFamily="18" charset="0"/>
              </a:rPr>
              <a:t>german</a:t>
            </a:r>
            <a:r>
              <a:rPr lang="en-US" sz="2400" b="1" cap="all" dirty="0" smtClean="0">
                <a:solidFill>
                  <a:srgbClr val="FFFFFF"/>
                </a:solidFill>
                <a:effectLst>
                  <a:outerShdw blurRad="38100" dist="38100" dir="2700000" algn="tl">
                    <a:srgbClr val="000000">
                      <a:alpha val="43137"/>
                    </a:srgbClr>
                  </a:outerShdw>
                </a:effectLst>
                <a:latin typeface="Century" pitchFamily="18" charset="0"/>
              </a:rPr>
              <a:t> history</a:t>
            </a:r>
            <a:endParaRPr lang="de-DE" sz="2400" b="1" u="none" strike="noStrike" kern="1200" cap="all" spc="0" dirty="0">
              <a:solidFill>
                <a:srgbClr val="FFFFFF"/>
              </a:solidFill>
              <a:effectLst>
                <a:outerShdw blurRad="38100" dist="38100" dir="2700000" algn="tl">
                  <a:srgbClr val="000000">
                    <a:alpha val="43137"/>
                  </a:srgbClr>
                </a:outerShdw>
              </a:effectLst>
              <a:uFillTx/>
              <a:latin typeface="Century" pitchFamily="18" charset="0"/>
            </a:endParaRPr>
          </a:p>
        </p:txBody>
      </p:sp>
      <p:cxnSp>
        <p:nvCxnSpPr>
          <p:cNvPr id="4" name="Gerade Verbindung 8"/>
          <p:cNvCxnSpPr/>
          <p:nvPr/>
        </p:nvCxnSpPr>
        <p:spPr>
          <a:xfrm>
            <a:off x="0" y="6309323"/>
            <a:ext cx="9144000" cy="0"/>
          </a:xfrm>
          <a:prstGeom prst="straightConnector1">
            <a:avLst/>
          </a:prstGeom>
          <a:noFill/>
          <a:ln w="9528">
            <a:solidFill>
              <a:srgbClr val="ED6113"/>
            </a:solidFill>
            <a:prstDash val="solid"/>
          </a:ln>
        </p:spPr>
      </p:cxnSp>
      <p:sp>
        <p:nvSpPr>
          <p:cNvPr id="5" name="Textfeld 10"/>
          <p:cNvSpPr txBox="1"/>
          <p:nvPr/>
        </p:nvSpPr>
        <p:spPr>
          <a:xfrm>
            <a:off x="6804251" y="6453332"/>
            <a:ext cx="2088233" cy="246220"/>
          </a:xfrm>
          <a:prstGeom prst="rect">
            <a:avLst/>
          </a:prstGeom>
          <a:noFill/>
          <a:ln>
            <a:noFill/>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de-DE" sz="1000" b="0" i="0" u="none" strike="noStrike" kern="1200" cap="none" spc="0" baseline="0" dirty="0" err="1">
                <a:solidFill>
                  <a:srgbClr val="7F7F7F"/>
                </a:solidFill>
                <a:uFillTx/>
                <a:latin typeface="Georgia" pitchFamily="18"/>
              </a:rPr>
              <a:t>Let‘s</a:t>
            </a:r>
            <a:r>
              <a:rPr lang="de-DE" sz="1000" b="0" i="0" u="none" strike="noStrike" kern="1200" cap="none" spc="0" baseline="0" dirty="0">
                <a:solidFill>
                  <a:srgbClr val="7F7F7F"/>
                </a:solidFill>
                <a:uFillTx/>
                <a:latin typeface="Georgia" pitchFamily="18"/>
              </a:rPr>
              <a:t> </a:t>
            </a:r>
            <a:r>
              <a:rPr lang="de-DE" sz="1000" b="0" i="0" u="none" strike="noStrike" kern="1200" cap="none" spc="0" baseline="0" dirty="0" err="1" smtClean="0">
                <a:solidFill>
                  <a:srgbClr val="7F7F7F"/>
                </a:solidFill>
                <a:uFillTx/>
                <a:latin typeface="Georgia" pitchFamily="18"/>
              </a:rPr>
              <a:t>Explore</a:t>
            </a:r>
            <a:r>
              <a:rPr lang="de-DE" sz="1000" b="0" i="0" u="none" strike="noStrike" kern="1200" cap="none" spc="0" baseline="0" dirty="0" smtClean="0">
                <a:solidFill>
                  <a:srgbClr val="7F7F7F"/>
                </a:solidFill>
                <a:uFillTx/>
                <a:latin typeface="Georgia" pitchFamily="18"/>
              </a:rPr>
              <a:t> </a:t>
            </a:r>
            <a:r>
              <a:rPr lang="de-DE" sz="1000" b="0" i="0" u="none" strike="noStrike" kern="1200" cap="none" spc="0" baseline="0" dirty="0">
                <a:solidFill>
                  <a:srgbClr val="7F7F7F"/>
                </a:solidFill>
                <a:uFillTx/>
                <a:latin typeface="Georgia" pitchFamily="18"/>
              </a:rPr>
              <a:t>Modern Germany</a:t>
            </a:r>
            <a:endParaRPr lang="de-DE" sz="1000" b="0" i="0" u="none" strike="noStrike" kern="1200" cap="none" spc="0" baseline="0" dirty="0">
              <a:solidFill>
                <a:srgbClr val="7F7F7F"/>
              </a:solidFill>
              <a:uFillTx/>
              <a:latin typeface="Calibri"/>
            </a:endParaRPr>
          </a:p>
        </p:txBody>
      </p:sp>
      <p:sp>
        <p:nvSpPr>
          <p:cNvPr id="13" name="Rechteck 7"/>
          <p:cNvSpPr>
            <a:spLocks noChangeArrowheads="1"/>
          </p:cNvSpPr>
          <p:nvPr/>
        </p:nvSpPr>
        <p:spPr bwMode="auto">
          <a:xfrm>
            <a:off x="1655763" y="6011863"/>
            <a:ext cx="58324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800" dirty="0">
                <a:cs typeface="Arial" charset="0"/>
              </a:rPr>
              <a:t>Unless otherwise sourced, all Photos in this PowerPoint  are taken from Wikipedia Commons and  are </a:t>
            </a:r>
            <a:r>
              <a:rPr lang="en-US" sz="800" i="1" dirty="0">
                <a:cs typeface="Arial" charset="0"/>
              </a:rPr>
              <a:t>in the public domain in the United States, and those countries with a copyright term of life of the author plus 100 years or less.</a:t>
            </a:r>
            <a:endParaRPr lang="en-US" sz="800" dirty="0">
              <a:cs typeface="Arial" charset="0"/>
            </a:endParaRPr>
          </a:p>
        </p:txBody>
      </p:sp>
      <p:sp>
        <p:nvSpPr>
          <p:cNvPr id="3" name="Ellipse 2"/>
          <p:cNvSpPr/>
          <p:nvPr/>
        </p:nvSpPr>
        <p:spPr>
          <a:xfrm>
            <a:off x="2415024" y="1484784"/>
            <a:ext cx="4320000" cy="4320000"/>
          </a:xfrm>
          <a:prstGeom prst="ellipse">
            <a:avLst/>
          </a:prstGeom>
          <a:solidFill>
            <a:srgbClr val="ED6113"/>
          </a:solidFill>
          <a:ln w="63500">
            <a:solidFill>
              <a:srgbClr val="FFFF00"/>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055"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3498" y="1756349"/>
            <a:ext cx="3063051" cy="360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Ellipse 24"/>
          <p:cNvSpPr/>
          <p:nvPr/>
        </p:nvSpPr>
        <p:spPr>
          <a:xfrm>
            <a:off x="7939144" y="158160"/>
            <a:ext cx="1080000" cy="1080000"/>
          </a:xfrm>
          <a:prstGeom prst="ellipse">
            <a:avLst/>
          </a:prstGeom>
          <a:solidFill>
            <a:srgbClr val="ED6113"/>
          </a:solidFill>
          <a:ln w="1270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solidFill>
                  <a:schemeClr val="bg1"/>
                </a:solidFill>
                <a:latin typeface="Century" pitchFamily="18" charset="0"/>
              </a:rPr>
              <a:t>3.1</a:t>
            </a:r>
            <a:endParaRPr lang="de-DE" b="1" dirty="0">
              <a:solidFill>
                <a:schemeClr val="bg1"/>
              </a:solidFill>
              <a:latin typeface="Century" pitchFamily="18" charset="0"/>
            </a:endParaRPr>
          </a:p>
        </p:txBody>
      </p:sp>
      <p:pic>
        <p:nvPicPr>
          <p:cNvPr id="1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54510" y="2595666"/>
            <a:ext cx="1280907" cy="19550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54510" y="2688266"/>
            <a:ext cx="1272393"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1372" y="2901298"/>
            <a:ext cx="1238977" cy="1332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54510" y="2712556"/>
            <a:ext cx="1225839" cy="16879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54510" y="2730993"/>
            <a:ext cx="1271415" cy="1612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846108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repeatCount="indefinite"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0" fill="hold"/>
                                        <p:tgtEl>
                                          <p:spTgt spid="15"/>
                                        </p:tgtEl>
                                        <p:attrNameLst>
                                          <p:attrName>ppt_x</p:attrName>
                                        </p:attrNameLst>
                                      </p:cBhvr>
                                      <p:tavLst>
                                        <p:tav tm="0">
                                          <p:val>
                                            <p:strVal val="0-#ppt_w/2"/>
                                          </p:val>
                                        </p:tav>
                                        <p:tav tm="100000">
                                          <p:val>
                                            <p:strVal val="#ppt_x"/>
                                          </p:val>
                                        </p:tav>
                                      </p:tavLst>
                                    </p:anim>
                                    <p:anim calcmode="lin" valueType="num">
                                      <p:cBhvr additive="base">
                                        <p:cTn id="8" dur="50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repeatCount="indefinite" fill="hold" nodeType="withEffect">
                                  <p:stCondLst>
                                    <p:cond delay="100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0" fill="hold"/>
                                        <p:tgtEl>
                                          <p:spTgt spid="16"/>
                                        </p:tgtEl>
                                        <p:attrNameLst>
                                          <p:attrName>ppt_x</p:attrName>
                                        </p:attrNameLst>
                                      </p:cBhvr>
                                      <p:tavLst>
                                        <p:tav tm="0">
                                          <p:val>
                                            <p:strVal val="0-#ppt_w/2"/>
                                          </p:val>
                                        </p:tav>
                                        <p:tav tm="100000">
                                          <p:val>
                                            <p:strVal val="#ppt_x"/>
                                          </p:val>
                                        </p:tav>
                                      </p:tavLst>
                                    </p:anim>
                                    <p:anim calcmode="lin" valueType="num">
                                      <p:cBhvr additive="base">
                                        <p:cTn id="12" dur="50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repeatCount="indefinite" fill="hold" nodeType="withEffect">
                                  <p:stCondLst>
                                    <p:cond delay="20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0" fill="hold"/>
                                        <p:tgtEl>
                                          <p:spTgt spid="17"/>
                                        </p:tgtEl>
                                        <p:attrNameLst>
                                          <p:attrName>ppt_x</p:attrName>
                                        </p:attrNameLst>
                                      </p:cBhvr>
                                      <p:tavLst>
                                        <p:tav tm="0">
                                          <p:val>
                                            <p:strVal val="0-#ppt_w/2"/>
                                          </p:val>
                                        </p:tav>
                                        <p:tav tm="100000">
                                          <p:val>
                                            <p:strVal val="#ppt_x"/>
                                          </p:val>
                                        </p:tav>
                                      </p:tavLst>
                                    </p:anim>
                                    <p:anim calcmode="lin" valueType="num">
                                      <p:cBhvr additive="base">
                                        <p:cTn id="16" dur="5000" fill="hold"/>
                                        <p:tgtEl>
                                          <p:spTgt spid="17"/>
                                        </p:tgtEl>
                                        <p:attrNameLst>
                                          <p:attrName>ppt_y</p:attrName>
                                        </p:attrNameLst>
                                      </p:cBhvr>
                                      <p:tavLst>
                                        <p:tav tm="0">
                                          <p:val>
                                            <p:strVal val="#ppt_y"/>
                                          </p:val>
                                        </p:tav>
                                        <p:tav tm="100000">
                                          <p:val>
                                            <p:strVal val="#ppt_y"/>
                                          </p:val>
                                        </p:tav>
                                      </p:tavLst>
                                    </p:anim>
                                  </p:childTnLst>
                                </p:cTn>
                              </p:par>
                              <p:par>
                                <p:cTn id="17" presetID="2" presetClass="entr" presetSubtype="8" repeatCount="indefinite" fill="hold" nodeType="withEffect">
                                  <p:stCondLst>
                                    <p:cond delay="300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0" fill="hold"/>
                                        <p:tgtEl>
                                          <p:spTgt spid="18"/>
                                        </p:tgtEl>
                                        <p:attrNameLst>
                                          <p:attrName>ppt_x</p:attrName>
                                        </p:attrNameLst>
                                      </p:cBhvr>
                                      <p:tavLst>
                                        <p:tav tm="0">
                                          <p:val>
                                            <p:strVal val="0-#ppt_w/2"/>
                                          </p:val>
                                        </p:tav>
                                        <p:tav tm="100000">
                                          <p:val>
                                            <p:strVal val="#ppt_x"/>
                                          </p:val>
                                        </p:tav>
                                      </p:tavLst>
                                    </p:anim>
                                    <p:anim calcmode="lin" valueType="num">
                                      <p:cBhvr additive="base">
                                        <p:cTn id="20" dur="5000" fill="hold"/>
                                        <p:tgtEl>
                                          <p:spTgt spid="18"/>
                                        </p:tgtEl>
                                        <p:attrNameLst>
                                          <p:attrName>ppt_y</p:attrName>
                                        </p:attrNameLst>
                                      </p:cBhvr>
                                      <p:tavLst>
                                        <p:tav tm="0">
                                          <p:val>
                                            <p:strVal val="#ppt_y"/>
                                          </p:val>
                                        </p:tav>
                                        <p:tav tm="100000">
                                          <p:val>
                                            <p:strVal val="#ppt_y"/>
                                          </p:val>
                                        </p:tav>
                                      </p:tavLst>
                                    </p:anim>
                                  </p:childTnLst>
                                </p:cTn>
                              </p:par>
                              <p:par>
                                <p:cTn id="21" presetID="2" presetClass="entr" presetSubtype="8" repeatCount="indefinite" fill="hold" nodeType="withEffect">
                                  <p:stCondLst>
                                    <p:cond delay="400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0" fill="hold"/>
                                        <p:tgtEl>
                                          <p:spTgt spid="19"/>
                                        </p:tgtEl>
                                        <p:attrNameLst>
                                          <p:attrName>ppt_x</p:attrName>
                                        </p:attrNameLst>
                                      </p:cBhvr>
                                      <p:tavLst>
                                        <p:tav tm="0">
                                          <p:val>
                                            <p:strVal val="0-#ppt_w/2"/>
                                          </p:val>
                                        </p:tav>
                                        <p:tav tm="100000">
                                          <p:val>
                                            <p:strVal val="#ppt_x"/>
                                          </p:val>
                                        </p:tav>
                                      </p:tavLst>
                                    </p:anim>
                                    <p:anim calcmode="lin" valueType="num">
                                      <p:cBhvr additive="base">
                                        <p:cTn id="24" dur="50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bgerundetes Rechteck 3"/>
          <p:cNvSpPr/>
          <p:nvPr/>
        </p:nvSpPr>
        <p:spPr>
          <a:xfrm>
            <a:off x="251524" y="188640"/>
            <a:ext cx="8640961" cy="1008107"/>
          </a:xfrm>
          <a:custGeom>
            <a:avLst>
              <a:gd name="f10" fmla="val 3600"/>
            </a:avLst>
            <a:gdLst>
              <a:gd name="f1" fmla="val 10800000"/>
              <a:gd name="f2" fmla="val 5400000"/>
              <a:gd name="f3" fmla="val 16200000"/>
              <a:gd name="f4" fmla="val w"/>
              <a:gd name="f5" fmla="val h"/>
              <a:gd name="f6" fmla="val ss"/>
              <a:gd name="f7" fmla="val 0"/>
              <a:gd name="f8" fmla="*/ 5419351 1 1725033"/>
              <a:gd name="f9" fmla="val 45"/>
              <a:gd name="f10" fmla="val 360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ED6113"/>
          </a:solidFill>
          <a:ln>
            <a:noFill/>
            <a:prstDash val="solid"/>
          </a:ln>
        </p:spPr>
        <p:txBody>
          <a:bodyPr vert="horz" wrap="square" lIns="91440" tIns="45720" rIns="91440" bIns="45720" anchor="ctr" anchorCtr="0" compatLnSpc="1"/>
          <a:lstStyle/>
          <a:p>
            <a:pPr lvl="0">
              <a:defRPr sz="1800" b="0" i="0" u="none" strike="noStrike" kern="0" cap="none" spc="0" baseline="0">
                <a:solidFill>
                  <a:srgbClr val="000000"/>
                </a:solidFill>
                <a:uFillTx/>
              </a:defRPr>
            </a:pPr>
            <a:r>
              <a:rPr lang="en-US" sz="2400" b="1" cap="all" dirty="0">
                <a:solidFill>
                  <a:srgbClr val="FFFFFF"/>
                </a:solidFill>
                <a:effectLst>
                  <a:outerShdw blurRad="38100" dist="38100" dir="2700000" algn="tl">
                    <a:srgbClr val="000000">
                      <a:alpha val="43137"/>
                    </a:srgbClr>
                  </a:outerShdw>
                </a:effectLst>
                <a:latin typeface="Century" pitchFamily="18" charset="0"/>
              </a:rPr>
              <a:t>1740-1772</a:t>
            </a:r>
            <a:endParaRPr lang="de-DE" sz="2400" b="1" u="none" strike="noStrike" kern="1200" cap="all" spc="0" dirty="0">
              <a:solidFill>
                <a:srgbClr val="FFFFFF"/>
              </a:solidFill>
              <a:effectLst>
                <a:outerShdw blurRad="38100" dist="38100" dir="2700000" algn="tl">
                  <a:srgbClr val="000000">
                    <a:alpha val="43137"/>
                  </a:srgbClr>
                </a:outerShdw>
              </a:effectLst>
              <a:uFillTx/>
              <a:latin typeface="Century" pitchFamily="18" charset="0"/>
            </a:endParaRPr>
          </a:p>
        </p:txBody>
      </p:sp>
      <p:cxnSp>
        <p:nvCxnSpPr>
          <p:cNvPr id="4" name="Gerade Verbindung 8"/>
          <p:cNvCxnSpPr/>
          <p:nvPr/>
        </p:nvCxnSpPr>
        <p:spPr>
          <a:xfrm>
            <a:off x="0" y="6309323"/>
            <a:ext cx="9144000" cy="0"/>
          </a:xfrm>
          <a:prstGeom prst="straightConnector1">
            <a:avLst/>
          </a:prstGeom>
          <a:noFill/>
          <a:ln w="9528">
            <a:solidFill>
              <a:srgbClr val="ED6113"/>
            </a:solidFill>
            <a:prstDash val="solid"/>
          </a:ln>
        </p:spPr>
      </p:cxnSp>
      <p:sp>
        <p:nvSpPr>
          <p:cNvPr id="5" name="Textfeld 10"/>
          <p:cNvSpPr txBox="1"/>
          <p:nvPr/>
        </p:nvSpPr>
        <p:spPr>
          <a:xfrm>
            <a:off x="6804251" y="6453332"/>
            <a:ext cx="2088233" cy="246220"/>
          </a:xfrm>
          <a:prstGeom prst="rect">
            <a:avLst/>
          </a:prstGeom>
          <a:noFill/>
          <a:ln>
            <a:noFill/>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de-DE" sz="1000" b="0" i="0" u="none" strike="noStrike" kern="1200" cap="none" spc="0" baseline="0" dirty="0" err="1">
                <a:solidFill>
                  <a:srgbClr val="7F7F7F"/>
                </a:solidFill>
                <a:uFillTx/>
                <a:latin typeface="Georgia" pitchFamily="18"/>
              </a:rPr>
              <a:t>Let‘s</a:t>
            </a:r>
            <a:r>
              <a:rPr lang="de-DE" sz="1000" b="0" i="0" u="none" strike="noStrike" kern="1200" cap="none" spc="0" baseline="0" dirty="0">
                <a:solidFill>
                  <a:srgbClr val="7F7F7F"/>
                </a:solidFill>
                <a:uFillTx/>
                <a:latin typeface="Georgia" pitchFamily="18"/>
              </a:rPr>
              <a:t> </a:t>
            </a:r>
            <a:r>
              <a:rPr lang="de-DE" sz="1000" b="0" i="0" u="none" strike="noStrike" kern="1200" cap="none" spc="0" baseline="0" dirty="0" err="1" smtClean="0">
                <a:solidFill>
                  <a:srgbClr val="7F7F7F"/>
                </a:solidFill>
                <a:uFillTx/>
                <a:latin typeface="Georgia" pitchFamily="18"/>
              </a:rPr>
              <a:t>Explore</a:t>
            </a:r>
            <a:r>
              <a:rPr lang="de-DE" sz="1000" b="0" i="0" u="none" strike="noStrike" kern="1200" cap="none" spc="0" baseline="0" dirty="0" smtClean="0">
                <a:solidFill>
                  <a:srgbClr val="7F7F7F"/>
                </a:solidFill>
                <a:uFillTx/>
                <a:latin typeface="Georgia" pitchFamily="18"/>
              </a:rPr>
              <a:t> </a:t>
            </a:r>
            <a:r>
              <a:rPr lang="de-DE" sz="1000" b="0" i="0" u="none" strike="noStrike" kern="1200" cap="none" spc="0" baseline="0" dirty="0">
                <a:solidFill>
                  <a:srgbClr val="7F7F7F"/>
                </a:solidFill>
                <a:uFillTx/>
                <a:latin typeface="Georgia" pitchFamily="18"/>
              </a:rPr>
              <a:t>Modern Germany</a:t>
            </a:r>
            <a:endParaRPr lang="de-DE" sz="1000" b="0" i="0" u="none" strike="noStrike" kern="1200" cap="none" spc="0" baseline="0" dirty="0">
              <a:solidFill>
                <a:srgbClr val="7F7F7F"/>
              </a:solidFill>
              <a:uFillTx/>
              <a:latin typeface="Calibri"/>
            </a:endParaRPr>
          </a:p>
        </p:txBody>
      </p:sp>
      <p:sp>
        <p:nvSpPr>
          <p:cNvPr id="25" name="Ellipse 24"/>
          <p:cNvSpPr/>
          <p:nvPr/>
        </p:nvSpPr>
        <p:spPr>
          <a:xfrm>
            <a:off x="7939144" y="158160"/>
            <a:ext cx="1080000" cy="1080000"/>
          </a:xfrm>
          <a:prstGeom prst="ellipse">
            <a:avLst/>
          </a:prstGeom>
          <a:solidFill>
            <a:srgbClr val="ED6113"/>
          </a:solidFill>
          <a:ln w="1270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solidFill>
                  <a:schemeClr val="bg1"/>
                </a:solidFill>
                <a:latin typeface="Century" pitchFamily="18" charset="0"/>
              </a:rPr>
              <a:t>3.1</a:t>
            </a:r>
            <a:endParaRPr lang="de-DE" b="1" dirty="0">
              <a:solidFill>
                <a:schemeClr val="bg1"/>
              </a:solidFill>
              <a:latin typeface="Century" pitchFamily="18" charset="0"/>
            </a:endParaRPr>
          </a:p>
        </p:txBody>
      </p:sp>
      <p:grpSp>
        <p:nvGrpSpPr>
          <p:cNvPr id="3" name="Gruppieren 2"/>
          <p:cNvGrpSpPr/>
          <p:nvPr/>
        </p:nvGrpSpPr>
        <p:grpSpPr>
          <a:xfrm>
            <a:off x="518224" y="1828800"/>
            <a:ext cx="8054276" cy="4139315"/>
            <a:chOff x="251524" y="1990725"/>
            <a:chExt cx="8054276" cy="4139315"/>
          </a:xfrm>
        </p:grpSpPr>
        <p:pic>
          <p:nvPicPr>
            <p:cNvPr id="8" name="Picture 2" descr="File:Potsdam - Schloss Sanssouc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6133" y="3733800"/>
              <a:ext cx="6057067" cy="2213596"/>
            </a:xfrm>
            <a:prstGeom prst="rect">
              <a:avLst/>
            </a:prstGeom>
            <a:noFill/>
            <a:ln w="254000">
              <a:solidFill>
                <a:srgbClr val="ED6113"/>
              </a:solidFill>
              <a:round/>
              <a:headEnd/>
              <a:tailEnd/>
            </a:ln>
            <a:effectLst/>
            <a:extLst>
              <a:ext uri="{909E8E84-426E-40DD-AFC4-6F175D3DCCD1}">
                <a14:hiddenFill xmlns:a14="http://schemas.microsoft.com/office/drawing/2010/main">
                  <a:solidFill>
                    <a:srgbClr val="FFFFFF"/>
                  </a:solidFill>
                </a14:hiddenFill>
              </a:ext>
            </a:extLst>
          </p:spPr>
        </p:pic>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71997" y="1990725"/>
              <a:ext cx="2233803" cy="2733675"/>
            </a:xfrm>
            <a:prstGeom prst="rect">
              <a:avLst/>
            </a:prstGeom>
            <a:noFill/>
            <a:ln w="254000">
              <a:solidFill>
                <a:srgbClr val="ED61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hteck 9"/>
            <p:cNvSpPr/>
            <p:nvPr/>
          </p:nvSpPr>
          <p:spPr>
            <a:xfrm>
              <a:off x="381000" y="5883819"/>
              <a:ext cx="2736647" cy="246221"/>
            </a:xfrm>
            <a:prstGeom prst="rect">
              <a:avLst/>
            </a:prstGeom>
          </p:spPr>
          <p:txBody>
            <a:bodyPr wrap="none">
              <a:spAutoFit/>
            </a:bodyPr>
            <a:lstStyle/>
            <a:p>
              <a:r>
                <a:rPr lang="de-DE" sz="1000" dirty="0" smtClean="0">
                  <a:latin typeface="Century" pitchFamily="18" charset="0"/>
                </a:rPr>
                <a:t>Source: Raimond </a:t>
              </a:r>
              <a:r>
                <a:rPr lang="de-DE" sz="1000" dirty="0" err="1">
                  <a:latin typeface="Century" pitchFamily="18" charset="0"/>
                </a:rPr>
                <a:t>Spekking</a:t>
              </a:r>
              <a:r>
                <a:rPr lang="de-DE" sz="1000" dirty="0">
                  <a:latin typeface="Century" pitchFamily="18" charset="0"/>
                </a:rPr>
                <a:t> / CC-BY-SA-3.0</a:t>
              </a:r>
            </a:p>
          </p:txBody>
        </p:sp>
        <p:sp>
          <p:nvSpPr>
            <p:cNvPr id="12" name="TextBox 8"/>
            <p:cNvSpPr txBox="1"/>
            <p:nvPr/>
          </p:nvSpPr>
          <p:spPr>
            <a:xfrm>
              <a:off x="251524" y="2842573"/>
              <a:ext cx="5564128" cy="707886"/>
            </a:xfrm>
            <a:prstGeom prst="rect">
              <a:avLst/>
            </a:prstGeom>
            <a:solidFill>
              <a:srgbClr val="FFFF00"/>
            </a:solidFill>
          </p:spPr>
          <p:txBody>
            <a:bodyPr wrap="square" rtlCol="0">
              <a:spAutoFit/>
            </a:bodyPr>
            <a:lstStyle/>
            <a:p>
              <a:r>
                <a:rPr lang="en-US" sz="2000" b="1" dirty="0">
                  <a:solidFill>
                    <a:schemeClr val="tx1">
                      <a:lumMod val="65000"/>
                      <a:lumOff val="35000"/>
                    </a:schemeClr>
                  </a:solidFill>
                  <a:latin typeface="Century" pitchFamily="18" charset="0"/>
                </a:rPr>
                <a:t>Frederick the Great rules the Kingdom of </a:t>
              </a:r>
            </a:p>
            <a:p>
              <a:r>
                <a:rPr lang="en-US" sz="2000" b="1" dirty="0" smtClean="0">
                  <a:solidFill>
                    <a:schemeClr val="tx1">
                      <a:lumMod val="65000"/>
                      <a:lumOff val="35000"/>
                    </a:schemeClr>
                  </a:solidFill>
                  <a:latin typeface="Century" pitchFamily="18" charset="0"/>
                </a:rPr>
                <a:t>Prussia </a:t>
              </a:r>
              <a:r>
                <a:rPr lang="en-US" sz="2000" b="1" dirty="0">
                  <a:solidFill>
                    <a:schemeClr val="tx1">
                      <a:lumMod val="65000"/>
                      <a:lumOff val="35000"/>
                    </a:schemeClr>
                  </a:solidFill>
                  <a:latin typeface="Century" pitchFamily="18" charset="0"/>
                </a:rPr>
                <a:t>as an Enlightened Despot</a:t>
              </a:r>
            </a:p>
          </p:txBody>
        </p:sp>
      </p:grpSp>
    </p:spTree>
    <p:extLst>
      <p:ext uri="{BB962C8B-B14F-4D97-AF65-F5344CB8AC3E}">
        <p14:creationId xmlns:p14="http://schemas.microsoft.com/office/powerpoint/2010/main" val="29058228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bgerundetes Rechteck 3"/>
          <p:cNvSpPr/>
          <p:nvPr/>
        </p:nvSpPr>
        <p:spPr>
          <a:xfrm>
            <a:off x="251524" y="188640"/>
            <a:ext cx="8640961" cy="1008107"/>
          </a:xfrm>
          <a:custGeom>
            <a:avLst>
              <a:gd name="f10" fmla="val 3600"/>
            </a:avLst>
            <a:gdLst>
              <a:gd name="f1" fmla="val 10800000"/>
              <a:gd name="f2" fmla="val 5400000"/>
              <a:gd name="f3" fmla="val 16200000"/>
              <a:gd name="f4" fmla="val w"/>
              <a:gd name="f5" fmla="val h"/>
              <a:gd name="f6" fmla="val ss"/>
              <a:gd name="f7" fmla="val 0"/>
              <a:gd name="f8" fmla="*/ 5419351 1 1725033"/>
              <a:gd name="f9" fmla="val 45"/>
              <a:gd name="f10" fmla="val 360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ED6113"/>
          </a:solidFill>
          <a:ln>
            <a:noFill/>
            <a:prstDash val="solid"/>
          </a:ln>
        </p:spPr>
        <p:txBody>
          <a:bodyPr vert="horz" wrap="square" lIns="91440" tIns="45720" rIns="91440" bIns="45720" anchor="ctr" anchorCtr="0" compatLnSpc="1"/>
          <a:lstStyle/>
          <a:p>
            <a:pPr lvl="0">
              <a:defRPr sz="1800" b="0" i="0" u="none" strike="noStrike" kern="0" cap="none" spc="0" baseline="0">
                <a:solidFill>
                  <a:srgbClr val="000000"/>
                </a:solidFill>
                <a:uFillTx/>
              </a:defRPr>
            </a:pPr>
            <a:r>
              <a:rPr lang="en-US" sz="2400" b="1" cap="all" dirty="0">
                <a:solidFill>
                  <a:srgbClr val="FFFFFF"/>
                </a:solidFill>
                <a:effectLst>
                  <a:outerShdw blurRad="38100" dist="38100" dir="2700000" algn="tl">
                    <a:srgbClr val="000000">
                      <a:alpha val="43137"/>
                    </a:srgbClr>
                  </a:outerShdw>
                </a:effectLst>
                <a:latin typeface="Century" pitchFamily="18" charset="0"/>
              </a:rPr>
              <a:t>1800-1814 Napoleonic Wars</a:t>
            </a:r>
            <a:endParaRPr lang="de-DE" sz="2400" b="1" u="none" strike="noStrike" kern="1200" cap="all" spc="0" dirty="0">
              <a:solidFill>
                <a:srgbClr val="FFFFFF"/>
              </a:solidFill>
              <a:effectLst>
                <a:outerShdw blurRad="38100" dist="38100" dir="2700000" algn="tl">
                  <a:srgbClr val="000000">
                    <a:alpha val="43137"/>
                  </a:srgbClr>
                </a:outerShdw>
              </a:effectLst>
              <a:uFillTx/>
              <a:latin typeface="Century" pitchFamily="18" charset="0"/>
            </a:endParaRPr>
          </a:p>
        </p:txBody>
      </p:sp>
      <p:cxnSp>
        <p:nvCxnSpPr>
          <p:cNvPr id="4" name="Gerade Verbindung 8"/>
          <p:cNvCxnSpPr/>
          <p:nvPr/>
        </p:nvCxnSpPr>
        <p:spPr>
          <a:xfrm>
            <a:off x="0" y="6309323"/>
            <a:ext cx="9144000" cy="0"/>
          </a:xfrm>
          <a:prstGeom prst="straightConnector1">
            <a:avLst/>
          </a:prstGeom>
          <a:noFill/>
          <a:ln w="9528">
            <a:solidFill>
              <a:srgbClr val="ED6113"/>
            </a:solidFill>
            <a:prstDash val="solid"/>
          </a:ln>
        </p:spPr>
      </p:cxnSp>
      <p:sp>
        <p:nvSpPr>
          <p:cNvPr id="5" name="Textfeld 10"/>
          <p:cNvSpPr txBox="1"/>
          <p:nvPr/>
        </p:nvSpPr>
        <p:spPr>
          <a:xfrm>
            <a:off x="6804251" y="6453332"/>
            <a:ext cx="2088233" cy="246220"/>
          </a:xfrm>
          <a:prstGeom prst="rect">
            <a:avLst/>
          </a:prstGeom>
          <a:noFill/>
          <a:ln>
            <a:noFill/>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de-DE" sz="1000" b="0" i="0" u="none" strike="noStrike" kern="1200" cap="none" spc="0" baseline="0" dirty="0" err="1">
                <a:solidFill>
                  <a:srgbClr val="7F7F7F"/>
                </a:solidFill>
                <a:uFillTx/>
                <a:latin typeface="Georgia" pitchFamily="18"/>
              </a:rPr>
              <a:t>Let‘s</a:t>
            </a:r>
            <a:r>
              <a:rPr lang="de-DE" sz="1000" b="0" i="0" u="none" strike="noStrike" kern="1200" cap="none" spc="0" baseline="0" dirty="0">
                <a:solidFill>
                  <a:srgbClr val="7F7F7F"/>
                </a:solidFill>
                <a:uFillTx/>
                <a:latin typeface="Georgia" pitchFamily="18"/>
              </a:rPr>
              <a:t> </a:t>
            </a:r>
            <a:r>
              <a:rPr lang="de-DE" sz="1000" b="0" i="0" u="none" strike="noStrike" kern="1200" cap="none" spc="0" baseline="0" dirty="0" err="1" smtClean="0">
                <a:solidFill>
                  <a:srgbClr val="7F7F7F"/>
                </a:solidFill>
                <a:uFillTx/>
                <a:latin typeface="Georgia" pitchFamily="18"/>
              </a:rPr>
              <a:t>Explore</a:t>
            </a:r>
            <a:r>
              <a:rPr lang="de-DE" sz="1000" b="0" i="0" u="none" strike="noStrike" kern="1200" cap="none" spc="0" baseline="0" dirty="0" smtClean="0">
                <a:solidFill>
                  <a:srgbClr val="7F7F7F"/>
                </a:solidFill>
                <a:uFillTx/>
                <a:latin typeface="Georgia" pitchFamily="18"/>
              </a:rPr>
              <a:t> </a:t>
            </a:r>
            <a:r>
              <a:rPr lang="de-DE" sz="1000" b="0" i="0" u="none" strike="noStrike" kern="1200" cap="none" spc="0" baseline="0" dirty="0">
                <a:solidFill>
                  <a:srgbClr val="7F7F7F"/>
                </a:solidFill>
                <a:uFillTx/>
                <a:latin typeface="Georgia" pitchFamily="18"/>
              </a:rPr>
              <a:t>Modern Germany</a:t>
            </a:r>
            <a:endParaRPr lang="de-DE" sz="1000" b="0" i="0" u="none" strike="noStrike" kern="1200" cap="none" spc="0" baseline="0" dirty="0">
              <a:solidFill>
                <a:srgbClr val="7F7F7F"/>
              </a:solidFill>
              <a:uFillTx/>
              <a:latin typeface="Calibri"/>
            </a:endParaRPr>
          </a:p>
        </p:txBody>
      </p:sp>
      <p:sp>
        <p:nvSpPr>
          <p:cNvPr id="25" name="Ellipse 24"/>
          <p:cNvSpPr/>
          <p:nvPr/>
        </p:nvSpPr>
        <p:spPr>
          <a:xfrm>
            <a:off x="7939144" y="158160"/>
            <a:ext cx="1080000" cy="1080000"/>
          </a:xfrm>
          <a:prstGeom prst="ellipse">
            <a:avLst/>
          </a:prstGeom>
          <a:solidFill>
            <a:srgbClr val="ED6113"/>
          </a:solidFill>
          <a:ln w="1270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solidFill>
                  <a:schemeClr val="bg1"/>
                </a:solidFill>
                <a:latin typeface="Century" pitchFamily="18" charset="0"/>
              </a:rPr>
              <a:t>3.1</a:t>
            </a:r>
            <a:endParaRPr lang="de-DE" b="1" dirty="0">
              <a:solidFill>
                <a:schemeClr val="bg1"/>
              </a:solidFill>
              <a:latin typeface="Century" pitchFamily="18" charset="0"/>
            </a:endParaRPr>
          </a:p>
        </p:txBody>
      </p:sp>
      <p:sp>
        <p:nvSpPr>
          <p:cNvPr id="12" name="TextBox 8"/>
          <p:cNvSpPr txBox="1"/>
          <p:nvPr/>
        </p:nvSpPr>
        <p:spPr>
          <a:xfrm>
            <a:off x="1014356" y="4621590"/>
            <a:ext cx="7139044" cy="1569660"/>
          </a:xfrm>
          <a:prstGeom prst="rect">
            <a:avLst/>
          </a:prstGeom>
          <a:solidFill>
            <a:srgbClr val="FFFF00"/>
          </a:solidFill>
        </p:spPr>
        <p:txBody>
          <a:bodyPr wrap="square" rtlCol="0">
            <a:spAutoFit/>
          </a:bodyPr>
          <a:lstStyle/>
          <a:p>
            <a:r>
              <a:rPr lang="en-US" sz="2400" b="1" dirty="0">
                <a:solidFill>
                  <a:schemeClr val="tx1">
                    <a:lumMod val="65000"/>
                    <a:lumOff val="35000"/>
                  </a:schemeClr>
                </a:solidFill>
                <a:latin typeface="Century" pitchFamily="18" charset="0"/>
              </a:rPr>
              <a:t>Battle of Jena (1806) The decisive defeat suffered by the Prussian Army led the Kingdom of Prussia to be controlled by the French Empire of Napoleon until </a:t>
            </a:r>
            <a:r>
              <a:rPr lang="en-US" sz="2400" b="1" dirty="0" smtClean="0">
                <a:solidFill>
                  <a:schemeClr val="tx1">
                    <a:lumMod val="65000"/>
                    <a:lumOff val="35000"/>
                  </a:schemeClr>
                </a:solidFill>
                <a:latin typeface="Century" pitchFamily="18" charset="0"/>
              </a:rPr>
              <a:t>1812.</a:t>
            </a:r>
            <a:endParaRPr lang="en-US" sz="2400" b="1" dirty="0">
              <a:solidFill>
                <a:schemeClr val="tx1">
                  <a:lumMod val="65000"/>
                  <a:lumOff val="35000"/>
                </a:schemeClr>
              </a:solidFill>
              <a:latin typeface="Century" pitchFamily="18" charset="0"/>
            </a:endParaRPr>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1250" y="1504950"/>
            <a:ext cx="4343400" cy="2904649"/>
          </a:xfrm>
          <a:prstGeom prst="rect">
            <a:avLst/>
          </a:prstGeom>
          <a:noFill/>
          <a:ln w="254000">
            <a:solidFill>
              <a:srgbClr val="ED61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705649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bgerundetes Rechteck 3"/>
          <p:cNvSpPr/>
          <p:nvPr/>
        </p:nvSpPr>
        <p:spPr>
          <a:xfrm>
            <a:off x="251524" y="188640"/>
            <a:ext cx="8640961" cy="1008107"/>
          </a:xfrm>
          <a:custGeom>
            <a:avLst>
              <a:gd name="f10" fmla="val 3600"/>
            </a:avLst>
            <a:gdLst>
              <a:gd name="f1" fmla="val 10800000"/>
              <a:gd name="f2" fmla="val 5400000"/>
              <a:gd name="f3" fmla="val 16200000"/>
              <a:gd name="f4" fmla="val w"/>
              <a:gd name="f5" fmla="val h"/>
              <a:gd name="f6" fmla="val ss"/>
              <a:gd name="f7" fmla="val 0"/>
              <a:gd name="f8" fmla="*/ 5419351 1 1725033"/>
              <a:gd name="f9" fmla="val 45"/>
              <a:gd name="f10" fmla="val 360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ED6113"/>
          </a:solidFill>
          <a:ln>
            <a:noFill/>
            <a:prstDash val="solid"/>
          </a:ln>
        </p:spPr>
        <p:txBody>
          <a:bodyPr vert="horz" wrap="square" lIns="91440" tIns="45720" rIns="91440" bIns="45720" anchor="ctr" anchorCtr="0" compatLnSpc="1"/>
          <a:lstStyle/>
          <a:p>
            <a:pPr>
              <a:defRPr sz="1800" b="0" i="0" u="none" strike="noStrike" kern="0" cap="none" spc="0" baseline="0">
                <a:solidFill>
                  <a:srgbClr val="000000"/>
                </a:solidFill>
                <a:uFillTx/>
              </a:defRPr>
            </a:pPr>
            <a:endParaRPr lang="en-US" sz="2400" b="1" cap="all" dirty="0" smtClean="0">
              <a:solidFill>
                <a:srgbClr val="FFFFFF"/>
              </a:solidFill>
              <a:effectLst>
                <a:outerShdw blurRad="38100" dist="38100" dir="2700000" algn="tl">
                  <a:srgbClr val="000000">
                    <a:alpha val="43137"/>
                  </a:srgbClr>
                </a:outerShdw>
              </a:effectLst>
              <a:latin typeface="Century" pitchFamily="18" charset="0"/>
            </a:endParaRPr>
          </a:p>
          <a:p>
            <a:pPr>
              <a:defRPr sz="1800" b="0" i="0" u="none" strike="noStrike" kern="0" cap="none" spc="0" baseline="0">
                <a:solidFill>
                  <a:srgbClr val="000000"/>
                </a:solidFill>
                <a:uFillTx/>
              </a:defRPr>
            </a:pPr>
            <a:r>
              <a:rPr lang="en-US" sz="2400" b="1" cap="all" dirty="0" smtClean="0">
                <a:solidFill>
                  <a:srgbClr val="FFFFFF"/>
                </a:solidFill>
                <a:effectLst>
                  <a:outerShdw blurRad="38100" dist="38100" dir="2700000" algn="tl">
                    <a:srgbClr val="000000">
                      <a:alpha val="43137"/>
                    </a:srgbClr>
                  </a:outerShdw>
                </a:effectLst>
                <a:latin typeface="Century" pitchFamily="18" charset="0"/>
              </a:rPr>
              <a:t>1814-1815 </a:t>
            </a:r>
            <a:r>
              <a:rPr lang="en-US" sz="2400" b="1" cap="all" dirty="0">
                <a:solidFill>
                  <a:srgbClr val="FFFFFF"/>
                </a:solidFill>
                <a:effectLst>
                  <a:outerShdw blurRad="38100" dist="38100" dir="2700000" algn="tl">
                    <a:srgbClr val="000000">
                      <a:alpha val="43137"/>
                    </a:srgbClr>
                  </a:outerShdw>
                </a:effectLst>
                <a:latin typeface="Century" pitchFamily="18" charset="0"/>
              </a:rPr>
              <a:t>Congress of Vienna</a:t>
            </a:r>
            <a:endParaRPr lang="de-DE" sz="2400" b="1" cap="all" dirty="0">
              <a:solidFill>
                <a:srgbClr val="FFFFFF"/>
              </a:solidFill>
              <a:effectLst>
                <a:outerShdw blurRad="38100" dist="38100" dir="2700000" algn="tl">
                  <a:srgbClr val="000000">
                    <a:alpha val="43137"/>
                  </a:srgbClr>
                </a:outerShdw>
              </a:effectLst>
              <a:latin typeface="Century" pitchFamily="18" charset="0"/>
            </a:endParaRPr>
          </a:p>
          <a:p>
            <a:pPr lvl="0">
              <a:defRPr sz="1800" b="0" i="0" u="none" strike="noStrike" kern="0" cap="none" spc="0" baseline="0">
                <a:solidFill>
                  <a:srgbClr val="000000"/>
                </a:solidFill>
                <a:uFillTx/>
              </a:defRPr>
            </a:pPr>
            <a:endParaRPr lang="de-DE" sz="2400" b="1" u="none" strike="noStrike" kern="1200" cap="all" spc="0" dirty="0">
              <a:solidFill>
                <a:srgbClr val="FFFFFF"/>
              </a:solidFill>
              <a:effectLst>
                <a:outerShdw blurRad="38100" dist="38100" dir="2700000" algn="tl">
                  <a:srgbClr val="000000">
                    <a:alpha val="43137"/>
                  </a:srgbClr>
                </a:outerShdw>
              </a:effectLst>
              <a:uFillTx/>
              <a:latin typeface="Century" pitchFamily="18" charset="0"/>
            </a:endParaRPr>
          </a:p>
        </p:txBody>
      </p:sp>
      <p:cxnSp>
        <p:nvCxnSpPr>
          <p:cNvPr id="4" name="Gerade Verbindung 8"/>
          <p:cNvCxnSpPr/>
          <p:nvPr/>
        </p:nvCxnSpPr>
        <p:spPr>
          <a:xfrm>
            <a:off x="0" y="6309323"/>
            <a:ext cx="9144000" cy="0"/>
          </a:xfrm>
          <a:prstGeom prst="straightConnector1">
            <a:avLst/>
          </a:prstGeom>
          <a:noFill/>
          <a:ln w="9528">
            <a:solidFill>
              <a:srgbClr val="ED6113"/>
            </a:solidFill>
            <a:prstDash val="solid"/>
          </a:ln>
        </p:spPr>
      </p:cxnSp>
      <p:sp>
        <p:nvSpPr>
          <p:cNvPr id="5" name="Textfeld 10"/>
          <p:cNvSpPr txBox="1"/>
          <p:nvPr/>
        </p:nvSpPr>
        <p:spPr>
          <a:xfrm>
            <a:off x="6804251" y="6453332"/>
            <a:ext cx="2088233" cy="246220"/>
          </a:xfrm>
          <a:prstGeom prst="rect">
            <a:avLst/>
          </a:prstGeom>
          <a:noFill/>
          <a:ln>
            <a:noFill/>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de-DE" sz="1000" b="0" i="0" u="none" strike="noStrike" kern="1200" cap="none" spc="0" baseline="0" dirty="0" err="1">
                <a:solidFill>
                  <a:srgbClr val="7F7F7F"/>
                </a:solidFill>
                <a:uFillTx/>
                <a:latin typeface="Georgia" pitchFamily="18"/>
              </a:rPr>
              <a:t>Let‘s</a:t>
            </a:r>
            <a:r>
              <a:rPr lang="de-DE" sz="1000" b="0" i="0" u="none" strike="noStrike" kern="1200" cap="none" spc="0" baseline="0" dirty="0">
                <a:solidFill>
                  <a:srgbClr val="7F7F7F"/>
                </a:solidFill>
                <a:uFillTx/>
                <a:latin typeface="Georgia" pitchFamily="18"/>
              </a:rPr>
              <a:t> </a:t>
            </a:r>
            <a:r>
              <a:rPr lang="de-DE" sz="1000" b="0" i="0" u="none" strike="noStrike" kern="1200" cap="none" spc="0" baseline="0" dirty="0" err="1" smtClean="0">
                <a:solidFill>
                  <a:srgbClr val="7F7F7F"/>
                </a:solidFill>
                <a:uFillTx/>
                <a:latin typeface="Georgia" pitchFamily="18"/>
              </a:rPr>
              <a:t>Explore</a:t>
            </a:r>
            <a:r>
              <a:rPr lang="de-DE" sz="1000" b="0" i="0" u="none" strike="noStrike" kern="1200" cap="none" spc="0" baseline="0" dirty="0" smtClean="0">
                <a:solidFill>
                  <a:srgbClr val="7F7F7F"/>
                </a:solidFill>
                <a:uFillTx/>
                <a:latin typeface="Georgia" pitchFamily="18"/>
              </a:rPr>
              <a:t> </a:t>
            </a:r>
            <a:r>
              <a:rPr lang="de-DE" sz="1000" b="0" i="0" u="none" strike="noStrike" kern="1200" cap="none" spc="0" baseline="0" dirty="0">
                <a:solidFill>
                  <a:srgbClr val="7F7F7F"/>
                </a:solidFill>
                <a:uFillTx/>
                <a:latin typeface="Georgia" pitchFamily="18"/>
              </a:rPr>
              <a:t>Modern Germany</a:t>
            </a:r>
            <a:endParaRPr lang="de-DE" sz="1000" b="0" i="0" u="none" strike="noStrike" kern="1200" cap="none" spc="0" baseline="0" dirty="0">
              <a:solidFill>
                <a:srgbClr val="7F7F7F"/>
              </a:solidFill>
              <a:uFillTx/>
              <a:latin typeface="Calibri"/>
            </a:endParaRPr>
          </a:p>
        </p:txBody>
      </p:sp>
      <p:sp>
        <p:nvSpPr>
          <p:cNvPr id="25" name="Ellipse 24"/>
          <p:cNvSpPr/>
          <p:nvPr/>
        </p:nvSpPr>
        <p:spPr>
          <a:xfrm>
            <a:off x="7939144" y="158160"/>
            <a:ext cx="1080000" cy="1080000"/>
          </a:xfrm>
          <a:prstGeom prst="ellipse">
            <a:avLst/>
          </a:prstGeom>
          <a:solidFill>
            <a:srgbClr val="ED6113"/>
          </a:solidFill>
          <a:ln w="1270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solidFill>
                  <a:schemeClr val="bg1"/>
                </a:solidFill>
                <a:latin typeface="Century" pitchFamily="18" charset="0"/>
              </a:rPr>
              <a:t>3.1</a:t>
            </a:r>
            <a:endParaRPr lang="de-DE" b="1" dirty="0">
              <a:solidFill>
                <a:schemeClr val="bg1"/>
              </a:solidFill>
              <a:latin typeface="Century" pitchFamily="18" charset="0"/>
            </a:endParaRPr>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5900" y="1714500"/>
            <a:ext cx="6115050" cy="4144645"/>
          </a:xfrm>
          <a:prstGeom prst="rect">
            <a:avLst/>
          </a:prstGeom>
          <a:noFill/>
          <a:ln w="254000">
            <a:solidFill>
              <a:srgbClr val="ED61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313927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bgerundetes Rechteck 3"/>
          <p:cNvSpPr/>
          <p:nvPr/>
        </p:nvSpPr>
        <p:spPr>
          <a:xfrm>
            <a:off x="251524" y="188640"/>
            <a:ext cx="8640961" cy="1008107"/>
          </a:xfrm>
          <a:custGeom>
            <a:avLst>
              <a:gd name="f10" fmla="val 3600"/>
            </a:avLst>
            <a:gdLst>
              <a:gd name="f1" fmla="val 10800000"/>
              <a:gd name="f2" fmla="val 5400000"/>
              <a:gd name="f3" fmla="val 16200000"/>
              <a:gd name="f4" fmla="val w"/>
              <a:gd name="f5" fmla="val h"/>
              <a:gd name="f6" fmla="val ss"/>
              <a:gd name="f7" fmla="val 0"/>
              <a:gd name="f8" fmla="*/ 5419351 1 1725033"/>
              <a:gd name="f9" fmla="val 45"/>
              <a:gd name="f10" fmla="val 360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ED6113"/>
          </a:solidFill>
          <a:ln>
            <a:noFill/>
            <a:prstDash val="solid"/>
          </a:ln>
        </p:spPr>
        <p:txBody>
          <a:bodyPr vert="horz" wrap="square" lIns="91440" tIns="45720" rIns="91440" bIns="45720" anchor="ctr" anchorCtr="0" compatLnSpc="1"/>
          <a:lstStyle/>
          <a:p>
            <a:pPr lvl="0">
              <a:defRPr sz="1800" b="0" i="0" u="none" strike="noStrike" kern="0" cap="none" spc="0" baseline="0">
                <a:solidFill>
                  <a:srgbClr val="000000"/>
                </a:solidFill>
                <a:uFillTx/>
              </a:defRPr>
            </a:pPr>
            <a:r>
              <a:rPr lang="en-US" sz="2400" b="1" cap="all">
                <a:solidFill>
                  <a:srgbClr val="FFFFFF"/>
                </a:solidFill>
                <a:effectLst>
                  <a:outerShdw blurRad="38100" dist="38100" dir="2700000" algn="tl">
                    <a:srgbClr val="000000">
                      <a:alpha val="43137"/>
                    </a:srgbClr>
                  </a:outerShdw>
                </a:effectLst>
                <a:latin typeface="Century" pitchFamily="18" charset="0"/>
              </a:rPr>
              <a:t>1848 Frankfurt Parliament</a:t>
            </a:r>
            <a:endParaRPr lang="en-US" sz="2400" b="1" cap="all" dirty="0">
              <a:solidFill>
                <a:srgbClr val="FFFFFF"/>
              </a:solidFill>
              <a:effectLst>
                <a:outerShdw blurRad="38100" dist="38100" dir="2700000" algn="tl">
                  <a:srgbClr val="000000">
                    <a:alpha val="43137"/>
                  </a:srgbClr>
                </a:outerShdw>
              </a:effectLst>
              <a:latin typeface="Century" pitchFamily="18" charset="0"/>
            </a:endParaRPr>
          </a:p>
        </p:txBody>
      </p:sp>
      <p:cxnSp>
        <p:nvCxnSpPr>
          <p:cNvPr id="4" name="Gerade Verbindung 8"/>
          <p:cNvCxnSpPr/>
          <p:nvPr/>
        </p:nvCxnSpPr>
        <p:spPr>
          <a:xfrm>
            <a:off x="0" y="6309323"/>
            <a:ext cx="9144000" cy="0"/>
          </a:xfrm>
          <a:prstGeom prst="straightConnector1">
            <a:avLst/>
          </a:prstGeom>
          <a:noFill/>
          <a:ln w="9528">
            <a:solidFill>
              <a:srgbClr val="ED6113"/>
            </a:solidFill>
            <a:prstDash val="solid"/>
          </a:ln>
        </p:spPr>
      </p:cxnSp>
      <p:sp>
        <p:nvSpPr>
          <p:cNvPr id="5" name="Textfeld 10"/>
          <p:cNvSpPr txBox="1"/>
          <p:nvPr/>
        </p:nvSpPr>
        <p:spPr>
          <a:xfrm>
            <a:off x="6804251" y="6453332"/>
            <a:ext cx="2088233" cy="246220"/>
          </a:xfrm>
          <a:prstGeom prst="rect">
            <a:avLst/>
          </a:prstGeom>
          <a:noFill/>
          <a:ln>
            <a:noFill/>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de-DE" sz="1000" b="0" i="0" u="none" strike="noStrike" kern="1200" cap="none" spc="0" baseline="0" dirty="0" err="1">
                <a:solidFill>
                  <a:srgbClr val="7F7F7F"/>
                </a:solidFill>
                <a:uFillTx/>
                <a:latin typeface="Georgia" pitchFamily="18"/>
              </a:rPr>
              <a:t>Let‘s</a:t>
            </a:r>
            <a:r>
              <a:rPr lang="de-DE" sz="1000" b="0" i="0" u="none" strike="noStrike" kern="1200" cap="none" spc="0" baseline="0" dirty="0">
                <a:solidFill>
                  <a:srgbClr val="7F7F7F"/>
                </a:solidFill>
                <a:uFillTx/>
                <a:latin typeface="Georgia" pitchFamily="18"/>
              </a:rPr>
              <a:t> </a:t>
            </a:r>
            <a:r>
              <a:rPr lang="de-DE" sz="1000" b="0" i="0" u="none" strike="noStrike" kern="1200" cap="none" spc="0" baseline="0" dirty="0" err="1" smtClean="0">
                <a:solidFill>
                  <a:srgbClr val="7F7F7F"/>
                </a:solidFill>
                <a:uFillTx/>
                <a:latin typeface="Georgia" pitchFamily="18"/>
              </a:rPr>
              <a:t>Explore</a:t>
            </a:r>
            <a:r>
              <a:rPr lang="de-DE" sz="1000" b="0" i="0" u="none" strike="noStrike" kern="1200" cap="none" spc="0" baseline="0" dirty="0" smtClean="0">
                <a:solidFill>
                  <a:srgbClr val="7F7F7F"/>
                </a:solidFill>
                <a:uFillTx/>
                <a:latin typeface="Georgia" pitchFamily="18"/>
              </a:rPr>
              <a:t> </a:t>
            </a:r>
            <a:r>
              <a:rPr lang="de-DE" sz="1000" b="0" i="0" u="none" strike="noStrike" kern="1200" cap="none" spc="0" baseline="0" dirty="0">
                <a:solidFill>
                  <a:srgbClr val="7F7F7F"/>
                </a:solidFill>
                <a:uFillTx/>
                <a:latin typeface="Georgia" pitchFamily="18"/>
              </a:rPr>
              <a:t>Modern Germany</a:t>
            </a:r>
            <a:endParaRPr lang="de-DE" sz="1000" b="0" i="0" u="none" strike="noStrike" kern="1200" cap="none" spc="0" baseline="0" dirty="0">
              <a:solidFill>
                <a:srgbClr val="7F7F7F"/>
              </a:solidFill>
              <a:uFillTx/>
              <a:latin typeface="Calibri"/>
            </a:endParaRPr>
          </a:p>
        </p:txBody>
      </p:sp>
      <p:sp>
        <p:nvSpPr>
          <p:cNvPr id="25" name="Ellipse 24"/>
          <p:cNvSpPr/>
          <p:nvPr/>
        </p:nvSpPr>
        <p:spPr>
          <a:xfrm>
            <a:off x="7939144" y="158160"/>
            <a:ext cx="1080000" cy="1080000"/>
          </a:xfrm>
          <a:prstGeom prst="ellipse">
            <a:avLst/>
          </a:prstGeom>
          <a:solidFill>
            <a:srgbClr val="ED6113"/>
          </a:solidFill>
          <a:ln w="1270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solidFill>
                  <a:schemeClr val="bg1"/>
                </a:solidFill>
                <a:latin typeface="Century" pitchFamily="18" charset="0"/>
              </a:rPr>
              <a:t>3.1</a:t>
            </a:r>
            <a:endParaRPr lang="de-DE" b="1" dirty="0">
              <a:solidFill>
                <a:schemeClr val="bg1"/>
              </a:solidFill>
              <a:latin typeface="Century" pitchFamily="18" charset="0"/>
            </a:endParaRPr>
          </a:p>
        </p:txBody>
      </p:sp>
      <p:pic>
        <p:nvPicPr>
          <p:cNvPr id="7" name="Picture 2" descr="File:Frankfurt Nationalversammlung 184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64897" y="1625109"/>
            <a:ext cx="4769303" cy="3404091"/>
          </a:xfrm>
          <a:prstGeom prst="rect">
            <a:avLst/>
          </a:prstGeom>
          <a:noFill/>
          <a:ln w="254000">
            <a:solidFill>
              <a:srgbClr val="ED6113"/>
            </a:solidFill>
            <a:round/>
            <a:headEnd/>
            <a:tailEnd/>
          </a:ln>
          <a:effectLst/>
          <a:extLst>
            <a:ext uri="{909E8E84-426E-40DD-AFC4-6F175D3DCCD1}">
              <a14:hiddenFill xmlns:a14="http://schemas.microsoft.com/office/drawing/2010/main">
                <a:solidFill>
                  <a:srgbClr val="FFFFFF"/>
                </a:solidFill>
              </a14:hiddenFill>
            </a:ext>
          </a:extLst>
        </p:spPr>
      </p:pic>
      <p:sp>
        <p:nvSpPr>
          <p:cNvPr id="8" name="TextBox 8"/>
          <p:cNvSpPr txBox="1"/>
          <p:nvPr/>
        </p:nvSpPr>
        <p:spPr>
          <a:xfrm>
            <a:off x="990600" y="5265003"/>
            <a:ext cx="7139044" cy="830997"/>
          </a:xfrm>
          <a:prstGeom prst="rect">
            <a:avLst/>
          </a:prstGeom>
          <a:solidFill>
            <a:srgbClr val="FFFF00"/>
          </a:solidFill>
        </p:spPr>
        <p:txBody>
          <a:bodyPr wrap="square" rtlCol="0">
            <a:spAutoFit/>
          </a:bodyPr>
          <a:lstStyle/>
          <a:p>
            <a:r>
              <a:rPr lang="en-US" sz="2400" b="1" dirty="0">
                <a:solidFill>
                  <a:schemeClr val="tx1">
                    <a:lumMod val="65000"/>
                    <a:lumOff val="35000"/>
                  </a:schemeClr>
                </a:solidFill>
                <a:latin typeface="Century" pitchFamily="18" charset="0"/>
              </a:rPr>
              <a:t>Proclamation of the so-called constitution of </a:t>
            </a:r>
            <a:endParaRPr lang="en-US" sz="2400" b="1" dirty="0" smtClean="0">
              <a:solidFill>
                <a:schemeClr val="tx1">
                  <a:lumMod val="65000"/>
                  <a:lumOff val="35000"/>
                </a:schemeClr>
              </a:solidFill>
              <a:latin typeface="Century" pitchFamily="18" charset="0"/>
            </a:endParaRPr>
          </a:p>
          <a:p>
            <a:r>
              <a:rPr lang="en-US" sz="2400" b="1" dirty="0" smtClean="0">
                <a:solidFill>
                  <a:schemeClr val="tx1">
                    <a:lumMod val="65000"/>
                    <a:lumOff val="35000"/>
                  </a:schemeClr>
                </a:solidFill>
                <a:latin typeface="Century" pitchFamily="18" charset="0"/>
              </a:rPr>
              <a:t>St</a:t>
            </a:r>
            <a:r>
              <a:rPr lang="en-US" sz="2400" b="1" dirty="0">
                <a:solidFill>
                  <a:schemeClr val="tx1">
                    <a:lumMod val="65000"/>
                    <a:lumOff val="35000"/>
                  </a:schemeClr>
                </a:solidFill>
                <a:latin typeface="Century" pitchFamily="18" charset="0"/>
              </a:rPr>
              <a:t>. Paul’s Church by the Frankfurt </a:t>
            </a:r>
            <a:r>
              <a:rPr lang="en-US" sz="2400" b="1" dirty="0" smtClean="0">
                <a:solidFill>
                  <a:schemeClr val="tx1">
                    <a:lumMod val="65000"/>
                    <a:lumOff val="35000"/>
                  </a:schemeClr>
                </a:solidFill>
                <a:latin typeface="Century" pitchFamily="18" charset="0"/>
              </a:rPr>
              <a:t>Parliament.</a:t>
            </a:r>
            <a:endParaRPr lang="en-US" sz="2400" b="1" dirty="0">
              <a:solidFill>
                <a:schemeClr val="tx1">
                  <a:lumMod val="65000"/>
                  <a:lumOff val="35000"/>
                </a:schemeClr>
              </a:solidFill>
              <a:latin typeface="Century" pitchFamily="18" charset="0"/>
            </a:endParaRPr>
          </a:p>
        </p:txBody>
      </p:sp>
    </p:spTree>
    <p:extLst>
      <p:ext uri="{BB962C8B-B14F-4D97-AF65-F5344CB8AC3E}">
        <p14:creationId xmlns:p14="http://schemas.microsoft.com/office/powerpoint/2010/main" val="25429100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bgerundetes Rechteck 3"/>
          <p:cNvSpPr/>
          <p:nvPr/>
        </p:nvSpPr>
        <p:spPr>
          <a:xfrm>
            <a:off x="251524" y="188640"/>
            <a:ext cx="8640961" cy="1008107"/>
          </a:xfrm>
          <a:custGeom>
            <a:avLst>
              <a:gd name="f10" fmla="val 3600"/>
            </a:avLst>
            <a:gdLst>
              <a:gd name="f1" fmla="val 10800000"/>
              <a:gd name="f2" fmla="val 5400000"/>
              <a:gd name="f3" fmla="val 16200000"/>
              <a:gd name="f4" fmla="val w"/>
              <a:gd name="f5" fmla="val h"/>
              <a:gd name="f6" fmla="val ss"/>
              <a:gd name="f7" fmla="val 0"/>
              <a:gd name="f8" fmla="*/ 5419351 1 1725033"/>
              <a:gd name="f9" fmla="val 45"/>
              <a:gd name="f10" fmla="val 360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ED6113"/>
          </a:solidFill>
          <a:ln>
            <a:noFill/>
            <a:prstDash val="solid"/>
          </a:ln>
        </p:spPr>
        <p:txBody>
          <a:bodyPr vert="horz" wrap="square" lIns="91440" tIns="45720" rIns="91440" bIns="45720" anchor="ctr" anchorCtr="0" compatLnSpc="1"/>
          <a:lstStyle/>
          <a:p>
            <a:pPr lvl="0">
              <a:defRPr sz="1800" b="0" i="0" u="none" strike="noStrike" kern="0" cap="none" spc="0" baseline="0">
                <a:solidFill>
                  <a:srgbClr val="000000"/>
                </a:solidFill>
                <a:uFillTx/>
              </a:defRPr>
            </a:pPr>
            <a:r>
              <a:rPr lang="en-US" sz="2400" b="1" cap="all" dirty="0">
                <a:solidFill>
                  <a:srgbClr val="FFFFFF"/>
                </a:solidFill>
                <a:effectLst>
                  <a:outerShdw blurRad="38100" dist="38100" dir="2700000" algn="tl">
                    <a:srgbClr val="000000">
                      <a:alpha val="43137"/>
                    </a:srgbClr>
                  </a:outerShdw>
                </a:effectLst>
                <a:latin typeface="Century" pitchFamily="18" charset="0"/>
              </a:rPr>
              <a:t>1864-1871 Unification of Germany</a:t>
            </a:r>
            <a:endParaRPr lang="de-DE" sz="2400" b="1" u="none" strike="noStrike" kern="1200" cap="all" spc="0" dirty="0">
              <a:solidFill>
                <a:srgbClr val="FFFFFF"/>
              </a:solidFill>
              <a:effectLst>
                <a:outerShdw blurRad="38100" dist="38100" dir="2700000" algn="tl">
                  <a:srgbClr val="000000">
                    <a:alpha val="43137"/>
                  </a:srgbClr>
                </a:outerShdw>
              </a:effectLst>
              <a:uFillTx/>
              <a:latin typeface="Century" pitchFamily="18" charset="0"/>
            </a:endParaRPr>
          </a:p>
        </p:txBody>
      </p:sp>
      <p:cxnSp>
        <p:nvCxnSpPr>
          <p:cNvPr id="4" name="Gerade Verbindung 8"/>
          <p:cNvCxnSpPr/>
          <p:nvPr/>
        </p:nvCxnSpPr>
        <p:spPr>
          <a:xfrm>
            <a:off x="0" y="6309323"/>
            <a:ext cx="9144000" cy="0"/>
          </a:xfrm>
          <a:prstGeom prst="straightConnector1">
            <a:avLst/>
          </a:prstGeom>
          <a:noFill/>
          <a:ln w="9528">
            <a:solidFill>
              <a:srgbClr val="ED6113"/>
            </a:solidFill>
            <a:prstDash val="solid"/>
          </a:ln>
        </p:spPr>
      </p:cxnSp>
      <p:sp>
        <p:nvSpPr>
          <p:cNvPr id="5" name="Textfeld 10"/>
          <p:cNvSpPr txBox="1"/>
          <p:nvPr/>
        </p:nvSpPr>
        <p:spPr>
          <a:xfrm>
            <a:off x="6804251" y="6453332"/>
            <a:ext cx="2088233" cy="246220"/>
          </a:xfrm>
          <a:prstGeom prst="rect">
            <a:avLst/>
          </a:prstGeom>
          <a:noFill/>
          <a:ln>
            <a:noFill/>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de-DE" sz="1000" b="0" i="0" u="none" strike="noStrike" kern="1200" cap="none" spc="0" baseline="0" dirty="0" err="1">
                <a:solidFill>
                  <a:srgbClr val="7F7F7F"/>
                </a:solidFill>
                <a:uFillTx/>
                <a:latin typeface="Georgia" pitchFamily="18"/>
              </a:rPr>
              <a:t>Let‘s</a:t>
            </a:r>
            <a:r>
              <a:rPr lang="de-DE" sz="1000" b="0" i="0" u="none" strike="noStrike" kern="1200" cap="none" spc="0" baseline="0" dirty="0">
                <a:solidFill>
                  <a:srgbClr val="7F7F7F"/>
                </a:solidFill>
                <a:uFillTx/>
                <a:latin typeface="Georgia" pitchFamily="18"/>
              </a:rPr>
              <a:t> </a:t>
            </a:r>
            <a:r>
              <a:rPr lang="de-DE" sz="1000" b="0" i="0" u="none" strike="noStrike" kern="1200" cap="none" spc="0" baseline="0" dirty="0" err="1" smtClean="0">
                <a:solidFill>
                  <a:srgbClr val="7F7F7F"/>
                </a:solidFill>
                <a:uFillTx/>
                <a:latin typeface="Georgia" pitchFamily="18"/>
              </a:rPr>
              <a:t>Explore</a:t>
            </a:r>
            <a:r>
              <a:rPr lang="de-DE" sz="1000" b="0" i="0" u="none" strike="noStrike" kern="1200" cap="none" spc="0" baseline="0" dirty="0" smtClean="0">
                <a:solidFill>
                  <a:srgbClr val="7F7F7F"/>
                </a:solidFill>
                <a:uFillTx/>
                <a:latin typeface="Georgia" pitchFamily="18"/>
              </a:rPr>
              <a:t> </a:t>
            </a:r>
            <a:r>
              <a:rPr lang="de-DE" sz="1000" b="0" i="0" u="none" strike="noStrike" kern="1200" cap="none" spc="0" baseline="0" dirty="0">
                <a:solidFill>
                  <a:srgbClr val="7F7F7F"/>
                </a:solidFill>
                <a:uFillTx/>
                <a:latin typeface="Georgia" pitchFamily="18"/>
              </a:rPr>
              <a:t>Modern Germany</a:t>
            </a:r>
            <a:endParaRPr lang="de-DE" sz="1000" b="0" i="0" u="none" strike="noStrike" kern="1200" cap="none" spc="0" baseline="0" dirty="0">
              <a:solidFill>
                <a:srgbClr val="7F7F7F"/>
              </a:solidFill>
              <a:uFillTx/>
              <a:latin typeface="Calibri"/>
            </a:endParaRPr>
          </a:p>
        </p:txBody>
      </p:sp>
      <p:sp>
        <p:nvSpPr>
          <p:cNvPr id="25" name="Ellipse 24"/>
          <p:cNvSpPr/>
          <p:nvPr/>
        </p:nvSpPr>
        <p:spPr>
          <a:xfrm>
            <a:off x="7939144" y="158160"/>
            <a:ext cx="1080000" cy="1080000"/>
          </a:xfrm>
          <a:prstGeom prst="ellipse">
            <a:avLst/>
          </a:prstGeom>
          <a:solidFill>
            <a:srgbClr val="ED6113"/>
          </a:solidFill>
          <a:ln w="1270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solidFill>
                  <a:schemeClr val="bg1"/>
                </a:solidFill>
                <a:latin typeface="Century" pitchFamily="18" charset="0"/>
              </a:rPr>
              <a:t>3.1</a:t>
            </a:r>
            <a:endParaRPr lang="de-DE" b="1" dirty="0">
              <a:solidFill>
                <a:schemeClr val="bg1"/>
              </a:solidFill>
              <a:latin typeface="Century" pitchFamily="18" charset="0"/>
            </a:endParaRPr>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7641" y="2537433"/>
            <a:ext cx="1975559" cy="2720367"/>
          </a:xfrm>
          <a:prstGeom prst="rect">
            <a:avLst/>
          </a:prstGeom>
          <a:noFill/>
          <a:ln w="254000">
            <a:solidFill>
              <a:srgbClr val="ED61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4727" y="1682066"/>
            <a:ext cx="4832073" cy="3575734"/>
          </a:xfrm>
          <a:prstGeom prst="rect">
            <a:avLst/>
          </a:prstGeom>
          <a:noFill/>
          <a:ln w="254000">
            <a:solidFill>
              <a:srgbClr val="ED61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8"/>
          <p:cNvSpPr txBox="1"/>
          <p:nvPr/>
        </p:nvSpPr>
        <p:spPr>
          <a:xfrm>
            <a:off x="381000" y="1575137"/>
            <a:ext cx="2924643" cy="1015663"/>
          </a:xfrm>
          <a:prstGeom prst="rect">
            <a:avLst/>
          </a:prstGeom>
          <a:solidFill>
            <a:srgbClr val="FFFF00"/>
          </a:solidFill>
        </p:spPr>
        <p:txBody>
          <a:bodyPr wrap="square" rtlCol="0">
            <a:spAutoFit/>
          </a:bodyPr>
          <a:lstStyle/>
          <a:p>
            <a:r>
              <a:rPr lang="en-US" sz="2000" b="1" dirty="0">
                <a:solidFill>
                  <a:schemeClr val="tx1">
                    <a:lumMod val="65000"/>
                    <a:lumOff val="35000"/>
                  </a:schemeClr>
                </a:solidFill>
                <a:latin typeface="Century" pitchFamily="18" charset="0"/>
              </a:rPr>
              <a:t>Otto von Bismarck</a:t>
            </a:r>
          </a:p>
          <a:p>
            <a:r>
              <a:rPr lang="en-US" sz="2000" b="1" dirty="0">
                <a:solidFill>
                  <a:schemeClr val="tx1">
                    <a:lumMod val="65000"/>
                    <a:lumOff val="35000"/>
                  </a:schemeClr>
                </a:solidFill>
                <a:latin typeface="Century" pitchFamily="18" charset="0"/>
              </a:rPr>
              <a:t>Architect of German Unification</a:t>
            </a:r>
          </a:p>
        </p:txBody>
      </p:sp>
      <p:sp>
        <p:nvSpPr>
          <p:cNvPr id="8" name="TextBox 8"/>
          <p:cNvSpPr txBox="1"/>
          <p:nvPr/>
        </p:nvSpPr>
        <p:spPr>
          <a:xfrm>
            <a:off x="2484520" y="4800600"/>
            <a:ext cx="4830680" cy="1323439"/>
          </a:xfrm>
          <a:prstGeom prst="rect">
            <a:avLst/>
          </a:prstGeom>
          <a:solidFill>
            <a:srgbClr val="FFFF00"/>
          </a:solidFill>
        </p:spPr>
        <p:txBody>
          <a:bodyPr wrap="square" rtlCol="0">
            <a:spAutoFit/>
          </a:bodyPr>
          <a:lstStyle/>
          <a:p>
            <a:r>
              <a:rPr lang="en-US" sz="2000" b="1" dirty="0">
                <a:solidFill>
                  <a:schemeClr val="tx1">
                    <a:lumMod val="65000"/>
                    <a:lumOff val="35000"/>
                  </a:schemeClr>
                </a:solidFill>
                <a:latin typeface="Century" pitchFamily="18" charset="0"/>
              </a:rPr>
              <a:t>Founding of the German Empire, also referred to as “Second Reich,” and proclamation of William I as German Emperor </a:t>
            </a:r>
            <a:r>
              <a:rPr lang="en-US" sz="2000" b="1" dirty="0" smtClean="0">
                <a:solidFill>
                  <a:schemeClr val="tx1">
                    <a:lumMod val="65000"/>
                    <a:lumOff val="35000"/>
                  </a:schemeClr>
                </a:solidFill>
                <a:latin typeface="Century" pitchFamily="18" charset="0"/>
              </a:rPr>
              <a:t>.</a:t>
            </a:r>
            <a:endParaRPr lang="en-US" sz="2000" b="1" dirty="0">
              <a:solidFill>
                <a:schemeClr val="tx1">
                  <a:lumMod val="65000"/>
                  <a:lumOff val="35000"/>
                </a:schemeClr>
              </a:solidFill>
              <a:latin typeface="Century" pitchFamily="18" charset="0"/>
            </a:endParaRPr>
          </a:p>
        </p:txBody>
      </p:sp>
    </p:spTree>
    <p:extLst>
      <p:ext uri="{BB962C8B-B14F-4D97-AF65-F5344CB8AC3E}">
        <p14:creationId xmlns:p14="http://schemas.microsoft.com/office/powerpoint/2010/main" val="37902797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bgerundetes Rechteck 3"/>
          <p:cNvSpPr/>
          <p:nvPr/>
        </p:nvSpPr>
        <p:spPr>
          <a:xfrm>
            <a:off x="251524" y="188640"/>
            <a:ext cx="8640961" cy="1008107"/>
          </a:xfrm>
          <a:custGeom>
            <a:avLst>
              <a:gd name="f10" fmla="val 3600"/>
            </a:avLst>
            <a:gdLst>
              <a:gd name="f1" fmla="val 10800000"/>
              <a:gd name="f2" fmla="val 5400000"/>
              <a:gd name="f3" fmla="val 16200000"/>
              <a:gd name="f4" fmla="val w"/>
              <a:gd name="f5" fmla="val h"/>
              <a:gd name="f6" fmla="val ss"/>
              <a:gd name="f7" fmla="val 0"/>
              <a:gd name="f8" fmla="*/ 5419351 1 1725033"/>
              <a:gd name="f9" fmla="val 45"/>
              <a:gd name="f10" fmla="val 360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ED6113"/>
          </a:solidFill>
          <a:ln>
            <a:noFill/>
            <a:prstDash val="solid"/>
          </a:ln>
        </p:spPr>
        <p:txBody>
          <a:bodyPr vert="horz" wrap="square" lIns="91440" tIns="45720" rIns="91440" bIns="45720" anchor="ctr" anchorCtr="0" compatLnSpc="1"/>
          <a:lstStyle/>
          <a:p>
            <a:pPr lvl="0">
              <a:defRPr sz="1800" b="0" i="0" u="none" strike="noStrike" kern="0" cap="none" spc="0" baseline="0">
                <a:solidFill>
                  <a:srgbClr val="000000"/>
                </a:solidFill>
                <a:uFillTx/>
              </a:defRPr>
            </a:pPr>
            <a:r>
              <a:rPr lang="en-US" sz="2400" b="1" cap="all" dirty="0">
                <a:solidFill>
                  <a:srgbClr val="FFFFFF"/>
                </a:solidFill>
                <a:effectLst>
                  <a:outerShdw blurRad="38100" dist="38100" dir="2700000" algn="tl">
                    <a:srgbClr val="000000">
                      <a:alpha val="43137"/>
                    </a:srgbClr>
                  </a:outerShdw>
                </a:effectLst>
                <a:latin typeface="Century" pitchFamily="18" charset="0"/>
              </a:rPr>
              <a:t>1914-1918 World War </a:t>
            </a:r>
            <a:r>
              <a:rPr lang="en-US" sz="2400" b="1" cap="all" dirty="0" smtClean="0">
                <a:solidFill>
                  <a:srgbClr val="FFFFFF"/>
                </a:solidFill>
                <a:effectLst>
                  <a:outerShdw blurRad="38100" dist="38100" dir="2700000" algn="tl">
                    <a:srgbClr val="000000">
                      <a:alpha val="43137"/>
                    </a:srgbClr>
                  </a:outerShdw>
                </a:effectLst>
                <a:latin typeface="Century" pitchFamily="18" charset="0"/>
              </a:rPr>
              <a:t> I</a:t>
            </a:r>
            <a:endParaRPr lang="de-DE" sz="2400" b="1" u="none" strike="noStrike" kern="1200" cap="all" spc="0" dirty="0">
              <a:solidFill>
                <a:srgbClr val="FFFFFF"/>
              </a:solidFill>
              <a:effectLst>
                <a:outerShdw blurRad="38100" dist="38100" dir="2700000" algn="tl">
                  <a:srgbClr val="000000">
                    <a:alpha val="43137"/>
                  </a:srgbClr>
                </a:outerShdw>
              </a:effectLst>
              <a:uFillTx/>
              <a:latin typeface="Century" pitchFamily="18" charset="0"/>
            </a:endParaRPr>
          </a:p>
        </p:txBody>
      </p:sp>
      <p:cxnSp>
        <p:nvCxnSpPr>
          <p:cNvPr id="4" name="Gerade Verbindung 8"/>
          <p:cNvCxnSpPr/>
          <p:nvPr/>
        </p:nvCxnSpPr>
        <p:spPr>
          <a:xfrm>
            <a:off x="0" y="6309323"/>
            <a:ext cx="9144000" cy="0"/>
          </a:xfrm>
          <a:prstGeom prst="straightConnector1">
            <a:avLst/>
          </a:prstGeom>
          <a:noFill/>
          <a:ln w="9528">
            <a:solidFill>
              <a:srgbClr val="ED6113"/>
            </a:solidFill>
            <a:prstDash val="solid"/>
          </a:ln>
        </p:spPr>
      </p:cxnSp>
      <p:sp>
        <p:nvSpPr>
          <p:cNvPr id="5" name="Textfeld 10"/>
          <p:cNvSpPr txBox="1"/>
          <p:nvPr/>
        </p:nvSpPr>
        <p:spPr>
          <a:xfrm>
            <a:off x="6804251" y="6453332"/>
            <a:ext cx="2088233" cy="246220"/>
          </a:xfrm>
          <a:prstGeom prst="rect">
            <a:avLst/>
          </a:prstGeom>
          <a:noFill/>
          <a:ln>
            <a:noFill/>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de-DE" sz="1000" b="0" i="0" u="none" strike="noStrike" kern="1200" cap="none" spc="0" baseline="0" dirty="0" err="1">
                <a:solidFill>
                  <a:srgbClr val="7F7F7F"/>
                </a:solidFill>
                <a:uFillTx/>
                <a:latin typeface="Georgia" pitchFamily="18"/>
              </a:rPr>
              <a:t>Let‘s</a:t>
            </a:r>
            <a:r>
              <a:rPr lang="de-DE" sz="1000" b="0" i="0" u="none" strike="noStrike" kern="1200" cap="none" spc="0" baseline="0" dirty="0">
                <a:solidFill>
                  <a:srgbClr val="7F7F7F"/>
                </a:solidFill>
                <a:uFillTx/>
                <a:latin typeface="Georgia" pitchFamily="18"/>
              </a:rPr>
              <a:t> </a:t>
            </a:r>
            <a:r>
              <a:rPr lang="de-DE" sz="1000" b="0" i="0" u="none" strike="noStrike" kern="1200" cap="none" spc="0" baseline="0" dirty="0" err="1" smtClean="0">
                <a:solidFill>
                  <a:srgbClr val="7F7F7F"/>
                </a:solidFill>
                <a:uFillTx/>
                <a:latin typeface="Georgia" pitchFamily="18"/>
              </a:rPr>
              <a:t>Explore</a:t>
            </a:r>
            <a:r>
              <a:rPr lang="de-DE" sz="1000" b="0" i="0" u="none" strike="noStrike" kern="1200" cap="none" spc="0" baseline="0" dirty="0" smtClean="0">
                <a:solidFill>
                  <a:srgbClr val="7F7F7F"/>
                </a:solidFill>
                <a:uFillTx/>
                <a:latin typeface="Georgia" pitchFamily="18"/>
              </a:rPr>
              <a:t> </a:t>
            </a:r>
            <a:r>
              <a:rPr lang="de-DE" sz="1000" b="0" i="0" u="none" strike="noStrike" kern="1200" cap="none" spc="0" baseline="0" dirty="0">
                <a:solidFill>
                  <a:srgbClr val="7F7F7F"/>
                </a:solidFill>
                <a:uFillTx/>
                <a:latin typeface="Georgia" pitchFamily="18"/>
              </a:rPr>
              <a:t>Modern Germany</a:t>
            </a:r>
            <a:endParaRPr lang="de-DE" sz="1000" b="0" i="0" u="none" strike="noStrike" kern="1200" cap="none" spc="0" baseline="0" dirty="0">
              <a:solidFill>
                <a:srgbClr val="7F7F7F"/>
              </a:solidFill>
              <a:uFillTx/>
              <a:latin typeface="Calibri"/>
            </a:endParaRPr>
          </a:p>
        </p:txBody>
      </p:sp>
      <p:sp>
        <p:nvSpPr>
          <p:cNvPr id="25" name="Ellipse 24"/>
          <p:cNvSpPr/>
          <p:nvPr/>
        </p:nvSpPr>
        <p:spPr>
          <a:xfrm>
            <a:off x="7939144" y="158160"/>
            <a:ext cx="1080000" cy="1080000"/>
          </a:xfrm>
          <a:prstGeom prst="ellipse">
            <a:avLst/>
          </a:prstGeom>
          <a:solidFill>
            <a:srgbClr val="ED6113"/>
          </a:solidFill>
          <a:ln w="1270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solidFill>
                  <a:schemeClr val="bg1"/>
                </a:solidFill>
                <a:latin typeface="Century" pitchFamily="18" charset="0"/>
              </a:rPr>
              <a:t>3.1</a:t>
            </a:r>
            <a:endParaRPr lang="de-DE" b="1" dirty="0">
              <a:solidFill>
                <a:schemeClr val="bg1"/>
              </a:solidFill>
              <a:latin typeface="Century" pitchFamily="18" charset="0"/>
            </a:endParaRPr>
          </a:p>
        </p:txBody>
      </p:sp>
      <p:pic>
        <p:nvPicPr>
          <p:cNvPr id="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8319"/>
          <a:stretch/>
        </p:blipFill>
        <p:spPr bwMode="auto">
          <a:xfrm>
            <a:off x="685800" y="2514600"/>
            <a:ext cx="4387963" cy="2519362"/>
          </a:xfrm>
          <a:prstGeom prst="rect">
            <a:avLst/>
          </a:prstGeom>
          <a:noFill/>
          <a:ln w="254000">
            <a:solidFill>
              <a:srgbClr val="ED61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descr="File:Flieg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7240" y="1828800"/>
            <a:ext cx="2312491" cy="3890962"/>
          </a:xfrm>
          <a:prstGeom prst="rect">
            <a:avLst/>
          </a:prstGeom>
          <a:noFill/>
          <a:ln w="254000">
            <a:solidFill>
              <a:srgbClr val="ED6113"/>
            </a:solidFill>
            <a:round/>
            <a:headEnd/>
            <a:tailEnd/>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8743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bgerundetes Rechteck 3"/>
          <p:cNvSpPr/>
          <p:nvPr/>
        </p:nvSpPr>
        <p:spPr>
          <a:xfrm>
            <a:off x="251524" y="188640"/>
            <a:ext cx="8640961" cy="1008107"/>
          </a:xfrm>
          <a:custGeom>
            <a:avLst>
              <a:gd name="f10" fmla="val 3600"/>
            </a:avLst>
            <a:gdLst>
              <a:gd name="f1" fmla="val 10800000"/>
              <a:gd name="f2" fmla="val 5400000"/>
              <a:gd name="f3" fmla="val 16200000"/>
              <a:gd name="f4" fmla="val w"/>
              <a:gd name="f5" fmla="val h"/>
              <a:gd name="f6" fmla="val ss"/>
              <a:gd name="f7" fmla="val 0"/>
              <a:gd name="f8" fmla="*/ 5419351 1 1725033"/>
              <a:gd name="f9" fmla="val 45"/>
              <a:gd name="f10" fmla="val 360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ED6113"/>
          </a:solidFill>
          <a:ln>
            <a:noFill/>
            <a:prstDash val="solid"/>
          </a:ln>
        </p:spPr>
        <p:txBody>
          <a:bodyPr vert="horz" wrap="square" lIns="91440" tIns="45720" rIns="91440" bIns="45720" anchor="ctr" anchorCtr="0" compatLnSpc="1"/>
          <a:lstStyle/>
          <a:p>
            <a:pPr lvl="0">
              <a:defRPr sz="1800" b="0" i="0" u="none" strike="noStrike" kern="0" cap="none" spc="0" baseline="0">
                <a:solidFill>
                  <a:srgbClr val="000000"/>
                </a:solidFill>
                <a:uFillTx/>
              </a:defRPr>
            </a:pPr>
            <a:r>
              <a:rPr lang="en-US" sz="2400" b="1" cap="all" dirty="0">
                <a:solidFill>
                  <a:srgbClr val="FFFFFF"/>
                </a:solidFill>
                <a:effectLst>
                  <a:outerShdw blurRad="38100" dist="38100" dir="2700000" algn="tl">
                    <a:srgbClr val="000000">
                      <a:alpha val="43137"/>
                    </a:srgbClr>
                  </a:outerShdw>
                </a:effectLst>
                <a:latin typeface="Century" pitchFamily="18" charset="0"/>
              </a:rPr>
              <a:t>1918-1933 Weimar Republic</a:t>
            </a:r>
            <a:endParaRPr lang="de-DE" sz="2400" b="1" u="none" strike="noStrike" kern="1200" cap="all" spc="0" dirty="0">
              <a:solidFill>
                <a:srgbClr val="FFFFFF"/>
              </a:solidFill>
              <a:effectLst>
                <a:outerShdw blurRad="38100" dist="38100" dir="2700000" algn="tl">
                  <a:srgbClr val="000000">
                    <a:alpha val="43137"/>
                  </a:srgbClr>
                </a:outerShdw>
              </a:effectLst>
              <a:uFillTx/>
              <a:latin typeface="Century" pitchFamily="18" charset="0"/>
            </a:endParaRPr>
          </a:p>
        </p:txBody>
      </p:sp>
      <p:cxnSp>
        <p:nvCxnSpPr>
          <p:cNvPr id="4" name="Gerade Verbindung 8"/>
          <p:cNvCxnSpPr/>
          <p:nvPr/>
        </p:nvCxnSpPr>
        <p:spPr>
          <a:xfrm>
            <a:off x="0" y="6309323"/>
            <a:ext cx="9144000" cy="0"/>
          </a:xfrm>
          <a:prstGeom prst="straightConnector1">
            <a:avLst/>
          </a:prstGeom>
          <a:noFill/>
          <a:ln w="9528">
            <a:solidFill>
              <a:srgbClr val="ED6113"/>
            </a:solidFill>
            <a:prstDash val="solid"/>
          </a:ln>
        </p:spPr>
      </p:cxnSp>
      <p:sp>
        <p:nvSpPr>
          <p:cNvPr id="5" name="Textfeld 10"/>
          <p:cNvSpPr txBox="1"/>
          <p:nvPr/>
        </p:nvSpPr>
        <p:spPr>
          <a:xfrm>
            <a:off x="6804251" y="6453332"/>
            <a:ext cx="2088233" cy="246220"/>
          </a:xfrm>
          <a:prstGeom prst="rect">
            <a:avLst/>
          </a:prstGeom>
          <a:noFill/>
          <a:ln>
            <a:noFill/>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de-DE" sz="1000" b="0" i="0" u="none" strike="noStrike" kern="1200" cap="none" spc="0" baseline="0" dirty="0" err="1">
                <a:solidFill>
                  <a:srgbClr val="7F7F7F"/>
                </a:solidFill>
                <a:uFillTx/>
                <a:latin typeface="Georgia" pitchFamily="18"/>
              </a:rPr>
              <a:t>Let‘s</a:t>
            </a:r>
            <a:r>
              <a:rPr lang="de-DE" sz="1000" b="0" i="0" u="none" strike="noStrike" kern="1200" cap="none" spc="0" baseline="0" dirty="0">
                <a:solidFill>
                  <a:srgbClr val="7F7F7F"/>
                </a:solidFill>
                <a:uFillTx/>
                <a:latin typeface="Georgia" pitchFamily="18"/>
              </a:rPr>
              <a:t> </a:t>
            </a:r>
            <a:r>
              <a:rPr lang="de-DE" sz="1000" b="0" i="0" u="none" strike="noStrike" kern="1200" cap="none" spc="0" baseline="0" dirty="0" err="1" smtClean="0">
                <a:solidFill>
                  <a:srgbClr val="7F7F7F"/>
                </a:solidFill>
                <a:uFillTx/>
                <a:latin typeface="Georgia" pitchFamily="18"/>
              </a:rPr>
              <a:t>Explore</a:t>
            </a:r>
            <a:r>
              <a:rPr lang="de-DE" sz="1000" b="0" i="0" u="none" strike="noStrike" kern="1200" cap="none" spc="0" baseline="0" dirty="0" smtClean="0">
                <a:solidFill>
                  <a:srgbClr val="7F7F7F"/>
                </a:solidFill>
                <a:uFillTx/>
                <a:latin typeface="Georgia" pitchFamily="18"/>
              </a:rPr>
              <a:t> </a:t>
            </a:r>
            <a:r>
              <a:rPr lang="de-DE" sz="1000" b="0" i="0" u="none" strike="noStrike" kern="1200" cap="none" spc="0" baseline="0" dirty="0">
                <a:solidFill>
                  <a:srgbClr val="7F7F7F"/>
                </a:solidFill>
                <a:uFillTx/>
                <a:latin typeface="Georgia" pitchFamily="18"/>
              </a:rPr>
              <a:t>Modern Germany</a:t>
            </a:r>
            <a:endParaRPr lang="de-DE" sz="1000" b="0" i="0" u="none" strike="noStrike" kern="1200" cap="none" spc="0" baseline="0" dirty="0">
              <a:solidFill>
                <a:srgbClr val="7F7F7F"/>
              </a:solidFill>
              <a:uFillTx/>
              <a:latin typeface="Calibri"/>
            </a:endParaRPr>
          </a:p>
        </p:txBody>
      </p:sp>
      <p:sp>
        <p:nvSpPr>
          <p:cNvPr id="25" name="Ellipse 24"/>
          <p:cNvSpPr/>
          <p:nvPr/>
        </p:nvSpPr>
        <p:spPr>
          <a:xfrm>
            <a:off x="7939144" y="158160"/>
            <a:ext cx="1080000" cy="1080000"/>
          </a:xfrm>
          <a:prstGeom prst="ellipse">
            <a:avLst/>
          </a:prstGeom>
          <a:solidFill>
            <a:srgbClr val="ED6113"/>
          </a:solidFill>
          <a:ln w="1270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solidFill>
                  <a:schemeClr val="bg1"/>
                </a:solidFill>
                <a:latin typeface="Century" pitchFamily="18" charset="0"/>
              </a:rPr>
              <a:t>3.1</a:t>
            </a:r>
            <a:endParaRPr lang="de-DE" b="1" dirty="0">
              <a:solidFill>
                <a:schemeClr val="bg1"/>
              </a:solidFill>
              <a:latin typeface="Century" pitchFamily="18" charset="0"/>
            </a:endParaRPr>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9700" y="1847850"/>
            <a:ext cx="6318250" cy="3790950"/>
          </a:xfrm>
          <a:prstGeom prst="rect">
            <a:avLst/>
          </a:prstGeom>
          <a:noFill/>
          <a:ln w="254000">
            <a:solidFill>
              <a:srgbClr val="ED61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305652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bgerundetes Rechteck 3"/>
          <p:cNvSpPr/>
          <p:nvPr/>
        </p:nvSpPr>
        <p:spPr>
          <a:xfrm>
            <a:off x="251524" y="188640"/>
            <a:ext cx="8640961" cy="1008107"/>
          </a:xfrm>
          <a:custGeom>
            <a:avLst>
              <a:gd name="f10" fmla="val 3600"/>
            </a:avLst>
            <a:gdLst>
              <a:gd name="f1" fmla="val 10800000"/>
              <a:gd name="f2" fmla="val 5400000"/>
              <a:gd name="f3" fmla="val 16200000"/>
              <a:gd name="f4" fmla="val w"/>
              <a:gd name="f5" fmla="val h"/>
              <a:gd name="f6" fmla="val ss"/>
              <a:gd name="f7" fmla="val 0"/>
              <a:gd name="f8" fmla="*/ 5419351 1 1725033"/>
              <a:gd name="f9" fmla="val 45"/>
              <a:gd name="f10" fmla="val 360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ED6113"/>
          </a:solidFill>
          <a:ln>
            <a:noFill/>
            <a:prstDash val="solid"/>
          </a:ln>
        </p:spPr>
        <p:txBody>
          <a:bodyPr vert="horz" wrap="square" lIns="91440" tIns="45720" rIns="91440" bIns="45720" anchor="ctr" anchorCtr="0" compatLnSpc="1"/>
          <a:lstStyle/>
          <a:p>
            <a:pPr lvl="0">
              <a:defRPr sz="1800" b="0" i="0" u="none" strike="noStrike" kern="0" cap="none" spc="0" baseline="0">
                <a:solidFill>
                  <a:srgbClr val="000000"/>
                </a:solidFill>
                <a:uFillTx/>
              </a:defRPr>
            </a:pPr>
            <a:r>
              <a:rPr lang="en-US" sz="2400" b="1" cap="all" dirty="0">
                <a:solidFill>
                  <a:srgbClr val="FFFFFF"/>
                </a:solidFill>
                <a:effectLst>
                  <a:outerShdw blurRad="38100" dist="38100" dir="2700000" algn="tl">
                    <a:srgbClr val="000000">
                      <a:alpha val="43137"/>
                    </a:srgbClr>
                  </a:outerShdw>
                </a:effectLst>
                <a:latin typeface="Century" pitchFamily="18" charset="0"/>
              </a:rPr>
              <a:t>National Socialist Dictatorship</a:t>
            </a:r>
            <a:br>
              <a:rPr lang="en-US" sz="2400" b="1" cap="all" dirty="0">
                <a:solidFill>
                  <a:srgbClr val="FFFFFF"/>
                </a:solidFill>
                <a:effectLst>
                  <a:outerShdw blurRad="38100" dist="38100" dir="2700000" algn="tl">
                    <a:srgbClr val="000000">
                      <a:alpha val="43137"/>
                    </a:srgbClr>
                  </a:outerShdw>
                </a:effectLst>
                <a:latin typeface="Century" pitchFamily="18" charset="0"/>
              </a:rPr>
            </a:br>
            <a:r>
              <a:rPr lang="en-US" sz="2400" b="1" cap="all" dirty="0">
                <a:solidFill>
                  <a:srgbClr val="FFFFFF"/>
                </a:solidFill>
                <a:effectLst>
                  <a:outerShdw blurRad="38100" dist="38100" dir="2700000" algn="tl">
                    <a:srgbClr val="000000">
                      <a:alpha val="43137"/>
                    </a:srgbClr>
                  </a:outerShdw>
                </a:effectLst>
                <a:latin typeface="Century" pitchFamily="18" charset="0"/>
              </a:rPr>
              <a:t>Third Reich  1933-1945 </a:t>
            </a:r>
            <a:endParaRPr lang="de-DE" sz="2400" b="1" u="none" strike="noStrike" kern="1200" cap="all" spc="0" dirty="0">
              <a:solidFill>
                <a:srgbClr val="FFFFFF"/>
              </a:solidFill>
              <a:effectLst>
                <a:outerShdw blurRad="38100" dist="38100" dir="2700000" algn="tl">
                  <a:srgbClr val="000000">
                    <a:alpha val="43137"/>
                  </a:srgbClr>
                </a:outerShdw>
              </a:effectLst>
              <a:uFillTx/>
              <a:latin typeface="Century" pitchFamily="18" charset="0"/>
            </a:endParaRPr>
          </a:p>
        </p:txBody>
      </p:sp>
      <p:cxnSp>
        <p:nvCxnSpPr>
          <p:cNvPr id="4" name="Gerade Verbindung 8"/>
          <p:cNvCxnSpPr/>
          <p:nvPr/>
        </p:nvCxnSpPr>
        <p:spPr>
          <a:xfrm>
            <a:off x="0" y="6309323"/>
            <a:ext cx="9144000" cy="0"/>
          </a:xfrm>
          <a:prstGeom prst="straightConnector1">
            <a:avLst/>
          </a:prstGeom>
          <a:noFill/>
          <a:ln w="9528">
            <a:solidFill>
              <a:srgbClr val="ED6113"/>
            </a:solidFill>
            <a:prstDash val="solid"/>
          </a:ln>
        </p:spPr>
      </p:cxnSp>
      <p:sp>
        <p:nvSpPr>
          <p:cNvPr id="5" name="Textfeld 10"/>
          <p:cNvSpPr txBox="1"/>
          <p:nvPr/>
        </p:nvSpPr>
        <p:spPr>
          <a:xfrm>
            <a:off x="6804251" y="6453332"/>
            <a:ext cx="2088233" cy="246220"/>
          </a:xfrm>
          <a:prstGeom prst="rect">
            <a:avLst/>
          </a:prstGeom>
          <a:noFill/>
          <a:ln>
            <a:noFill/>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de-DE" sz="1000" b="0" i="0" u="none" strike="noStrike" kern="1200" cap="none" spc="0" baseline="0" dirty="0" err="1">
                <a:solidFill>
                  <a:srgbClr val="7F7F7F"/>
                </a:solidFill>
                <a:uFillTx/>
                <a:latin typeface="Georgia" pitchFamily="18"/>
              </a:rPr>
              <a:t>Let‘s</a:t>
            </a:r>
            <a:r>
              <a:rPr lang="de-DE" sz="1000" b="0" i="0" u="none" strike="noStrike" kern="1200" cap="none" spc="0" baseline="0" dirty="0">
                <a:solidFill>
                  <a:srgbClr val="7F7F7F"/>
                </a:solidFill>
                <a:uFillTx/>
                <a:latin typeface="Georgia" pitchFamily="18"/>
              </a:rPr>
              <a:t> </a:t>
            </a:r>
            <a:r>
              <a:rPr lang="de-DE" sz="1000" b="0" i="0" u="none" strike="noStrike" kern="1200" cap="none" spc="0" baseline="0" dirty="0" err="1" smtClean="0">
                <a:solidFill>
                  <a:srgbClr val="7F7F7F"/>
                </a:solidFill>
                <a:uFillTx/>
                <a:latin typeface="Georgia" pitchFamily="18"/>
              </a:rPr>
              <a:t>Explore</a:t>
            </a:r>
            <a:r>
              <a:rPr lang="de-DE" sz="1000" b="0" i="0" u="none" strike="noStrike" kern="1200" cap="none" spc="0" baseline="0" dirty="0" smtClean="0">
                <a:solidFill>
                  <a:srgbClr val="7F7F7F"/>
                </a:solidFill>
                <a:uFillTx/>
                <a:latin typeface="Georgia" pitchFamily="18"/>
              </a:rPr>
              <a:t> </a:t>
            </a:r>
            <a:r>
              <a:rPr lang="de-DE" sz="1000" b="0" i="0" u="none" strike="noStrike" kern="1200" cap="none" spc="0" baseline="0" dirty="0">
                <a:solidFill>
                  <a:srgbClr val="7F7F7F"/>
                </a:solidFill>
                <a:uFillTx/>
                <a:latin typeface="Georgia" pitchFamily="18"/>
              </a:rPr>
              <a:t>Modern Germany</a:t>
            </a:r>
            <a:endParaRPr lang="de-DE" sz="1000" b="0" i="0" u="none" strike="noStrike" kern="1200" cap="none" spc="0" baseline="0" dirty="0">
              <a:solidFill>
                <a:srgbClr val="7F7F7F"/>
              </a:solidFill>
              <a:uFillTx/>
              <a:latin typeface="Calibri"/>
            </a:endParaRPr>
          </a:p>
        </p:txBody>
      </p:sp>
      <p:sp>
        <p:nvSpPr>
          <p:cNvPr id="25" name="Ellipse 24"/>
          <p:cNvSpPr/>
          <p:nvPr/>
        </p:nvSpPr>
        <p:spPr>
          <a:xfrm>
            <a:off x="7939144" y="158160"/>
            <a:ext cx="1080000" cy="1080000"/>
          </a:xfrm>
          <a:prstGeom prst="ellipse">
            <a:avLst/>
          </a:prstGeom>
          <a:solidFill>
            <a:srgbClr val="ED6113"/>
          </a:solidFill>
          <a:ln w="1270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solidFill>
                  <a:schemeClr val="bg1"/>
                </a:solidFill>
                <a:latin typeface="Century" pitchFamily="18" charset="0"/>
              </a:rPr>
              <a:t>3.1</a:t>
            </a:r>
            <a:endParaRPr lang="de-DE" b="1" dirty="0">
              <a:solidFill>
                <a:schemeClr val="bg1"/>
              </a:solidFill>
              <a:latin typeface="Century" pitchFamily="18" charset="0"/>
            </a:endParaRPr>
          </a:p>
        </p:txBody>
      </p:sp>
      <p:pic>
        <p:nvPicPr>
          <p:cNvPr id="7" name="Picture 2" descr="File:Bundesarchiv Bild 102-14683, Berlin-Grunewald, Stadion, Treffen der HJ.jpg"/>
          <p:cNvPicPr>
            <a:picLocks noChangeAspect="1" noChangeArrowheads="1"/>
          </p:cNvPicPr>
          <p:nvPr/>
        </p:nvPicPr>
        <p:blipFill rotWithShape="1">
          <a:blip r:embed="rId2">
            <a:extLst>
              <a:ext uri="{28A0092B-C50C-407E-A947-70E740481C1C}">
                <a14:useLocalDpi xmlns:a14="http://schemas.microsoft.com/office/drawing/2010/main" val="0"/>
              </a:ext>
            </a:extLst>
          </a:blip>
          <a:srcRect b="5913"/>
          <a:stretch/>
        </p:blipFill>
        <p:spPr bwMode="auto">
          <a:xfrm>
            <a:off x="4343400" y="2324100"/>
            <a:ext cx="4286017" cy="2933700"/>
          </a:xfrm>
          <a:prstGeom prst="rect">
            <a:avLst/>
          </a:prstGeom>
          <a:noFill/>
          <a:ln w="254000">
            <a:solidFill>
              <a:srgbClr val="ED6113"/>
            </a:solidFill>
            <a:round/>
            <a:headEnd/>
            <a:tailEnd/>
          </a:ln>
          <a:effectLst/>
          <a:extLst>
            <a:ext uri="{909E8E84-426E-40DD-AFC4-6F175D3DCCD1}">
              <a14:hiddenFill xmlns:a14="http://schemas.microsoft.com/office/drawing/2010/main">
                <a:solidFill>
                  <a:srgbClr val="FFFFFF"/>
                </a:solidFill>
              </a14:hiddenFill>
            </a:ext>
          </a:extLst>
        </p:spPr>
      </p:pic>
      <p:pic>
        <p:nvPicPr>
          <p:cNvPr id="8" name="Picture 4" descr="File:Heirich Vogeler, Das Dritte Reich, 193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902542"/>
            <a:ext cx="2895600" cy="3736258"/>
          </a:xfrm>
          <a:prstGeom prst="rect">
            <a:avLst/>
          </a:prstGeom>
          <a:noFill/>
          <a:ln w="254000">
            <a:solidFill>
              <a:srgbClr val="ED6113"/>
            </a:solidFill>
            <a:round/>
            <a:headEnd/>
            <a:tailEnd/>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93015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bgerundetes Rechteck 3"/>
          <p:cNvSpPr/>
          <p:nvPr/>
        </p:nvSpPr>
        <p:spPr>
          <a:xfrm>
            <a:off x="251524" y="188640"/>
            <a:ext cx="8640961" cy="1008107"/>
          </a:xfrm>
          <a:custGeom>
            <a:avLst>
              <a:gd name="f10" fmla="val 3600"/>
            </a:avLst>
            <a:gdLst>
              <a:gd name="f1" fmla="val 10800000"/>
              <a:gd name="f2" fmla="val 5400000"/>
              <a:gd name="f3" fmla="val 16200000"/>
              <a:gd name="f4" fmla="val w"/>
              <a:gd name="f5" fmla="val h"/>
              <a:gd name="f6" fmla="val ss"/>
              <a:gd name="f7" fmla="val 0"/>
              <a:gd name="f8" fmla="*/ 5419351 1 1725033"/>
              <a:gd name="f9" fmla="val 45"/>
              <a:gd name="f10" fmla="val 360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ED6113"/>
          </a:solidFill>
          <a:ln>
            <a:noFill/>
            <a:prstDash val="solid"/>
          </a:ln>
        </p:spPr>
        <p:txBody>
          <a:bodyPr vert="horz" wrap="square" lIns="91440" tIns="45720" rIns="91440" bIns="45720" anchor="ctr" anchorCtr="0" compatLnSpc="1"/>
          <a:lstStyle/>
          <a:p>
            <a:pPr lvl="0">
              <a:defRPr sz="1800" b="0" i="0" u="none" strike="noStrike" kern="0" cap="none" spc="0" baseline="0">
                <a:solidFill>
                  <a:srgbClr val="000000"/>
                </a:solidFill>
                <a:uFillTx/>
              </a:defRPr>
            </a:pPr>
            <a:r>
              <a:rPr lang="en-US" sz="2400" b="1" cap="all" dirty="0">
                <a:solidFill>
                  <a:srgbClr val="FFFFFF"/>
                </a:solidFill>
                <a:effectLst>
                  <a:outerShdw blurRad="38100" dist="38100" dir="2700000" algn="tl">
                    <a:srgbClr val="000000">
                      <a:alpha val="43137"/>
                    </a:srgbClr>
                  </a:outerShdw>
                </a:effectLst>
                <a:latin typeface="Century" pitchFamily="18" charset="0"/>
              </a:rPr>
              <a:t>1938-1945	The Holocaust</a:t>
            </a:r>
            <a:endParaRPr lang="de-DE" sz="2400" b="1" u="none" strike="noStrike" kern="1200" cap="all" spc="0" dirty="0">
              <a:solidFill>
                <a:srgbClr val="FFFFFF"/>
              </a:solidFill>
              <a:effectLst>
                <a:outerShdw blurRad="38100" dist="38100" dir="2700000" algn="tl">
                  <a:srgbClr val="000000">
                    <a:alpha val="43137"/>
                  </a:srgbClr>
                </a:outerShdw>
              </a:effectLst>
              <a:uFillTx/>
              <a:latin typeface="Century" pitchFamily="18" charset="0"/>
            </a:endParaRPr>
          </a:p>
        </p:txBody>
      </p:sp>
      <p:sp>
        <p:nvSpPr>
          <p:cNvPr id="5" name="Textfeld 10"/>
          <p:cNvSpPr txBox="1"/>
          <p:nvPr/>
        </p:nvSpPr>
        <p:spPr>
          <a:xfrm>
            <a:off x="6804251" y="6453332"/>
            <a:ext cx="2088233" cy="246220"/>
          </a:xfrm>
          <a:prstGeom prst="rect">
            <a:avLst/>
          </a:prstGeom>
          <a:noFill/>
          <a:ln>
            <a:noFill/>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de-DE" sz="1000" b="0" i="0" u="none" strike="noStrike" kern="1200" cap="none" spc="0" baseline="0" dirty="0" err="1">
                <a:solidFill>
                  <a:srgbClr val="7F7F7F"/>
                </a:solidFill>
                <a:uFillTx/>
                <a:latin typeface="Georgia" pitchFamily="18"/>
              </a:rPr>
              <a:t>Let‘s</a:t>
            </a:r>
            <a:r>
              <a:rPr lang="de-DE" sz="1000" b="0" i="0" u="none" strike="noStrike" kern="1200" cap="none" spc="0" baseline="0" dirty="0">
                <a:solidFill>
                  <a:srgbClr val="7F7F7F"/>
                </a:solidFill>
                <a:uFillTx/>
                <a:latin typeface="Georgia" pitchFamily="18"/>
              </a:rPr>
              <a:t> </a:t>
            </a:r>
            <a:r>
              <a:rPr lang="de-DE" sz="1000" b="0" i="0" u="none" strike="noStrike" kern="1200" cap="none" spc="0" baseline="0" dirty="0" err="1" smtClean="0">
                <a:solidFill>
                  <a:srgbClr val="7F7F7F"/>
                </a:solidFill>
                <a:uFillTx/>
                <a:latin typeface="Georgia" pitchFamily="18"/>
              </a:rPr>
              <a:t>Explore</a:t>
            </a:r>
            <a:r>
              <a:rPr lang="de-DE" sz="1000" b="0" i="0" u="none" strike="noStrike" kern="1200" cap="none" spc="0" baseline="0" dirty="0" smtClean="0">
                <a:solidFill>
                  <a:srgbClr val="7F7F7F"/>
                </a:solidFill>
                <a:uFillTx/>
                <a:latin typeface="Georgia" pitchFamily="18"/>
              </a:rPr>
              <a:t> </a:t>
            </a:r>
            <a:r>
              <a:rPr lang="de-DE" sz="1000" b="0" i="0" u="none" strike="noStrike" kern="1200" cap="none" spc="0" baseline="0" dirty="0">
                <a:solidFill>
                  <a:srgbClr val="7F7F7F"/>
                </a:solidFill>
                <a:uFillTx/>
                <a:latin typeface="Georgia" pitchFamily="18"/>
              </a:rPr>
              <a:t>Modern Germany</a:t>
            </a:r>
            <a:endParaRPr lang="de-DE" sz="1000" b="0" i="0" u="none" strike="noStrike" kern="1200" cap="none" spc="0" baseline="0" dirty="0">
              <a:solidFill>
                <a:srgbClr val="7F7F7F"/>
              </a:solidFill>
              <a:uFillTx/>
              <a:latin typeface="Calibri"/>
            </a:endParaRPr>
          </a:p>
        </p:txBody>
      </p:sp>
      <p:sp>
        <p:nvSpPr>
          <p:cNvPr id="25" name="Ellipse 24"/>
          <p:cNvSpPr/>
          <p:nvPr/>
        </p:nvSpPr>
        <p:spPr>
          <a:xfrm>
            <a:off x="7939144" y="158160"/>
            <a:ext cx="1080000" cy="1080000"/>
          </a:xfrm>
          <a:prstGeom prst="ellipse">
            <a:avLst/>
          </a:prstGeom>
          <a:solidFill>
            <a:srgbClr val="ED6113"/>
          </a:solidFill>
          <a:ln w="1270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solidFill>
                  <a:schemeClr val="bg1"/>
                </a:solidFill>
                <a:latin typeface="Century" pitchFamily="18" charset="0"/>
              </a:rPr>
              <a:t>3.1</a:t>
            </a:r>
            <a:endParaRPr lang="de-DE" b="1" dirty="0">
              <a:solidFill>
                <a:schemeClr val="bg1"/>
              </a:solidFill>
              <a:latin typeface="Century" pitchFamily="18" charset="0"/>
            </a:endParaRPr>
          </a:p>
        </p:txBody>
      </p:sp>
      <p:grpSp>
        <p:nvGrpSpPr>
          <p:cNvPr id="18" name="Gruppieren 17"/>
          <p:cNvGrpSpPr/>
          <p:nvPr/>
        </p:nvGrpSpPr>
        <p:grpSpPr>
          <a:xfrm>
            <a:off x="0" y="1600200"/>
            <a:ext cx="9144000" cy="4556476"/>
            <a:chOff x="0" y="1752847"/>
            <a:chExt cx="9144000" cy="4556476"/>
          </a:xfrm>
        </p:grpSpPr>
        <p:cxnSp>
          <p:nvCxnSpPr>
            <p:cNvPr id="4" name="Gerade Verbindung 8"/>
            <p:cNvCxnSpPr/>
            <p:nvPr/>
          </p:nvCxnSpPr>
          <p:spPr>
            <a:xfrm>
              <a:off x="0" y="6309323"/>
              <a:ext cx="9144000" cy="0"/>
            </a:xfrm>
            <a:prstGeom prst="straightConnector1">
              <a:avLst/>
            </a:prstGeom>
            <a:noFill/>
            <a:ln w="9528">
              <a:solidFill>
                <a:srgbClr val="ED6113"/>
              </a:solidFill>
              <a:prstDash val="solid"/>
            </a:ln>
          </p:spPr>
        </p:cxnSp>
        <p:grpSp>
          <p:nvGrpSpPr>
            <p:cNvPr id="6" name="Gruppieren 5"/>
            <p:cNvGrpSpPr/>
            <p:nvPr/>
          </p:nvGrpSpPr>
          <p:grpSpPr>
            <a:xfrm>
              <a:off x="5117964" y="3753711"/>
              <a:ext cx="3361180" cy="2219867"/>
              <a:chOff x="4792974" y="1990243"/>
              <a:chExt cx="3361180" cy="2219867"/>
            </a:xfrm>
          </p:grpSpPr>
          <p:pic>
            <p:nvPicPr>
              <p:cNvPr id="15"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b="7744"/>
              <a:stretch/>
            </p:blipFill>
            <p:spPr bwMode="auto">
              <a:xfrm>
                <a:off x="4792974" y="1997350"/>
                <a:ext cx="3360426" cy="2212760"/>
              </a:xfrm>
              <a:prstGeom prst="rect">
                <a:avLst/>
              </a:prstGeom>
              <a:noFill/>
              <a:ln w="254000">
                <a:solidFill>
                  <a:srgbClr val="ED61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11"/>
              <p:cNvSpPr txBox="1"/>
              <p:nvPr/>
            </p:nvSpPr>
            <p:spPr>
              <a:xfrm rot="5400000">
                <a:off x="6728549" y="2769517"/>
                <a:ext cx="2204879" cy="646331"/>
              </a:xfrm>
              <a:prstGeom prst="rect">
                <a:avLst/>
              </a:prstGeom>
              <a:solidFill>
                <a:srgbClr val="FFFF00"/>
              </a:solidFill>
            </p:spPr>
            <p:txBody>
              <a:bodyPr wrap="square" rtlCol="0">
                <a:spAutoFit/>
              </a:bodyPr>
              <a:lstStyle>
                <a:defPPr>
                  <a:defRPr lang="en-US"/>
                </a:defPPr>
                <a:lvl1pPr>
                  <a:defRPr sz="2000" b="1">
                    <a:solidFill>
                      <a:schemeClr val="bg1">
                        <a:lumMod val="65000"/>
                      </a:schemeClr>
                    </a:solidFill>
                    <a:latin typeface="Century" pitchFamily="18" charset="0"/>
                  </a:defRPr>
                </a:lvl1pPr>
              </a:lstStyle>
              <a:p>
                <a:r>
                  <a:rPr lang="en-US" sz="1800" dirty="0" err="1">
                    <a:solidFill>
                      <a:schemeClr val="tx1">
                        <a:lumMod val="65000"/>
                        <a:lumOff val="35000"/>
                      </a:schemeClr>
                    </a:solidFill>
                  </a:rPr>
                  <a:t>Kristallnacht</a:t>
                </a:r>
                <a:r>
                  <a:rPr lang="en-US" sz="1800" dirty="0">
                    <a:solidFill>
                      <a:schemeClr val="tx1">
                        <a:lumMod val="65000"/>
                        <a:lumOff val="35000"/>
                      </a:schemeClr>
                    </a:solidFill>
                  </a:rPr>
                  <a:t> </a:t>
                </a:r>
                <a:endParaRPr lang="en-US" sz="1800" dirty="0" smtClean="0">
                  <a:solidFill>
                    <a:schemeClr val="tx1">
                      <a:lumMod val="65000"/>
                      <a:lumOff val="35000"/>
                    </a:schemeClr>
                  </a:solidFill>
                </a:endParaRPr>
              </a:p>
              <a:p>
                <a:r>
                  <a:rPr lang="en-US" sz="1800" dirty="0" smtClean="0">
                    <a:solidFill>
                      <a:schemeClr val="tx1">
                        <a:lumMod val="65000"/>
                        <a:lumOff val="35000"/>
                      </a:schemeClr>
                    </a:solidFill>
                  </a:rPr>
                  <a:t>November </a:t>
                </a:r>
                <a:r>
                  <a:rPr lang="en-US" sz="1800" dirty="0">
                    <a:solidFill>
                      <a:schemeClr val="tx1">
                        <a:lumMod val="65000"/>
                        <a:lumOff val="35000"/>
                      </a:schemeClr>
                    </a:solidFill>
                  </a:rPr>
                  <a:t>9, 1938</a:t>
                </a:r>
              </a:p>
            </p:txBody>
          </p:sp>
        </p:grpSp>
        <p:grpSp>
          <p:nvGrpSpPr>
            <p:cNvPr id="16" name="Gruppieren 15"/>
            <p:cNvGrpSpPr/>
            <p:nvPr/>
          </p:nvGrpSpPr>
          <p:grpSpPr>
            <a:xfrm>
              <a:off x="838200" y="3732558"/>
              <a:ext cx="1524000" cy="1937058"/>
              <a:chOff x="660400" y="1393750"/>
              <a:chExt cx="1524000" cy="1937058"/>
            </a:xfrm>
          </p:grpSpPr>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0400" y="1393750"/>
                <a:ext cx="1524000" cy="1932736"/>
              </a:xfrm>
              <a:prstGeom prst="rect">
                <a:avLst/>
              </a:prstGeom>
              <a:noFill/>
              <a:ln w="254000">
                <a:solidFill>
                  <a:srgbClr val="ED61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3"/>
              <p:cNvSpPr txBox="1"/>
              <p:nvPr/>
            </p:nvSpPr>
            <p:spPr>
              <a:xfrm>
                <a:off x="661408" y="2961476"/>
                <a:ext cx="1522992" cy="369332"/>
              </a:xfrm>
              <a:prstGeom prst="rect">
                <a:avLst/>
              </a:prstGeom>
              <a:solidFill>
                <a:srgbClr val="FFFF00"/>
              </a:solidFill>
            </p:spPr>
            <p:txBody>
              <a:bodyPr wrap="square" rtlCol="0">
                <a:spAutoFit/>
              </a:bodyPr>
              <a:lstStyle>
                <a:defPPr>
                  <a:defRPr lang="en-US"/>
                </a:defPPr>
                <a:lvl1pPr>
                  <a:defRPr sz="2000" b="1">
                    <a:solidFill>
                      <a:schemeClr val="bg1">
                        <a:lumMod val="65000"/>
                      </a:schemeClr>
                    </a:solidFill>
                    <a:latin typeface="Century" pitchFamily="18" charset="0"/>
                  </a:defRPr>
                </a:lvl1pPr>
              </a:lstStyle>
              <a:p>
                <a:r>
                  <a:rPr lang="en-US" sz="1800" dirty="0">
                    <a:solidFill>
                      <a:schemeClr val="tx1">
                        <a:lumMod val="65000"/>
                        <a:lumOff val="35000"/>
                      </a:schemeClr>
                    </a:solidFill>
                  </a:rPr>
                  <a:t>Anne Frank </a:t>
                </a:r>
              </a:p>
            </p:txBody>
          </p:sp>
        </p:grpSp>
        <p:grpSp>
          <p:nvGrpSpPr>
            <p:cNvPr id="17" name="Gruppieren 16"/>
            <p:cNvGrpSpPr/>
            <p:nvPr/>
          </p:nvGrpSpPr>
          <p:grpSpPr>
            <a:xfrm>
              <a:off x="2362200" y="1752847"/>
              <a:ext cx="3886200" cy="2333601"/>
              <a:chOff x="2254770" y="-533400"/>
              <a:chExt cx="3886200" cy="2333601"/>
            </a:xfrm>
          </p:grpSpPr>
          <p:grpSp>
            <p:nvGrpSpPr>
              <p:cNvPr id="3" name="Gruppieren 2"/>
              <p:cNvGrpSpPr/>
              <p:nvPr/>
            </p:nvGrpSpPr>
            <p:grpSpPr>
              <a:xfrm>
                <a:off x="2324725" y="-533400"/>
                <a:ext cx="3200400" cy="2132303"/>
                <a:chOff x="707698" y="3641834"/>
                <a:chExt cx="3200400" cy="2132303"/>
              </a:xfrm>
            </p:grpSpPr>
            <p:pic>
              <p:nvPicPr>
                <p:cNvPr id="14" name="Picture 2"/>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718645" y="3659849"/>
                  <a:ext cx="3173416" cy="2114288"/>
                </a:xfrm>
                <a:prstGeom prst="rect">
                  <a:avLst/>
                </a:prstGeom>
                <a:noFill/>
                <a:ln w="254000">
                  <a:solidFill>
                    <a:srgbClr val="ED61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2"/>
                <p:cNvSpPr txBox="1"/>
                <p:nvPr/>
              </p:nvSpPr>
              <p:spPr>
                <a:xfrm>
                  <a:off x="707698" y="3641834"/>
                  <a:ext cx="3200400" cy="400110"/>
                </a:xfrm>
                <a:prstGeom prst="rect">
                  <a:avLst/>
                </a:prstGeom>
                <a:solidFill>
                  <a:srgbClr val="FFFF00"/>
                </a:solidFill>
              </p:spPr>
              <p:txBody>
                <a:bodyPr wrap="square" rtlCol="0">
                  <a:spAutoFit/>
                </a:bodyPr>
                <a:lstStyle>
                  <a:defPPr>
                    <a:defRPr lang="en-US"/>
                  </a:defPPr>
                  <a:lvl1pPr>
                    <a:defRPr sz="2000" b="1">
                      <a:solidFill>
                        <a:schemeClr val="bg1">
                          <a:lumMod val="65000"/>
                        </a:schemeClr>
                      </a:solidFill>
                      <a:latin typeface="Century" pitchFamily="18" charset="0"/>
                    </a:defRPr>
                  </a:lvl1pPr>
                </a:lstStyle>
                <a:p>
                  <a:pPr algn="ctr"/>
                  <a:r>
                    <a:rPr lang="en-US" i="1" dirty="0" err="1">
                      <a:solidFill>
                        <a:schemeClr val="tx1">
                          <a:lumMod val="65000"/>
                          <a:lumOff val="35000"/>
                        </a:schemeClr>
                      </a:solidFill>
                    </a:rPr>
                    <a:t>Stolpersteine</a:t>
                  </a:r>
                  <a:endParaRPr lang="en-US" i="1" dirty="0">
                    <a:solidFill>
                      <a:schemeClr val="tx1">
                        <a:lumMod val="65000"/>
                        <a:lumOff val="35000"/>
                      </a:schemeClr>
                    </a:solidFill>
                  </a:endParaRPr>
                </a:p>
              </p:txBody>
            </p:sp>
          </p:grpSp>
          <p:sp>
            <p:nvSpPr>
              <p:cNvPr id="9" name="Rectangle 7"/>
              <p:cNvSpPr/>
              <p:nvPr/>
            </p:nvSpPr>
            <p:spPr>
              <a:xfrm>
                <a:off x="2254770" y="1553980"/>
                <a:ext cx="3886200" cy="246221"/>
              </a:xfrm>
              <a:prstGeom prst="rect">
                <a:avLst/>
              </a:prstGeom>
            </p:spPr>
            <p:txBody>
              <a:bodyPr wrap="square">
                <a:spAutoFit/>
              </a:bodyPr>
              <a:lstStyle/>
              <a:p>
                <a:r>
                  <a:rPr lang="en-US" sz="1000" dirty="0">
                    <a:latin typeface="Century" pitchFamily="18" charset="0"/>
                  </a:rPr>
                  <a:t>Photo Source: Gudrun Meyer</a:t>
                </a:r>
              </a:p>
            </p:txBody>
          </p:sp>
        </p:grpSp>
      </p:grpSp>
    </p:spTree>
    <p:extLst>
      <p:ext uri="{BB962C8B-B14F-4D97-AF65-F5344CB8AC3E}">
        <p14:creationId xmlns:p14="http://schemas.microsoft.com/office/powerpoint/2010/main" val="29068167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bgerundetes Rechteck 3"/>
          <p:cNvSpPr/>
          <p:nvPr/>
        </p:nvSpPr>
        <p:spPr>
          <a:xfrm>
            <a:off x="251524" y="188640"/>
            <a:ext cx="8640961" cy="1008107"/>
          </a:xfrm>
          <a:custGeom>
            <a:avLst>
              <a:gd name="f10" fmla="val 3600"/>
            </a:avLst>
            <a:gdLst>
              <a:gd name="f1" fmla="val 10800000"/>
              <a:gd name="f2" fmla="val 5400000"/>
              <a:gd name="f3" fmla="val 16200000"/>
              <a:gd name="f4" fmla="val w"/>
              <a:gd name="f5" fmla="val h"/>
              <a:gd name="f6" fmla="val ss"/>
              <a:gd name="f7" fmla="val 0"/>
              <a:gd name="f8" fmla="*/ 5419351 1 1725033"/>
              <a:gd name="f9" fmla="val 45"/>
              <a:gd name="f10" fmla="val 360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ED6113"/>
          </a:solidFill>
          <a:ln>
            <a:noFill/>
            <a:prstDash val="solid"/>
          </a:ln>
        </p:spPr>
        <p:txBody>
          <a:bodyPr vert="horz" wrap="square" lIns="91440" tIns="45720" rIns="91440" bIns="45720" anchor="ctr" anchorCtr="0" compatLnSpc="1"/>
          <a:lstStyle/>
          <a:p>
            <a:pPr lvl="0">
              <a:defRPr sz="1800" b="0" i="0" u="none" strike="noStrike" kern="0" cap="none" spc="0" baseline="0">
                <a:solidFill>
                  <a:srgbClr val="000000"/>
                </a:solidFill>
                <a:uFillTx/>
              </a:defRPr>
            </a:pPr>
            <a:r>
              <a:rPr lang="en-US" sz="2400" b="1" cap="all" dirty="0">
                <a:solidFill>
                  <a:srgbClr val="FFFFFF"/>
                </a:solidFill>
                <a:effectLst>
                  <a:outerShdw blurRad="38100" dist="38100" dir="2700000" algn="tl">
                    <a:srgbClr val="000000">
                      <a:alpha val="43137"/>
                    </a:srgbClr>
                  </a:outerShdw>
                </a:effectLst>
                <a:latin typeface="Century" pitchFamily="18" charset="0"/>
              </a:rPr>
              <a:t>1939-1945 World War II </a:t>
            </a:r>
            <a:endParaRPr lang="de-DE" sz="2400" b="1" u="none" strike="noStrike" kern="1200" cap="all" spc="0" dirty="0">
              <a:solidFill>
                <a:srgbClr val="FFFFFF"/>
              </a:solidFill>
              <a:effectLst>
                <a:outerShdw blurRad="38100" dist="38100" dir="2700000" algn="tl">
                  <a:srgbClr val="000000">
                    <a:alpha val="43137"/>
                  </a:srgbClr>
                </a:outerShdw>
              </a:effectLst>
              <a:uFillTx/>
              <a:latin typeface="Century" pitchFamily="18" charset="0"/>
            </a:endParaRPr>
          </a:p>
        </p:txBody>
      </p:sp>
      <p:cxnSp>
        <p:nvCxnSpPr>
          <p:cNvPr id="4" name="Gerade Verbindung 8"/>
          <p:cNvCxnSpPr/>
          <p:nvPr/>
        </p:nvCxnSpPr>
        <p:spPr>
          <a:xfrm>
            <a:off x="0" y="6309323"/>
            <a:ext cx="9144000" cy="0"/>
          </a:xfrm>
          <a:prstGeom prst="straightConnector1">
            <a:avLst/>
          </a:prstGeom>
          <a:noFill/>
          <a:ln w="9528">
            <a:solidFill>
              <a:srgbClr val="ED6113"/>
            </a:solidFill>
            <a:prstDash val="solid"/>
          </a:ln>
        </p:spPr>
      </p:cxnSp>
      <p:sp>
        <p:nvSpPr>
          <p:cNvPr id="5" name="Textfeld 10"/>
          <p:cNvSpPr txBox="1"/>
          <p:nvPr/>
        </p:nvSpPr>
        <p:spPr>
          <a:xfrm>
            <a:off x="6804251" y="6453332"/>
            <a:ext cx="2088233" cy="246220"/>
          </a:xfrm>
          <a:prstGeom prst="rect">
            <a:avLst/>
          </a:prstGeom>
          <a:noFill/>
          <a:ln>
            <a:noFill/>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de-DE" sz="1000" b="0" i="0" u="none" strike="noStrike" kern="1200" cap="none" spc="0" baseline="0" dirty="0" err="1">
                <a:solidFill>
                  <a:srgbClr val="7F7F7F"/>
                </a:solidFill>
                <a:uFillTx/>
                <a:latin typeface="Georgia" pitchFamily="18"/>
              </a:rPr>
              <a:t>Let‘s</a:t>
            </a:r>
            <a:r>
              <a:rPr lang="de-DE" sz="1000" b="0" i="0" u="none" strike="noStrike" kern="1200" cap="none" spc="0" baseline="0" dirty="0">
                <a:solidFill>
                  <a:srgbClr val="7F7F7F"/>
                </a:solidFill>
                <a:uFillTx/>
                <a:latin typeface="Georgia" pitchFamily="18"/>
              </a:rPr>
              <a:t> </a:t>
            </a:r>
            <a:r>
              <a:rPr lang="de-DE" sz="1000" b="0" i="0" u="none" strike="noStrike" kern="1200" cap="none" spc="0" baseline="0" dirty="0" err="1" smtClean="0">
                <a:solidFill>
                  <a:srgbClr val="7F7F7F"/>
                </a:solidFill>
                <a:uFillTx/>
                <a:latin typeface="Georgia" pitchFamily="18"/>
              </a:rPr>
              <a:t>Explore</a:t>
            </a:r>
            <a:r>
              <a:rPr lang="de-DE" sz="1000" b="0" i="0" u="none" strike="noStrike" kern="1200" cap="none" spc="0" baseline="0" dirty="0" smtClean="0">
                <a:solidFill>
                  <a:srgbClr val="7F7F7F"/>
                </a:solidFill>
                <a:uFillTx/>
                <a:latin typeface="Georgia" pitchFamily="18"/>
              </a:rPr>
              <a:t> </a:t>
            </a:r>
            <a:r>
              <a:rPr lang="de-DE" sz="1000" b="0" i="0" u="none" strike="noStrike" kern="1200" cap="none" spc="0" baseline="0" dirty="0">
                <a:solidFill>
                  <a:srgbClr val="7F7F7F"/>
                </a:solidFill>
                <a:uFillTx/>
                <a:latin typeface="Georgia" pitchFamily="18"/>
              </a:rPr>
              <a:t>Modern Germany</a:t>
            </a:r>
            <a:endParaRPr lang="de-DE" sz="1000" b="0" i="0" u="none" strike="noStrike" kern="1200" cap="none" spc="0" baseline="0" dirty="0">
              <a:solidFill>
                <a:srgbClr val="7F7F7F"/>
              </a:solidFill>
              <a:uFillTx/>
              <a:latin typeface="Calibri"/>
            </a:endParaRPr>
          </a:p>
        </p:txBody>
      </p:sp>
      <p:sp>
        <p:nvSpPr>
          <p:cNvPr id="25" name="Ellipse 24"/>
          <p:cNvSpPr/>
          <p:nvPr/>
        </p:nvSpPr>
        <p:spPr>
          <a:xfrm>
            <a:off x="7939144" y="158160"/>
            <a:ext cx="1080000" cy="1080000"/>
          </a:xfrm>
          <a:prstGeom prst="ellipse">
            <a:avLst/>
          </a:prstGeom>
          <a:solidFill>
            <a:srgbClr val="ED6113"/>
          </a:solidFill>
          <a:ln w="1270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solidFill>
                  <a:schemeClr val="bg1"/>
                </a:solidFill>
                <a:latin typeface="Century" pitchFamily="18" charset="0"/>
              </a:rPr>
              <a:t>3.1</a:t>
            </a:r>
            <a:endParaRPr lang="de-DE" b="1" dirty="0">
              <a:solidFill>
                <a:schemeClr val="bg1"/>
              </a:solidFill>
              <a:latin typeface="Century" pitchFamily="18" charset="0"/>
            </a:endParaRPr>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5829" y="1905000"/>
            <a:ext cx="3767271" cy="2519363"/>
          </a:xfrm>
          <a:prstGeom prst="rect">
            <a:avLst/>
          </a:prstGeom>
          <a:noFill/>
          <a:ln w="254000">
            <a:solidFill>
              <a:srgbClr val="ED61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1905000"/>
            <a:ext cx="2901061" cy="4038600"/>
          </a:xfrm>
          <a:prstGeom prst="rect">
            <a:avLst/>
          </a:prstGeom>
          <a:noFill/>
          <a:ln w="254000">
            <a:solidFill>
              <a:srgbClr val="ED61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8"/>
          <p:cNvSpPr txBox="1"/>
          <p:nvPr/>
        </p:nvSpPr>
        <p:spPr>
          <a:xfrm>
            <a:off x="832342" y="5162490"/>
            <a:ext cx="3587258" cy="400110"/>
          </a:xfrm>
          <a:prstGeom prst="rect">
            <a:avLst/>
          </a:prstGeom>
          <a:solidFill>
            <a:srgbClr val="FFFF00"/>
          </a:solidFill>
        </p:spPr>
        <p:txBody>
          <a:bodyPr wrap="square" rtlCol="0">
            <a:spAutoFit/>
          </a:bodyPr>
          <a:lstStyle/>
          <a:p>
            <a:r>
              <a:rPr lang="en-US" sz="2000" b="1" dirty="0">
                <a:solidFill>
                  <a:schemeClr val="tx1">
                    <a:lumMod val="65000"/>
                    <a:lumOff val="35000"/>
                  </a:schemeClr>
                </a:solidFill>
                <a:latin typeface="Century" pitchFamily="18" charset="0"/>
              </a:rPr>
              <a:t>The Bombing of Dresden</a:t>
            </a:r>
          </a:p>
        </p:txBody>
      </p:sp>
    </p:spTree>
    <p:extLst>
      <p:ext uri="{BB962C8B-B14F-4D97-AF65-F5344CB8AC3E}">
        <p14:creationId xmlns:p14="http://schemas.microsoft.com/office/powerpoint/2010/main" val="36405632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bgerundetes Rechteck 3"/>
          <p:cNvSpPr/>
          <p:nvPr/>
        </p:nvSpPr>
        <p:spPr>
          <a:xfrm>
            <a:off x="251524" y="188640"/>
            <a:ext cx="8640961" cy="1008107"/>
          </a:xfrm>
          <a:custGeom>
            <a:avLst>
              <a:gd name="f10" fmla="val 3600"/>
            </a:avLst>
            <a:gdLst>
              <a:gd name="f1" fmla="val 10800000"/>
              <a:gd name="f2" fmla="val 5400000"/>
              <a:gd name="f3" fmla="val 16200000"/>
              <a:gd name="f4" fmla="val w"/>
              <a:gd name="f5" fmla="val h"/>
              <a:gd name="f6" fmla="val ss"/>
              <a:gd name="f7" fmla="val 0"/>
              <a:gd name="f8" fmla="*/ 5419351 1 1725033"/>
              <a:gd name="f9" fmla="val 45"/>
              <a:gd name="f10" fmla="val 360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ED6113"/>
          </a:solidFill>
          <a:ln>
            <a:noFill/>
            <a:prstDash val="solid"/>
          </a:ln>
        </p:spPr>
        <p:txBody>
          <a:bodyPr vert="horz" wrap="square" lIns="91440" tIns="45720" rIns="91440" bIns="45720" anchor="ctr" anchorCtr="0" compatLnSpc="1"/>
          <a:lstStyle/>
          <a:p>
            <a:pPr lvl="0">
              <a:defRPr sz="1800" b="0" i="0" u="none" strike="noStrike" kern="0" cap="none" spc="0" baseline="0">
                <a:solidFill>
                  <a:srgbClr val="000000"/>
                </a:solidFill>
                <a:uFillTx/>
              </a:defRPr>
            </a:pPr>
            <a:r>
              <a:rPr lang="en-US" sz="2400" b="1" cap="all" dirty="0">
                <a:solidFill>
                  <a:srgbClr val="FFFFFF"/>
                </a:solidFill>
                <a:effectLst>
                  <a:outerShdw blurRad="38100" dist="38100" dir="2700000" algn="tl">
                    <a:srgbClr val="000000">
                      <a:alpha val="43137"/>
                    </a:srgbClr>
                  </a:outerShdw>
                </a:effectLst>
                <a:latin typeface="Century" pitchFamily="18" charset="0"/>
              </a:rPr>
              <a:t>9 A.D.</a:t>
            </a:r>
            <a:br>
              <a:rPr lang="en-US" sz="2400" b="1" cap="all" dirty="0">
                <a:solidFill>
                  <a:srgbClr val="FFFFFF"/>
                </a:solidFill>
                <a:effectLst>
                  <a:outerShdw blurRad="38100" dist="38100" dir="2700000" algn="tl">
                    <a:srgbClr val="000000">
                      <a:alpha val="43137"/>
                    </a:srgbClr>
                  </a:outerShdw>
                </a:effectLst>
                <a:latin typeface="Century" pitchFamily="18" charset="0"/>
              </a:rPr>
            </a:br>
            <a:r>
              <a:rPr lang="en-US" sz="2400" b="1" cap="all" dirty="0">
                <a:solidFill>
                  <a:srgbClr val="FFFFFF"/>
                </a:solidFill>
                <a:effectLst>
                  <a:outerShdw blurRad="38100" dist="38100" dir="2700000" algn="tl">
                    <a:srgbClr val="000000">
                      <a:alpha val="43137"/>
                    </a:srgbClr>
                  </a:outerShdw>
                </a:effectLst>
                <a:latin typeface="Century" pitchFamily="18" charset="0"/>
              </a:rPr>
              <a:t>Battle of the </a:t>
            </a:r>
            <a:r>
              <a:rPr lang="en-US" sz="2400" b="1" cap="all" dirty="0" err="1">
                <a:solidFill>
                  <a:srgbClr val="FFFFFF"/>
                </a:solidFill>
                <a:effectLst>
                  <a:outerShdw blurRad="38100" dist="38100" dir="2700000" algn="tl">
                    <a:srgbClr val="000000">
                      <a:alpha val="43137"/>
                    </a:srgbClr>
                  </a:outerShdw>
                </a:effectLst>
                <a:latin typeface="Century" pitchFamily="18" charset="0"/>
              </a:rPr>
              <a:t>Teutoburg</a:t>
            </a:r>
            <a:r>
              <a:rPr lang="en-US" sz="2400" b="1" cap="all" dirty="0">
                <a:solidFill>
                  <a:srgbClr val="FFFFFF"/>
                </a:solidFill>
                <a:effectLst>
                  <a:outerShdw blurRad="38100" dist="38100" dir="2700000" algn="tl">
                    <a:srgbClr val="000000">
                      <a:alpha val="43137"/>
                    </a:srgbClr>
                  </a:outerShdw>
                </a:effectLst>
                <a:latin typeface="Century" pitchFamily="18" charset="0"/>
              </a:rPr>
              <a:t> </a:t>
            </a:r>
            <a:r>
              <a:rPr lang="en-US" sz="2400" b="1" cap="all" dirty="0" smtClean="0">
                <a:solidFill>
                  <a:srgbClr val="FFFFFF"/>
                </a:solidFill>
                <a:effectLst>
                  <a:outerShdw blurRad="38100" dist="38100" dir="2700000" algn="tl">
                    <a:srgbClr val="000000">
                      <a:alpha val="43137"/>
                    </a:srgbClr>
                  </a:outerShdw>
                </a:effectLst>
                <a:latin typeface="Century" pitchFamily="18" charset="0"/>
              </a:rPr>
              <a:t>Forest</a:t>
            </a:r>
            <a:endParaRPr lang="de-DE" sz="2400" b="1" u="none" strike="noStrike" kern="1200" cap="all" spc="0" dirty="0">
              <a:solidFill>
                <a:srgbClr val="FFFFFF"/>
              </a:solidFill>
              <a:effectLst>
                <a:outerShdw blurRad="38100" dist="38100" dir="2700000" algn="tl">
                  <a:srgbClr val="000000">
                    <a:alpha val="43137"/>
                  </a:srgbClr>
                </a:outerShdw>
              </a:effectLst>
              <a:uFillTx/>
              <a:latin typeface="Century" pitchFamily="18" charset="0"/>
            </a:endParaRPr>
          </a:p>
        </p:txBody>
      </p:sp>
      <p:cxnSp>
        <p:nvCxnSpPr>
          <p:cNvPr id="4" name="Gerade Verbindung 8"/>
          <p:cNvCxnSpPr/>
          <p:nvPr/>
        </p:nvCxnSpPr>
        <p:spPr>
          <a:xfrm>
            <a:off x="0" y="6309323"/>
            <a:ext cx="9144000" cy="0"/>
          </a:xfrm>
          <a:prstGeom prst="straightConnector1">
            <a:avLst/>
          </a:prstGeom>
          <a:noFill/>
          <a:ln w="9528">
            <a:solidFill>
              <a:srgbClr val="ED6113"/>
            </a:solidFill>
            <a:prstDash val="solid"/>
          </a:ln>
        </p:spPr>
      </p:cxnSp>
      <p:sp>
        <p:nvSpPr>
          <p:cNvPr id="5" name="Textfeld 10"/>
          <p:cNvSpPr txBox="1"/>
          <p:nvPr/>
        </p:nvSpPr>
        <p:spPr>
          <a:xfrm>
            <a:off x="6804251" y="6453332"/>
            <a:ext cx="2088233" cy="246220"/>
          </a:xfrm>
          <a:prstGeom prst="rect">
            <a:avLst/>
          </a:prstGeom>
          <a:noFill/>
          <a:ln>
            <a:noFill/>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de-DE" sz="1000" b="0" i="0" u="none" strike="noStrike" kern="1200" cap="none" spc="0" baseline="0" dirty="0" err="1">
                <a:solidFill>
                  <a:srgbClr val="7F7F7F"/>
                </a:solidFill>
                <a:uFillTx/>
                <a:latin typeface="Georgia" pitchFamily="18"/>
              </a:rPr>
              <a:t>Let‘s</a:t>
            </a:r>
            <a:r>
              <a:rPr lang="de-DE" sz="1000" b="0" i="0" u="none" strike="noStrike" kern="1200" cap="none" spc="0" baseline="0" dirty="0">
                <a:solidFill>
                  <a:srgbClr val="7F7F7F"/>
                </a:solidFill>
                <a:uFillTx/>
                <a:latin typeface="Georgia" pitchFamily="18"/>
              </a:rPr>
              <a:t> </a:t>
            </a:r>
            <a:r>
              <a:rPr lang="de-DE" sz="1000" b="0" i="0" u="none" strike="noStrike" kern="1200" cap="none" spc="0" baseline="0" dirty="0" err="1" smtClean="0">
                <a:solidFill>
                  <a:srgbClr val="7F7F7F"/>
                </a:solidFill>
                <a:uFillTx/>
                <a:latin typeface="Georgia" pitchFamily="18"/>
              </a:rPr>
              <a:t>Explore</a:t>
            </a:r>
            <a:r>
              <a:rPr lang="de-DE" sz="1000" b="0" i="0" u="none" strike="noStrike" kern="1200" cap="none" spc="0" baseline="0" dirty="0" smtClean="0">
                <a:solidFill>
                  <a:srgbClr val="7F7F7F"/>
                </a:solidFill>
                <a:uFillTx/>
                <a:latin typeface="Georgia" pitchFamily="18"/>
              </a:rPr>
              <a:t> </a:t>
            </a:r>
            <a:r>
              <a:rPr lang="de-DE" sz="1000" b="0" i="0" u="none" strike="noStrike" kern="1200" cap="none" spc="0" baseline="0" dirty="0">
                <a:solidFill>
                  <a:srgbClr val="7F7F7F"/>
                </a:solidFill>
                <a:uFillTx/>
                <a:latin typeface="Georgia" pitchFamily="18"/>
              </a:rPr>
              <a:t>Modern Germany</a:t>
            </a:r>
            <a:endParaRPr lang="de-DE" sz="1000" b="0" i="0" u="none" strike="noStrike" kern="1200" cap="none" spc="0" baseline="0" dirty="0">
              <a:solidFill>
                <a:srgbClr val="7F7F7F"/>
              </a:solidFill>
              <a:uFillTx/>
              <a:latin typeface="Calibri"/>
            </a:endParaRPr>
          </a:p>
        </p:txBody>
      </p:sp>
      <p:sp>
        <p:nvSpPr>
          <p:cNvPr id="25" name="Ellipse 24"/>
          <p:cNvSpPr/>
          <p:nvPr/>
        </p:nvSpPr>
        <p:spPr>
          <a:xfrm>
            <a:off x="7939144" y="158160"/>
            <a:ext cx="1080000" cy="1080000"/>
          </a:xfrm>
          <a:prstGeom prst="ellipse">
            <a:avLst/>
          </a:prstGeom>
          <a:solidFill>
            <a:srgbClr val="ED6113"/>
          </a:solidFill>
          <a:ln w="1270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solidFill>
                  <a:schemeClr val="bg1"/>
                </a:solidFill>
                <a:latin typeface="Century" pitchFamily="18" charset="0"/>
              </a:rPr>
              <a:t>3.1</a:t>
            </a:r>
            <a:endParaRPr lang="de-DE" b="1" dirty="0">
              <a:solidFill>
                <a:schemeClr val="bg1"/>
              </a:solidFill>
              <a:latin typeface="Century" pitchFamily="18" charset="0"/>
            </a:endParaRPr>
          </a:p>
        </p:txBody>
      </p:sp>
      <p:pic>
        <p:nvPicPr>
          <p:cNvPr id="10" name="Picture 2" descr="https://upload.wikimedia.org/wikipedia/commons/f/fd/GunkelHermannsschlach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993106"/>
            <a:ext cx="5652290" cy="3176588"/>
          </a:xfrm>
          <a:prstGeom prst="rect">
            <a:avLst/>
          </a:prstGeom>
          <a:noFill/>
          <a:ln w="254000">
            <a:solidFill>
              <a:srgbClr val="ED6113"/>
            </a:solidFill>
            <a:round/>
            <a:headEnd/>
            <a:tailEnd/>
          </a:ln>
          <a:effectLst/>
          <a:extLst>
            <a:ext uri="{909E8E84-426E-40DD-AFC4-6F175D3DCCD1}">
              <a14:hiddenFill xmlns:a14="http://schemas.microsoft.com/office/drawing/2010/main">
                <a:solidFill>
                  <a:srgbClr val="FFFFFF"/>
                </a:solidFill>
              </a14:hiddenFill>
            </a:ext>
          </a:extLst>
        </p:spPr>
      </p:pic>
      <p:sp>
        <p:nvSpPr>
          <p:cNvPr id="12" name="TextBox 8"/>
          <p:cNvSpPr txBox="1"/>
          <p:nvPr/>
        </p:nvSpPr>
        <p:spPr>
          <a:xfrm>
            <a:off x="6113908" y="3810000"/>
            <a:ext cx="2278152" cy="2246769"/>
          </a:xfrm>
          <a:prstGeom prst="rect">
            <a:avLst/>
          </a:prstGeom>
          <a:solidFill>
            <a:srgbClr val="FFFF00"/>
          </a:solidFill>
        </p:spPr>
        <p:txBody>
          <a:bodyPr wrap="square" rtlCol="0">
            <a:spAutoFit/>
          </a:bodyPr>
          <a:lstStyle/>
          <a:p>
            <a:r>
              <a:rPr lang="en-US" sz="2000" b="1" dirty="0">
                <a:solidFill>
                  <a:schemeClr val="tx1">
                    <a:lumMod val="65000"/>
                    <a:lumOff val="35000"/>
                  </a:schemeClr>
                </a:solidFill>
                <a:latin typeface="Century" pitchFamily="18" charset="0"/>
              </a:rPr>
              <a:t>An alliance of Germanic tribes defeated Roman legions and stopped Roman expansion into Northern </a:t>
            </a:r>
            <a:r>
              <a:rPr lang="en-US" sz="2000" b="1" dirty="0" smtClean="0">
                <a:solidFill>
                  <a:schemeClr val="tx1">
                    <a:lumMod val="65000"/>
                    <a:lumOff val="35000"/>
                  </a:schemeClr>
                </a:solidFill>
                <a:latin typeface="Century" pitchFamily="18" charset="0"/>
              </a:rPr>
              <a:t>Europe.</a:t>
            </a:r>
            <a:endParaRPr lang="en-US" sz="2000" b="1" dirty="0">
              <a:solidFill>
                <a:schemeClr val="tx1">
                  <a:lumMod val="65000"/>
                  <a:lumOff val="35000"/>
                </a:schemeClr>
              </a:solidFill>
              <a:latin typeface="Century" pitchFamily="18" charset="0"/>
            </a:endParaRPr>
          </a:p>
        </p:txBody>
      </p:sp>
    </p:spTree>
    <p:extLst>
      <p:ext uri="{BB962C8B-B14F-4D97-AF65-F5344CB8AC3E}">
        <p14:creationId xmlns:p14="http://schemas.microsoft.com/office/powerpoint/2010/main" val="1265152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bgerundetes Rechteck 3"/>
          <p:cNvSpPr/>
          <p:nvPr/>
        </p:nvSpPr>
        <p:spPr>
          <a:xfrm>
            <a:off x="251524" y="188640"/>
            <a:ext cx="8640961" cy="1008107"/>
          </a:xfrm>
          <a:custGeom>
            <a:avLst>
              <a:gd name="f10" fmla="val 3600"/>
            </a:avLst>
            <a:gdLst>
              <a:gd name="f1" fmla="val 10800000"/>
              <a:gd name="f2" fmla="val 5400000"/>
              <a:gd name="f3" fmla="val 16200000"/>
              <a:gd name="f4" fmla="val w"/>
              <a:gd name="f5" fmla="val h"/>
              <a:gd name="f6" fmla="val ss"/>
              <a:gd name="f7" fmla="val 0"/>
              <a:gd name="f8" fmla="*/ 5419351 1 1725033"/>
              <a:gd name="f9" fmla="val 45"/>
              <a:gd name="f10" fmla="val 360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ED6113"/>
          </a:solidFill>
          <a:ln>
            <a:noFill/>
            <a:prstDash val="solid"/>
          </a:ln>
        </p:spPr>
        <p:txBody>
          <a:bodyPr vert="horz" wrap="square" lIns="91440" tIns="45720" rIns="91440" bIns="45720" anchor="ctr" anchorCtr="0" compatLnSpc="1"/>
          <a:lstStyle/>
          <a:p>
            <a:pPr lvl="0">
              <a:defRPr sz="1800" b="0" i="0" u="none" strike="noStrike" kern="0" cap="none" spc="0" baseline="0">
                <a:solidFill>
                  <a:srgbClr val="000000"/>
                </a:solidFill>
                <a:uFillTx/>
              </a:defRPr>
            </a:pPr>
            <a:r>
              <a:rPr lang="en-US" sz="2400" b="1" cap="all" dirty="0">
                <a:solidFill>
                  <a:srgbClr val="FFFFFF"/>
                </a:solidFill>
                <a:effectLst>
                  <a:outerShdw blurRad="38100" dist="38100" dir="2700000" algn="tl">
                    <a:srgbClr val="000000">
                      <a:alpha val="43137"/>
                    </a:srgbClr>
                  </a:outerShdw>
                </a:effectLst>
                <a:latin typeface="Century" pitchFamily="18" charset="0"/>
              </a:rPr>
              <a:t>1945-1949 Occupation period</a:t>
            </a:r>
            <a:endParaRPr lang="de-DE" sz="2400" b="1" u="none" strike="noStrike" kern="1200" cap="all" spc="0" dirty="0">
              <a:solidFill>
                <a:srgbClr val="FFFFFF"/>
              </a:solidFill>
              <a:effectLst>
                <a:outerShdw blurRad="38100" dist="38100" dir="2700000" algn="tl">
                  <a:srgbClr val="000000">
                    <a:alpha val="43137"/>
                  </a:srgbClr>
                </a:outerShdw>
              </a:effectLst>
              <a:uFillTx/>
              <a:latin typeface="Century" pitchFamily="18" charset="0"/>
            </a:endParaRPr>
          </a:p>
        </p:txBody>
      </p:sp>
      <p:cxnSp>
        <p:nvCxnSpPr>
          <p:cNvPr id="4" name="Gerade Verbindung 8"/>
          <p:cNvCxnSpPr/>
          <p:nvPr/>
        </p:nvCxnSpPr>
        <p:spPr>
          <a:xfrm>
            <a:off x="0" y="6309323"/>
            <a:ext cx="9144000" cy="0"/>
          </a:xfrm>
          <a:prstGeom prst="straightConnector1">
            <a:avLst/>
          </a:prstGeom>
          <a:noFill/>
          <a:ln w="9528">
            <a:solidFill>
              <a:srgbClr val="ED6113"/>
            </a:solidFill>
            <a:prstDash val="solid"/>
          </a:ln>
        </p:spPr>
      </p:cxnSp>
      <p:sp>
        <p:nvSpPr>
          <p:cNvPr id="5" name="Textfeld 10"/>
          <p:cNvSpPr txBox="1"/>
          <p:nvPr/>
        </p:nvSpPr>
        <p:spPr>
          <a:xfrm>
            <a:off x="6804251" y="6453332"/>
            <a:ext cx="2088233" cy="246220"/>
          </a:xfrm>
          <a:prstGeom prst="rect">
            <a:avLst/>
          </a:prstGeom>
          <a:noFill/>
          <a:ln>
            <a:noFill/>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de-DE" sz="1000" b="0" i="0" u="none" strike="noStrike" kern="1200" cap="none" spc="0" baseline="0" dirty="0" err="1">
                <a:solidFill>
                  <a:srgbClr val="7F7F7F"/>
                </a:solidFill>
                <a:uFillTx/>
                <a:latin typeface="Georgia" pitchFamily="18"/>
              </a:rPr>
              <a:t>Let‘s</a:t>
            </a:r>
            <a:r>
              <a:rPr lang="de-DE" sz="1000" b="0" i="0" u="none" strike="noStrike" kern="1200" cap="none" spc="0" baseline="0" dirty="0">
                <a:solidFill>
                  <a:srgbClr val="7F7F7F"/>
                </a:solidFill>
                <a:uFillTx/>
                <a:latin typeface="Georgia" pitchFamily="18"/>
              </a:rPr>
              <a:t> </a:t>
            </a:r>
            <a:r>
              <a:rPr lang="de-DE" sz="1000" b="0" i="0" u="none" strike="noStrike" kern="1200" cap="none" spc="0" baseline="0" dirty="0" err="1" smtClean="0">
                <a:solidFill>
                  <a:srgbClr val="7F7F7F"/>
                </a:solidFill>
                <a:uFillTx/>
                <a:latin typeface="Georgia" pitchFamily="18"/>
              </a:rPr>
              <a:t>Explore</a:t>
            </a:r>
            <a:r>
              <a:rPr lang="de-DE" sz="1000" b="0" i="0" u="none" strike="noStrike" kern="1200" cap="none" spc="0" baseline="0" dirty="0" smtClean="0">
                <a:solidFill>
                  <a:srgbClr val="7F7F7F"/>
                </a:solidFill>
                <a:uFillTx/>
                <a:latin typeface="Georgia" pitchFamily="18"/>
              </a:rPr>
              <a:t> </a:t>
            </a:r>
            <a:r>
              <a:rPr lang="de-DE" sz="1000" b="0" i="0" u="none" strike="noStrike" kern="1200" cap="none" spc="0" baseline="0" dirty="0">
                <a:solidFill>
                  <a:srgbClr val="7F7F7F"/>
                </a:solidFill>
                <a:uFillTx/>
                <a:latin typeface="Georgia" pitchFamily="18"/>
              </a:rPr>
              <a:t>Modern Germany</a:t>
            </a:r>
            <a:endParaRPr lang="de-DE" sz="1000" b="0" i="0" u="none" strike="noStrike" kern="1200" cap="none" spc="0" baseline="0" dirty="0">
              <a:solidFill>
                <a:srgbClr val="7F7F7F"/>
              </a:solidFill>
              <a:uFillTx/>
              <a:latin typeface="Calibri"/>
            </a:endParaRPr>
          </a:p>
        </p:txBody>
      </p:sp>
      <p:sp>
        <p:nvSpPr>
          <p:cNvPr id="25" name="Ellipse 24"/>
          <p:cNvSpPr/>
          <p:nvPr/>
        </p:nvSpPr>
        <p:spPr>
          <a:xfrm>
            <a:off x="7939144" y="158160"/>
            <a:ext cx="1080000" cy="1080000"/>
          </a:xfrm>
          <a:prstGeom prst="ellipse">
            <a:avLst/>
          </a:prstGeom>
          <a:solidFill>
            <a:srgbClr val="ED6113"/>
          </a:solidFill>
          <a:ln w="1270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solidFill>
                  <a:schemeClr val="bg1"/>
                </a:solidFill>
                <a:latin typeface="Century" pitchFamily="18" charset="0"/>
              </a:rPr>
              <a:t>3.1</a:t>
            </a:r>
            <a:endParaRPr lang="de-DE" b="1" dirty="0">
              <a:solidFill>
                <a:schemeClr val="bg1"/>
              </a:solidFill>
              <a:latin typeface="Century" pitchFamily="18" charset="0"/>
            </a:endParaRPr>
          </a:p>
        </p:txBody>
      </p:sp>
      <p:sp>
        <p:nvSpPr>
          <p:cNvPr id="11" name="TextBox 8"/>
          <p:cNvSpPr txBox="1"/>
          <p:nvPr/>
        </p:nvSpPr>
        <p:spPr>
          <a:xfrm>
            <a:off x="1137142" y="4876800"/>
            <a:ext cx="3587258" cy="400110"/>
          </a:xfrm>
          <a:prstGeom prst="rect">
            <a:avLst/>
          </a:prstGeom>
          <a:solidFill>
            <a:srgbClr val="FFFF00"/>
          </a:solidFill>
        </p:spPr>
        <p:txBody>
          <a:bodyPr wrap="square" rtlCol="0">
            <a:spAutoFit/>
          </a:bodyPr>
          <a:lstStyle/>
          <a:p>
            <a:r>
              <a:rPr lang="en-US" sz="2000" b="1" dirty="0">
                <a:solidFill>
                  <a:schemeClr val="tx1">
                    <a:lumMod val="65000"/>
                    <a:lumOff val="35000"/>
                  </a:schemeClr>
                </a:solidFill>
                <a:latin typeface="Century" pitchFamily="18" charset="0"/>
              </a:rPr>
              <a:t>Berlin Airlift</a:t>
            </a:r>
          </a:p>
        </p:txBody>
      </p:sp>
      <p:pic>
        <p:nvPicPr>
          <p:cNvPr id="1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20897" y="1676400"/>
            <a:ext cx="4355722" cy="4144962"/>
          </a:xfrm>
          <a:prstGeom prst="rect">
            <a:avLst/>
          </a:prstGeom>
          <a:noFill/>
          <a:ln w="254000">
            <a:solidFill>
              <a:srgbClr val="ED61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525089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bgerundetes Rechteck 3"/>
          <p:cNvSpPr/>
          <p:nvPr/>
        </p:nvSpPr>
        <p:spPr>
          <a:xfrm>
            <a:off x="251524" y="188640"/>
            <a:ext cx="8640961" cy="1008107"/>
          </a:xfrm>
          <a:custGeom>
            <a:avLst>
              <a:gd name="f10" fmla="val 3600"/>
            </a:avLst>
            <a:gdLst>
              <a:gd name="f1" fmla="val 10800000"/>
              <a:gd name="f2" fmla="val 5400000"/>
              <a:gd name="f3" fmla="val 16200000"/>
              <a:gd name="f4" fmla="val w"/>
              <a:gd name="f5" fmla="val h"/>
              <a:gd name="f6" fmla="val ss"/>
              <a:gd name="f7" fmla="val 0"/>
              <a:gd name="f8" fmla="*/ 5419351 1 1725033"/>
              <a:gd name="f9" fmla="val 45"/>
              <a:gd name="f10" fmla="val 360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ED6113"/>
          </a:solidFill>
          <a:ln>
            <a:noFill/>
            <a:prstDash val="solid"/>
          </a:ln>
        </p:spPr>
        <p:txBody>
          <a:bodyPr vert="horz" wrap="square" lIns="91440" tIns="45720" rIns="91440" bIns="45720" anchor="ctr" anchorCtr="0" compatLnSpc="1"/>
          <a:lstStyle/>
          <a:p>
            <a:pPr lvl="0">
              <a:defRPr sz="1800" b="0" i="0" u="none" strike="noStrike" kern="0" cap="none" spc="0" baseline="0">
                <a:solidFill>
                  <a:srgbClr val="000000"/>
                </a:solidFill>
                <a:uFillTx/>
              </a:defRPr>
            </a:pPr>
            <a:r>
              <a:rPr lang="en-US" sz="2400" b="1" cap="all" dirty="0">
                <a:solidFill>
                  <a:srgbClr val="FFFFFF"/>
                </a:solidFill>
                <a:effectLst>
                  <a:outerShdw blurRad="38100" dist="38100" dir="2700000" algn="tl">
                    <a:srgbClr val="000000">
                      <a:alpha val="43137"/>
                    </a:srgbClr>
                  </a:outerShdw>
                </a:effectLst>
                <a:latin typeface="Century" pitchFamily="18" charset="0"/>
              </a:rPr>
              <a:t>1949-1990 Two </a:t>
            </a:r>
            <a:r>
              <a:rPr lang="en-US" sz="2400" b="1" cap="all" dirty="0" err="1" smtClean="0">
                <a:solidFill>
                  <a:srgbClr val="FFFFFF"/>
                </a:solidFill>
                <a:effectLst>
                  <a:outerShdw blurRad="38100" dist="38100" dir="2700000" algn="tl">
                    <a:srgbClr val="000000">
                      <a:alpha val="43137"/>
                    </a:srgbClr>
                  </a:outerShdw>
                </a:effectLst>
                <a:latin typeface="Century" pitchFamily="18" charset="0"/>
              </a:rPr>
              <a:t>Germanies</a:t>
            </a:r>
            <a:endParaRPr lang="de-DE" sz="2400" b="1" u="none" strike="noStrike" kern="1200" cap="all" spc="0" dirty="0">
              <a:solidFill>
                <a:srgbClr val="FFFFFF"/>
              </a:solidFill>
              <a:effectLst>
                <a:outerShdw blurRad="38100" dist="38100" dir="2700000" algn="tl">
                  <a:srgbClr val="000000">
                    <a:alpha val="43137"/>
                  </a:srgbClr>
                </a:outerShdw>
              </a:effectLst>
              <a:uFillTx/>
              <a:latin typeface="Century" pitchFamily="18" charset="0"/>
            </a:endParaRPr>
          </a:p>
        </p:txBody>
      </p:sp>
      <p:cxnSp>
        <p:nvCxnSpPr>
          <p:cNvPr id="4" name="Gerade Verbindung 8"/>
          <p:cNvCxnSpPr/>
          <p:nvPr/>
        </p:nvCxnSpPr>
        <p:spPr>
          <a:xfrm>
            <a:off x="0" y="6309323"/>
            <a:ext cx="9144000" cy="0"/>
          </a:xfrm>
          <a:prstGeom prst="straightConnector1">
            <a:avLst/>
          </a:prstGeom>
          <a:noFill/>
          <a:ln w="9528">
            <a:solidFill>
              <a:srgbClr val="ED6113"/>
            </a:solidFill>
            <a:prstDash val="solid"/>
          </a:ln>
        </p:spPr>
      </p:cxnSp>
      <p:sp>
        <p:nvSpPr>
          <p:cNvPr id="5" name="Textfeld 10"/>
          <p:cNvSpPr txBox="1"/>
          <p:nvPr/>
        </p:nvSpPr>
        <p:spPr>
          <a:xfrm>
            <a:off x="6804251" y="6453332"/>
            <a:ext cx="2088233" cy="246220"/>
          </a:xfrm>
          <a:prstGeom prst="rect">
            <a:avLst/>
          </a:prstGeom>
          <a:noFill/>
          <a:ln>
            <a:noFill/>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de-DE" sz="1000" b="0" i="0" u="none" strike="noStrike" kern="1200" cap="none" spc="0" baseline="0" dirty="0" err="1">
                <a:solidFill>
                  <a:srgbClr val="7F7F7F"/>
                </a:solidFill>
                <a:uFillTx/>
                <a:latin typeface="Georgia" pitchFamily="18"/>
              </a:rPr>
              <a:t>Let‘s</a:t>
            </a:r>
            <a:r>
              <a:rPr lang="de-DE" sz="1000" b="0" i="0" u="none" strike="noStrike" kern="1200" cap="none" spc="0" baseline="0" dirty="0">
                <a:solidFill>
                  <a:srgbClr val="7F7F7F"/>
                </a:solidFill>
                <a:uFillTx/>
                <a:latin typeface="Georgia" pitchFamily="18"/>
              </a:rPr>
              <a:t> </a:t>
            </a:r>
            <a:r>
              <a:rPr lang="de-DE" sz="1000" b="0" i="0" u="none" strike="noStrike" kern="1200" cap="none" spc="0" baseline="0" dirty="0" err="1" smtClean="0">
                <a:solidFill>
                  <a:srgbClr val="7F7F7F"/>
                </a:solidFill>
                <a:uFillTx/>
                <a:latin typeface="Georgia" pitchFamily="18"/>
              </a:rPr>
              <a:t>Explore</a:t>
            </a:r>
            <a:r>
              <a:rPr lang="de-DE" sz="1000" b="0" i="0" u="none" strike="noStrike" kern="1200" cap="none" spc="0" baseline="0" dirty="0" smtClean="0">
                <a:solidFill>
                  <a:srgbClr val="7F7F7F"/>
                </a:solidFill>
                <a:uFillTx/>
                <a:latin typeface="Georgia" pitchFamily="18"/>
              </a:rPr>
              <a:t> </a:t>
            </a:r>
            <a:r>
              <a:rPr lang="de-DE" sz="1000" b="0" i="0" u="none" strike="noStrike" kern="1200" cap="none" spc="0" baseline="0" dirty="0">
                <a:solidFill>
                  <a:srgbClr val="7F7F7F"/>
                </a:solidFill>
                <a:uFillTx/>
                <a:latin typeface="Georgia" pitchFamily="18"/>
              </a:rPr>
              <a:t>Modern Germany</a:t>
            </a:r>
            <a:endParaRPr lang="de-DE" sz="1000" b="0" i="0" u="none" strike="noStrike" kern="1200" cap="none" spc="0" baseline="0" dirty="0">
              <a:solidFill>
                <a:srgbClr val="7F7F7F"/>
              </a:solidFill>
              <a:uFillTx/>
              <a:latin typeface="Calibri"/>
            </a:endParaRPr>
          </a:p>
        </p:txBody>
      </p:sp>
      <p:sp>
        <p:nvSpPr>
          <p:cNvPr id="25" name="Ellipse 24"/>
          <p:cNvSpPr/>
          <p:nvPr/>
        </p:nvSpPr>
        <p:spPr>
          <a:xfrm>
            <a:off x="7939144" y="158160"/>
            <a:ext cx="1080000" cy="1080000"/>
          </a:xfrm>
          <a:prstGeom prst="ellipse">
            <a:avLst/>
          </a:prstGeom>
          <a:solidFill>
            <a:srgbClr val="ED6113"/>
          </a:solidFill>
          <a:ln w="1270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solidFill>
                  <a:schemeClr val="bg1"/>
                </a:solidFill>
                <a:latin typeface="Century" pitchFamily="18" charset="0"/>
              </a:rPr>
              <a:t>3.1</a:t>
            </a:r>
            <a:endParaRPr lang="de-DE" b="1" dirty="0">
              <a:solidFill>
                <a:schemeClr val="bg1"/>
              </a:solidFill>
              <a:latin typeface="Century" pitchFamily="18" charset="0"/>
            </a:endParaRPr>
          </a:p>
        </p:txBody>
      </p:sp>
      <p:sp>
        <p:nvSpPr>
          <p:cNvPr id="11" name="TextBox 8"/>
          <p:cNvSpPr txBox="1"/>
          <p:nvPr/>
        </p:nvSpPr>
        <p:spPr>
          <a:xfrm>
            <a:off x="4510790" y="2971800"/>
            <a:ext cx="3587258" cy="1938992"/>
          </a:xfrm>
          <a:prstGeom prst="rect">
            <a:avLst/>
          </a:prstGeom>
          <a:solidFill>
            <a:srgbClr val="FFFF00"/>
          </a:solidFill>
        </p:spPr>
        <p:txBody>
          <a:bodyPr wrap="square" rtlCol="0">
            <a:spAutoFit/>
          </a:bodyPr>
          <a:lstStyle/>
          <a:p>
            <a:r>
              <a:rPr lang="en-US" sz="2000" b="1" dirty="0">
                <a:solidFill>
                  <a:schemeClr val="tx1">
                    <a:lumMod val="65000"/>
                    <a:lumOff val="35000"/>
                  </a:schemeClr>
                </a:solidFill>
                <a:latin typeface="Century" pitchFamily="18" charset="0"/>
              </a:rPr>
              <a:t>Separation of Germany into The Federal Republic of Germany (FRG)/ West Germany and the German Democratic Republic (GDR)/ East Germany </a:t>
            </a:r>
          </a:p>
        </p:txBody>
      </p:sp>
      <p:pic>
        <p:nvPicPr>
          <p:cNvPr id="1026" name="Picture 2" descr="http://wipo.mieo.de/files/2009/04/deutschland_bundeslaender_195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4742" y="1676400"/>
            <a:ext cx="3282458" cy="4243441"/>
          </a:xfrm>
          <a:prstGeom prst="rect">
            <a:avLst/>
          </a:prstGeom>
          <a:noFill/>
          <a:ln w="254000">
            <a:solidFill>
              <a:srgbClr val="ED6113"/>
            </a:solidFill>
            <a:round/>
            <a:headEnd/>
            <a:tailEnd/>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69688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bgerundetes Rechteck 3"/>
          <p:cNvSpPr/>
          <p:nvPr/>
        </p:nvSpPr>
        <p:spPr>
          <a:xfrm>
            <a:off x="251524" y="188640"/>
            <a:ext cx="8640961" cy="1008107"/>
          </a:xfrm>
          <a:custGeom>
            <a:avLst>
              <a:gd name="f10" fmla="val 3600"/>
            </a:avLst>
            <a:gdLst>
              <a:gd name="f1" fmla="val 10800000"/>
              <a:gd name="f2" fmla="val 5400000"/>
              <a:gd name="f3" fmla="val 16200000"/>
              <a:gd name="f4" fmla="val w"/>
              <a:gd name="f5" fmla="val h"/>
              <a:gd name="f6" fmla="val ss"/>
              <a:gd name="f7" fmla="val 0"/>
              <a:gd name="f8" fmla="*/ 5419351 1 1725033"/>
              <a:gd name="f9" fmla="val 45"/>
              <a:gd name="f10" fmla="val 360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ED6113"/>
          </a:solidFill>
          <a:ln>
            <a:noFill/>
            <a:prstDash val="solid"/>
          </a:ln>
        </p:spPr>
        <p:txBody>
          <a:bodyPr vert="horz" wrap="square" lIns="91440" tIns="45720" rIns="91440" bIns="45720" anchor="ctr" anchorCtr="0" compatLnSpc="1"/>
          <a:lstStyle/>
          <a:p>
            <a:pPr lvl="0">
              <a:defRPr sz="1800" b="0" i="0" u="none" strike="noStrike" kern="0" cap="none" spc="0" baseline="0">
                <a:solidFill>
                  <a:srgbClr val="000000"/>
                </a:solidFill>
                <a:uFillTx/>
              </a:defRPr>
            </a:pPr>
            <a:r>
              <a:rPr lang="en-US" sz="2400" b="1" cap="all" dirty="0">
                <a:solidFill>
                  <a:srgbClr val="FFFFFF"/>
                </a:solidFill>
                <a:effectLst>
                  <a:outerShdw blurRad="38100" dist="38100" dir="2700000" algn="tl">
                    <a:srgbClr val="000000">
                      <a:alpha val="43137"/>
                    </a:srgbClr>
                  </a:outerShdw>
                </a:effectLst>
                <a:latin typeface="Century" pitchFamily="18" charset="0"/>
              </a:rPr>
              <a:t>August 13, 1961 </a:t>
            </a:r>
            <a:br>
              <a:rPr lang="en-US" sz="2400" b="1" cap="all" dirty="0">
                <a:solidFill>
                  <a:srgbClr val="FFFFFF"/>
                </a:solidFill>
                <a:effectLst>
                  <a:outerShdw blurRad="38100" dist="38100" dir="2700000" algn="tl">
                    <a:srgbClr val="000000">
                      <a:alpha val="43137"/>
                    </a:srgbClr>
                  </a:outerShdw>
                </a:effectLst>
                <a:latin typeface="Century" pitchFamily="18" charset="0"/>
              </a:rPr>
            </a:br>
            <a:r>
              <a:rPr lang="en-US" sz="2400" b="1" cap="all" dirty="0">
                <a:solidFill>
                  <a:srgbClr val="FFFFFF"/>
                </a:solidFill>
                <a:effectLst>
                  <a:outerShdw blurRad="38100" dist="38100" dir="2700000" algn="tl">
                    <a:srgbClr val="000000">
                      <a:alpha val="43137"/>
                    </a:srgbClr>
                  </a:outerShdw>
                </a:effectLst>
                <a:latin typeface="Century" pitchFamily="18" charset="0"/>
              </a:rPr>
              <a:t>Building the Berlin Wall</a:t>
            </a:r>
            <a:endParaRPr lang="de-DE" sz="2400" b="1" u="none" strike="noStrike" kern="1200" cap="all" spc="0" dirty="0">
              <a:solidFill>
                <a:srgbClr val="FFFFFF"/>
              </a:solidFill>
              <a:effectLst>
                <a:outerShdw blurRad="38100" dist="38100" dir="2700000" algn="tl">
                  <a:srgbClr val="000000">
                    <a:alpha val="43137"/>
                  </a:srgbClr>
                </a:outerShdw>
              </a:effectLst>
              <a:uFillTx/>
              <a:latin typeface="Century" pitchFamily="18" charset="0"/>
            </a:endParaRPr>
          </a:p>
        </p:txBody>
      </p:sp>
      <p:cxnSp>
        <p:nvCxnSpPr>
          <p:cNvPr id="4" name="Gerade Verbindung 8"/>
          <p:cNvCxnSpPr/>
          <p:nvPr/>
        </p:nvCxnSpPr>
        <p:spPr>
          <a:xfrm>
            <a:off x="0" y="6309323"/>
            <a:ext cx="9144000" cy="0"/>
          </a:xfrm>
          <a:prstGeom prst="straightConnector1">
            <a:avLst/>
          </a:prstGeom>
          <a:noFill/>
          <a:ln w="9528">
            <a:solidFill>
              <a:srgbClr val="ED6113"/>
            </a:solidFill>
            <a:prstDash val="solid"/>
          </a:ln>
        </p:spPr>
      </p:cxnSp>
      <p:sp>
        <p:nvSpPr>
          <p:cNvPr id="5" name="Textfeld 10"/>
          <p:cNvSpPr txBox="1"/>
          <p:nvPr/>
        </p:nvSpPr>
        <p:spPr>
          <a:xfrm>
            <a:off x="6804251" y="6453332"/>
            <a:ext cx="2088233" cy="246220"/>
          </a:xfrm>
          <a:prstGeom prst="rect">
            <a:avLst/>
          </a:prstGeom>
          <a:noFill/>
          <a:ln>
            <a:noFill/>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de-DE" sz="1000" b="0" i="0" u="none" strike="noStrike" kern="1200" cap="none" spc="0" baseline="0" dirty="0" err="1">
                <a:solidFill>
                  <a:srgbClr val="7F7F7F"/>
                </a:solidFill>
                <a:uFillTx/>
                <a:latin typeface="Georgia" pitchFamily="18"/>
              </a:rPr>
              <a:t>Let‘s</a:t>
            </a:r>
            <a:r>
              <a:rPr lang="de-DE" sz="1000" b="0" i="0" u="none" strike="noStrike" kern="1200" cap="none" spc="0" baseline="0" dirty="0">
                <a:solidFill>
                  <a:srgbClr val="7F7F7F"/>
                </a:solidFill>
                <a:uFillTx/>
                <a:latin typeface="Georgia" pitchFamily="18"/>
              </a:rPr>
              <a:t> </a:t>
            </a:r>
            <a:r>
              <a:rPr lang="de-DE" sz="1000" b="0" i="0" u="none" strike="noStrike" kern="1200" cap="none" spc="0" baseline="0" dirty="0" err="1" smtClean="0">
                <a:solidFill>
                  <a:srgbClr val="7F7F7F"/>
                </a:solidFill>
                <a:uFillTx/>
                <a:latin typeface="Georgia" pitchFamily="18"/>
              </a:rPr>
              <a:t>Explore</a:t>
            </a:r>
            <a:r>
              <a:rPr lang="de-DE" sz="1000" b="0" i="0" u="none" strike="noStrike" kern="1200" cap="none" spc="0" baseline="0" dirty="0" smtClean="0">
                <a:solidFill>
                  <a:srgbClr val="7F7F7F"/>
                </a:solidFill>
                <a:uFillTx/>
                <a:latin typeface="Georgia" pitchFamily="18"/>
              </a:rPr>
              <a:t> </a:t>
            </a:r>
            <a:r>
              <a:rPr lang="de-DE" sz="1000" b="0" i="0" u="none" strike="noStrike" kern="1200" cap="none" spc="0" baseline="0" dirty="0">
                <a:solidFill>
                  <a:srgbClr val="7F7F7F"/>
                </a:solidFill>
                <a:uFillTx/>
                <a:latin typeface="Georgia" pitchFamily="18"/>
              </a:rPr>
              <a:t>Modern Germany</a:t>
            </a:r>
            <a:endParaRPr lang="de-DE" sz="1000" b="0" i="0" u="none" strike="noStrike" kern="1200" cap="none" spc="0" baseline="0" dirty="0">
              <a:solidFill>
                <a:srgbClr val="7F7F7F"/>
              </a:solidFill>
              <a:uFillTx/>
              <a:latin typeface="Calibri"/>
            </a:endParaRPr>
          </a:p>
        </p:txBody>
      </p:sp>
      <p:sp>
        <p:nvSpPr>
          <p:cNvPr id="25" name="Ellipse 24"/>
          <p:cNvSpPr/>
          <p:nvPr/>
        </p:nvSpPr>
        <p:spPr>
          <a:xfrm>
            <a:off x="7939144" y="158160"/>
            <a:ext cx="1080000" cy="1080000"/>
          </a:xfrm>
          <a:prstGeom prst="ellipse">
            <a:avLst/>
          </a:prstGeom>
          <a:solidFill>
            <a:srgbClr val="ED6113"/>
          </a:solidFill>
          <a:ln w="1270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solidFill>
                  <a:schemeClr val="bg1"/>
                </a:solidFill>
                <a:latin typeface="Century" pitchFamily="18" charset="0"/>
              </a:rPr>
              <a:t>3.1</a:t>
            </a:r>
            <a:endParaRPr lang="de-DE" b="1" dirty="0">
              <a:solidFill>
                <a:schemeClr val="bg1"/>
              </a:solidFill>
              <a:latin typeface="Century" pitchFamily="18" charset="0"/>
            </a:endParaRPr>
          </a:p>
        </p:txBody>
      </p:sp>
      <p:pic>
        <p:nvPicPr>
          <p:cNvPr id="12" name="Picture 2" descr="http://upload.wikimedia.org/wikipedia/commons/7/71/Bundesarchiv_Bild_173-1321%2C_Berlin%2C_Mauerbau.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7960" y="2590800"/>
            <a:ext cx="4826953" cy="3264228"/>
          </a:xfrm>
          <a:prstGeom prst="rect">
            <a:avLst/>
          </a:prstGeom>
          <a:noFill/>
          <a:ln w="254000">
            <a:solidFill>
              <a:srgbClr val="ED6113"/>
            </a:solidFill>
            <a:round/>
            <a:headEnd/>
            <a:tailEnd/>
          </a:ln>
          <a:effectLst/>
          <a:extLst>
            <a:ext uri="{909E8E84-426E-40DD-AFC4-6F175D3DCCD1}">
              <a14:hiddenFill xmlns:a14="http://schemas.microsoft.com/office/drawing/2010/main">
                <a:solidFill>
                  <a:srgbClr val="FFFFFF"/>
                </a:solidFill>
              </a14:hiddenFill>
            </a:ext>
          </a:extLst>
        </p:spPr>
      </p:pic>
      <p:grpSp>
        <p:nvGrpSpPr>
          <p:cNvPr id="6" name="Gruppieren 5"/>
          <p:cNvGrpSpPr/>
          <p:nvPr/>
        </p:nvGrpSpPr>
        <p:grpSpPr>
          <a:xfrm>
            <a:off x="402608" y="1676400"/>
            <a:ext cx="4572000" cy="2778903"/>
            <a:chOff x="364760" y="1535898"/>
            <a:chExt cx="4572000" cy="2778903"/>
          </a:xfrm>
        </p:grpSpPr>
        <p:pic>
          <p:nvPicPr>
            <p:cNvPr id="9"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7980"/>
            <a:stretch/>
          </p:blipFill>
          <p:spPr bwMode="auto">
            <a:xfrm>
              <a:off x="457200" y="1535898"/>
              <a:ext cx="4097699" cy="2556417"/>
            </a:xfrm>
            <a:prstGeom prst="rect">
              <a:avLst/>
            </a:prstGeom>
            <a:noFill/>
            <a:ln w="254000">
              <a:solidFill>
                <a:srgbClr val="ED6113"/>
              </a:solidFill>
              <a:round/>
              <a:headEnd/>
              <a:tailEnd/>
            </a:ln>
            <a:effectLst/>
            <a:extLst>
              <a:ext uri="{909E8E84-426E-40DD-AFC4-6F175D3DCCD1}">
                <a14:hiddenFill xmlns:a14="http://schemas.microsoft.com/office/drawing/2010/main">
                  <a:solidFill>
                    <a:schemeClr val="accent1"/>
                  </a:solidFill>
                </a14:hiddenFill>
              </a:ext>
            </a:extLst>
          </p:spPr>
        </p:pic>
        <p:sp>
          <p:nvSpPr>
            <p:cNvPr id="3" name="Rechteck 2"/>
            <p:cNvSpPr/>
            <p:nvPr/>
          </p:nvSpPr>
          <p:spPr>
            <a:xfrm>
              <a:off x="364760" y="4068580"/>
              <a:ext cx="4572000" cy="246221"/>
            </a:xfrm>
            <a:prstGeom prst="rect">
              <a:avLst/>
            </a:prstGeom>
          </p:spPr>
          <p:txBody>
            <a:bodyPr>
              <a:spAutoFit/>
            </a:bodyPr>
            <a:lstStyle/>
            <a:p>
              <a:r>
                <a:rPr lang="de-DE" sz="1000" dirty="0" smtClean="0">
                  <a:latin typeface="Century" pitchFamily="18" charset="0"/>
                </a:rPr>
                <a:t>Source: Bildarchiv </a:t>
              </a:r>
              <a:r>
                <a:rPr lang="de-DE" sz="1000" dirty="0">
                  <a:latin typeface="Century" pitchFamily="18" charset="0"/>
                </a:rPr>
                <a:t>Preußischer Kulturbesitz/ Klaus </a:t>
              </a:r>
              <a:r>
                <a:rPr lang="de-DE" sz="1000" dirty="0" err="1">
                  <a:latin typeface="Century" pitchFamily="18" charset="0"/>
                </a:rPr>
                <a:t>Lehnartz</a:t>
              </a:r>
              <a:endParaRPr lang="de-DE" sz="1000" dirty="0">
                <a:latin typeface="Century" pitchFamily="18" charset="0"/>
              </a:endParaRPr>
            </a:p>
          </p:txBody>
        </p:sp>
      </p:grpSp>
    </p:spTree>
    <p:extLst>
      <p:ext uri="{BB962C8B-B14F-4D97-AF65-F5344CB8AC3E}">
        <p14:creationId xmlns:p14="http://schemas.microsoft.com/office/powerpoint/2010/main" val="32228846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bgerundetes Rechteck 3"/>
          <p:cNvSpPr/>
          <p:nvPr/>
        </p:nvSpPr>
        <p:spPr>
          <a:xfrm>
            <a:off x="251524" y="188640"/>
            <a:ext cx="8640961" cy="1008107"/>
          </a:xfrm>
          <a:custGeom>
            <a:avLst>
              <a:gd name="f10" fmla="val 3600"/>
            </a:avLst>
            <a:gdLst>
              <a:gd name="f1" fmla="val 10800000"/>
              <a:gd name="f2" fmla="val 5400000"/>
              <a:gd name="f3" fmla="val 16200000"/>
              <a:gd name="f4" fmla="val w"/>
              <a:gd name="f5" fmla="val h"/>
              <a:gd name="f6" fmla="val ss"/>
              <a:gd name="f7" fmla="val 0"/>
              <a:gd name="f8" fmla="*/ 5419351 1 1725033"/>
              <a:gd name="f9" fmla="val 45"/>
              <a:gd name="f10" fmla="val 360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ED6113"/>
          </a:solidFill>
          <a:ln>
            <a:noFill/>
            <a:prstDash val="solid"/>
          </a:ln>
        </p:spPr>
        <p:txBody>
          <a:bodyPr vert="horz" wrap="square" lIns="91440" tIns="45720" rIns="91440" bIns="45720" anchor="ctr" anchorCtr="0" compatLnSpc="1"/>
          <a:lstStyle/>
          <a:p>
            <a:pPr lvl="0">
              <a:defRPr sz="1800" b="0" i="0" u="none" strike="noStrike" kern="0" cap="none" spc="0" baseline="0">
                <a:solidFill>
                  <a:srgbClr val="000000"/>
                </a:solidFill>
                <a:uFillTx/>
              </a:defRPr>
            </a:pPr>
            <a:r>
              <a:rPr lang="en-US" sz="2400" b="1" cap="all" dirty="0">
                <a:solidFill>
                  <a:srgbClr val="FFFFFF"/>
                </a:solidFill>
                <a:effectLst>
                  <a:outerShdw blurRad="38100" dist="38100" dir="2700000" algn="tl">
                    <a:srgbClr val="000000">
                      <a:alpha val="43137"/>
                    </a:srgbClr>
                  </a:outerShdw>
                </a:effectLst>
                <a:latin typeface="Century" pitchFamily="18" charset="0"/>
              </a:rPr>
              <a:t>November 9, 1989</a:t>
            </a:r>
            <a:br>
              <a:rPr lang="en-US" sz="2400" b="1" cap="all" dirty="0">
                <a:solidFill>
                  <a:srgbClr val="FFFFFF"/>
                </a:solidFill>
                <a:effectLst>
                  <a:outerShdw blurRad="38100" dist="38100" dir="2700000" algn="tl">
                    <a:srgbClr val="000000">
                      <a:alpha val="43137"/>
                    </a:srgbClr>
                  </a:outerShdw>
                </a:effectLst>
                <a:latin typeface="Century" pitchFamily="18" charset="0"/>
              </a:rPr>
            </a:br>
            <a:r>
              <a:rPr lang="en-US" sz="2400" b="1" cap="all" dirty="0">
                <a:solidFill>
                  <a:srgbClr val="FFFFFF"/>
                </a:solidFill>
                <a:effectLst>
                  <a:outerShdw blurRad="38100" dist="38100" dir="2700000" algn="tl">
                    <a:srgbClr val="000000">
                      <a:alpha val="43137"/>
                    </a:srgbClr>
                  </a:outerShdw>
                </a:effectLst>
                <a:latin typeface="Century" pitchFamily="18" charset="0"/>
              </a:rPr>
              <a:t>The Fall of the Berlin </a:t>
            </a:r>
            <a:r>
              <a:rPr lang="en-US" sz="2400" b="1" cap="all" dirty="0" smtClean="0">
                <a:solidFill>
                  <a:srgbClr val="FFFFFF"/>
                </a:solidFill>
                <a:effectLst>
                  <a:outerShdw blurRad="38100" dist="38100" dir="2700000" algn="tl">
                    <a:srgbClr val="000000">
                      <a:alpha val="43137"/>
                    </a:srgbClr>
                  </a:outerShdw>
                </a:effectLst>
                <a:latin typeface="Century" pitchFamily="18" charset="0"/>
              </a:rPr>
              <a:t>Wall</a:t>
            </a:r>
            <a:endParaRPr lang="de-DE" sz="2400" b="1" u="none" strike="noStrike" kern="1200" cap="all" spc="0" dirty="0">
              <a:solidFill>
                <a:srgbClr val="FFFFFF"/>
              </a:solidFill>
              <a:effectLst>
                <a:outerShdw blurRad="38100" dist="38100" dir="2700000" algn="tl">
                  <a:srgbClr val="000000">
                    <a:alpha val="43137"/>
                  </a:srgbClr>
                </a:outerShdw>
              </a:effectLst>
              <a:uFillTx/>
              <a:latin typeface="Century" pitchFamily="18" charset="0"/>
            </a:endParaRPr>
          </a:p>
        </p:txBody>
      </p:sp>
      <p:cxnSp>
        <p:nvCxnSpPr>
          <p:cNvPr id="4" name="Gerade Verbindung 8"/>
          <p:cNvCxnSpPr/>
          <p:nvPr/>
        </p:nvCxnSpPr>
        <p:spPr>
          <a:xfrm>
            <a:off x="0" y="6309323"/>
            <a:ext cx="9144000" cy="0"/>
          </a:xfrm>
          <a:prstGeom prst="straightConnector1">
            <a:avLst/>
          </a:prstGeom>
          <a:noFill/>
          <a:ln w="9528">
            <a:solidFill>
              <a:srgbClr val="ED6113"/>
            </a:solidFill>
            <a:prstDash val="solid"/>
          </a:ln>
        </p:spPr>
      </p:cxnSp>
      <p:sp>
        <p:nvSpPr>
          <p:cNvPr id="5" name="Textfeld 10"/>
          <p:cNvSpPr txBox="1"/>
          <p:nvPr/>
        </p:nvSpPr>
        <p:spPr>
          <a:xfrm>
            <a:off x="6804251" y="6453332"/>
            <a:ext cx="2088233" cy="246220"/>
          </a:xfrm>
          <a:prstGeom prst="rect">
            <a:avLst/>
          </a:prstGeom>
          <a:noFill/>
          <a:ln>
            <a:noFill/>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de-DE" sz="1000" b="0" i="0" u="none" strike="noStrike" kern="1200" cap="none" spc="0" baseline="0" dirty="0" err="1">
                <a:solidFill>
                  <a:srgbClr val="7F7F7F"/>
                </a:solidFill>
                <a:uFillTx/>
                <a:latin typeface="Georgia" pitchFamily="18"/>
              </a:rPr>
              <a:t>Let‘s</a:t>
            </a:r>
            <a:r>
              <a:rPr lang="de-DE" sz="1000" b="0" i="0" u="none" strike="noStrike" kern="1200" cap="none" spc="0" baseline="0" dirty="0">
                <a:solidFill>
                  <a:srgbClr val="7F7F7F"/>
                </a:solidFill>
                <a:uFillTx/>
                <a:latin typeface="Georgia" pitchFamily="18"/>
              </a:rPr>
              <a:t> </a:t>
            </a:r>
            <a:r>
              <a:rPr lang="de-DE" sz="1000" b="0" i="0" u="none" strike="noStrike" kern="1200" cap="none" spc="0" baseline="0" dirty="0" err="1" smtClean="0">
                <a:solidFill>
                  <a:srgbClr val="7F7F7F"/>
                </a:solidFill>
                <a:uFillTx/>
                <a:latin typeface="Georgia" pitchFamily="18"/>
              </a:rPr>
              <a:t>Explore</a:t>
            </a:r>
            <a:r>
              <a:rPr lang="de-DE" sz="1000" b="0" i="0" u="none" strike="noStrike" kern="1200" cap="none" spc="0" baseline="0" dirty="0" smtClean="0">
                <a:solidFill>
                  <a:srgbClr val="7F7F7F"/>
                </a:solidFill>
                <a:uFillTx/>
                <a:latin typeface="Georgia" pitchFamily="18"/>
              </a:rPr>
              <a:t> </a:t>
            </a:r>
            <a:r>
              <a:rPr lang="de-DE" sz="1000" b="0" i="0" u="none" strike="noStrike" kern="1200" cap="none" spc="0" baseline="0" dirty="0">
                <a:solidFill>
                  <a:srgbClr val="7F7F7F"/>
                </a:solidFill>
                <a:uFillTx/>
                <a:latin typeface="Georgia" pitchFamily="18"/>
              </a:rPr>
              <a:t>Modern Germany</a:t>
            </a:r>
            <a:endParaRPr lang="de-DE" sz="1000" b="0" i="0" u="none" strike="noStrike" kern="1200" cap="none" spc="0" baseline="0" dirty="0">
              <a:solidFill>
                <a:srgbClr val="7F7F7F"/>
              </a:solidFill>
              <a:uFillTx/>
              <a:latin typeface="Calibri"/>
            </a:endParaRPr>
          </a:p>
        </p:txBody>
      </p:sp>
      <p:sp>
        <p:nvSpPr>
          <p:cNvPr id="25" name="Ellipse 24"/>
          <p:cNvSpPr/>
          <p:nvPr/>
        </p:nvSpPr>
        <p:spPr>
          <a:xfrm>
            <a:off x="7939144" y="158160"/>
            <a:ext cx="1080000" cy="1080000"/>
          </a:xfrm>
          <a:prstGeom prst="ellipse">
            <a:avLst/>
          </a:prstGeom>
          <a:solidFill>
            <a:srgbClr val="ED6113"/>
          </a:solidFill>
          <a:ln w="1270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solidFill>
                  <a:schemeClr val="bg1"/>
                </a:solidFill>
                <a:latin typeface="Century" pitchFamily="18" charset="0"/>
              </a:rPr>
              <a:t>3.1</a:t>
            </a:r>
            <a:endParaRPr lang="de-DE" b="1" dirty="0">
              <a:solidFill>
                <a:schemeClr val="bg1"/>
              </a:solidFill>
              <a:latin typeface="Century" pitchFamily="18" charset="0"/>
            </a:endParaRPr>
          </a:p>
        </p:txBody>
      </p:sp>
      <p:pic>
        <p:nvPicPr>
          <p:cNvPr id="1026" name="Picture 2" descr="File:Thefalloftheberlinwall198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1634096"/>
            <a:ext cx="5638800" cy="4248294"/>
          </a:xfrm>
          <a:prstGeom prst="rect">
            <a:avLst/>
          </a:prstGeom>
          <a:noFill/>
          <a:ln w="254000">
            <a:solidFill>
              <a:srgbClr val="ED6113"/>
            </a:solidFill>
            <a:round/>
            <a:headEnd/>
            <a:tailEnd/>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43240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bgerundetes Rechteck 7"/>
          <p:cNvSpPr/>
          <p:nvPr/>
        </p:nvSpPr>
        <p:spPr>
          <a:xfrm>
            <a:off x="2254771" y="1196747"/>
            <a:ext cx="4594450" cy="5112576"/>
          </a:xfrm>
          <a:prstGeom prst="roundRect">
            <a:avLst/>
          </a:prstGeom>
          <a:gradFill>
            <a:gsLst>
              <a:gs pos="62000">
                <a:schemeClr val="accent6"/>
              </a:gs>
              <a:gs pos="18000">
                <a:schemeClr val="tx1"/>
              </a:gs>
              <a:gs pos="100000">
                <a:srgbClr val="FFFF00"/>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2" name="Abgerundetes Rechteck 3"/>
          <p:cNvSpPr/>
          <p:nvPr/>
        </p:nvSpPr>
        <p:spPr>
          <a:xfrm>
            <a:off x="251524" y="188640"/>
            <a:ext cx="8640961" cy="1008107"/>
          </a:xfrm>
          <a:custGeom>
            <a:avLst>
              <a:gd name="f10" fmla="val 3600"/>
            </a:avLst>
            <a:gdLst>
              <a:gd name="f1" fmla="val 10800000"/>
              <a:gd name="f2" fmla="val 5400000"/>
              <a:gd name="f3" fmla="val 16200000"/>
              <a:gd name="f4" fmla="val w"/>
              <a:gd name="f5" fmla="val h"/>
              <a:gd name="f6" fmla="val ss"/>
              <a:gd name="f7" fmla="val 0"/>
              <a:gd name="f8" fmla="*/ 5419351 1 1725033"/>
              <a:gd name="f9" fmla="val 45"/>
              <a:gd name="f10" fmla="val 360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ED6113"/>
          </a:solidFill>
          <a:ln>
            <a:noFill/>
            <a:prstDash val="solid"/>
          </a:ln>
        </p:spPr>
        <p:txBody>
          <a:bodyPr vert="horz" wrap="square" lIns="91440" tIns="45720" rIns="91440" bIns="45720" anchor="ctr" anchorCtr="0" compatLnSpc="1"/>
          <a:lstStyle/>
          <a:p>
            <a:pPr lvl="0">
              <a:defRPr sz="1800" b="0" i="0" u="none" strike="noStrike" kern="0" cap="none" spc="0" baseline="0">
                <a:solidFill>
                  <a:srgbClr val="000000"/>
                </a:solidFill>
                <a:uFillTx/>
              </a:defRPr>
            </a:pPr>
            <a:r>
              <a:rPr lang="en-US" sz="2400" b="1" cap="all" dirty="0">
                <a:solidFill>
                  <a:srgbClr val="FFFFFF"/>
                </a:solidFill>
                <a:effectLst>
                  <a:outerShdw blurRad="38100" dist="38100" dir="2700000" algn="tl">
                    <a:srgbClr val="000000">
                      <a:alpha val="43137"/>
                    </a:srgbClr>
                  </a:outerShdw>
                </a:effectLst>
                <a:latin typeface="Century" pitchFamily="18" charset="0"/>
              </a:rPr>
              <a:t>October 3, 1990 </a:t>
            </a:r>
            <a:br>
              <a:rPr lang="en-US" sz="2400" b="1" cap="all" dirty="0">
                <a:solidFill>
                  <a:srgbClr val="FFFFFF"/>
                </a:solidFill>
                <a:effectLst>
                  <a:outerShdw blurRad="38100" dist="38100" dir="2700000" algn="tl">
                    <a:srgbClr val="000000">
                      <a:alpha val="43137"/>
                    </a:srgbClr>
                  </a:outerShdw>
                </a:effectLst>
                <a:latin typeface="Century" pitchFamily="18" charset="0"/>
              </a:rPr>
            </a:br>
            <a:r>
              <a:rPr lang="en-US" sz="2400" b="1" cap="all" dirty="0">
                <a:solidFill>
                  <a:srgbClr val="FFFFFF"/>
                </a:solidFill>
                <a:effectLst>
                  <a:outerShdw blurRad="38100" dist="38100" dir="2700000" algn="tl">
                    <a:srgbClr val="000000">
                      <a:alpha val="43137"/>
                    </a:srgbClr>
                  </a:outerShdw>
                </a:effectLst>
                <a:latin typeface="Century" pitchFamily="18" charset="0"/>
              </a:rPr>
              <a:t>Reunification of Germany</a:t>
            </a:r>
            <a:endParaRPr lang="de-DE" sz="2400" b="1" u="none" strike="noStrike" kern="1200" cap="all" spc="0" dirty="0">
              <a:solidFill>
                <a:srgbClr val="FFFFFF"/>
              </a:solidFill>
              <a:effectLst>
                <a:outerShdw blurRad="38100" dist="38100" dir="2700000" algn="tl">
                  <a:srgbClr val="000000">
                    <a:alpha val="43137"/>
                  </a:srgbClr>
                </a:outerShdw>
              </a:effectLst>
              <a:uFillTx/>
              <a:latin typeface="Century" pitchFamily="18" charset="0"/>
            </a:endParaRPr>
          </a:p>
        </p:txBody>
      </p:sp>
      <p:cxnSp>
        <p:nvCxnSpPr>
          <p:cNvPr id="4" name="Gerade Verbindung 8"/>
          <p:cNvCxnSpPr/>
          <p:nvPr/>
        </p:nvCxnSpPr>
        <p:spPr>
          <a:xfrm>
            <a:off x="0" y="6309323"/>
            <a:ext cx="9144000" cy="0"/>
          </a:xfrm>
          <a:prstGeom prst="straightConnector1">
            <a:avLst/>
          </a:prstGeom>
          <a:noFill/>
          <a:ln w="9528">
            <a:solidFill>
              <a:srgbClr val="ED6113"/>
            </a:solidFill>
            <a:prstDash val="solid"/>
          </a:ln>
        </p:spPr>
      </p:cxnSp>
      <p:sp>
        <p:nvSpPr>
          <p:cNvPr id="5" name="Textfeld 10"/>
          <p:cNvSpPr txBox="1"/>
          <p:nvPr/>
        </p:nvSpPr>
        <p:spPr>
          <a:xfrm>
            <a:off x="6804251" y="6453332"/>
            <a:ext cx="2088233" cy="246220"/>
          </a:xfrm>
          <a:prstGeom prst="rect">
            <a:avLst/>
          </a:prstGeom>
          <a:noFill/>
          <a:ln>
            <a:noFill/>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de-DE" sz="1000" b="0" i="0" u="none" strike="noStrike" kern="1200" cap="none" spc="0" baseline="0" dirty="0" err="1">
                <a:solidFill>
                  <a:srgbClr val="7F7F7F"/>
                </a:solidFill>
                <a:uFillTx/>
                <a:latin typeface="Georgia" pitchFamily="18"/>
              </a:rPr>
              <a:t>Let‘s</a:t>
            </a:r>
            <a:r>
              <a:rPr lang="de-DE" sz="1000" b="0" i="0" u="none" strike="noStrike" kern="1200" cap="none" spc="0" baseline="0" dirty="0">
                <a:solidFill>
                  <a:srgbClr val="7F7F7F"/>
                </a:solidFill>
                <a:uFillTx/>
                <a:latin typeface="Georgia" pitchFamily="18"/>
              </a:rPr>
              <a:t> </a:t>
            </a:r>
            <a:r>
              <a:rPr lang="de-DE" sz="1000" b="0" i="0" u="none" strike="noStrike" kern="1200" cap="none" spc="0" baseline="0" dirty="0" err="1" smtClean="0">
                <a:solidFill>
                  <a:srgbClr val="7F7F7F"/>
                </a:solidFill>
                <a:uFillTx/>
                <a:latin typeface="Georgia" pitchFamily="18"/>
              </a:rPr>
              <a:t>Explore</a:t>
            </a:r>
            <a:r>
              <a:rPr lang="de-DE" sz="1000" b="0" i="0" u="none" strike="noStrike" kern="1200" cap="none" spc="0" baseline="0" dirty="0" smtClean="0">
                <a:solidFill>
                  <a:srgbClr val="7F7F7F"/>
                </a:solidFill>
                <a:uFillTx/>
                <a:latin typeface="Georgia" pitchFamily="18"/>
              </a:rPr>
              <a:t> </a:t>
            </a:r>
            <a:r>
              <a:rPr lang="de-DE" sz="1000" b="0" i="0" u="none" strike="noStrike" kern="1200" cap="none" spc="0" baseline="0" dirty="0">
                <a:solidFill>
                  <a:srgbClr val="7F7F7F"/>
                </a:solidFill>
                <a:uFillTx/>
                <a:latin typeface="Georgia" pitchFamily="18"/>
              </a:rPr>
              <a:t>Modern Germany</a:t>
            </a:r>
            <a:endParaRPr lang="de-DE" sz="1000" b="0" i="0" u="none" strike="noStrike" kern="1200" cap="none" spc="0" baseline="0" dirty="0">
              <a:solidFill>
                <a:srgbClr val="7F7F7F"/>
              </a:solidFill>
              <a:uFillTx/>
              <a:latin typeface="Calibri"/>
            </a:endParaRPr>
          </a:p>
        </p:txBody>
      </p:sp>
      <p:sp>
        <p:nvSpPr>
          <p:cNvPr id="25" name="Ellipse 24"/>
          <p:cNvSpPr/>
          <p:nvPr/>
        </p:nvSpPr>
        <p:spPr>
          <a:xfrm>
            <a:off x="7939144" y="158160"/>
            <a:ext cx="1080000" cy="1080000"/>
          </a:xfrm>
          <a:prstGeom prst="ellipse">
            <a:avLst/>
          </a:prstGeom>
          <a:solidFill>
            <a:srgbClr val="ED6113"/>
          </a:solidFill>
          <a:ln w="1270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solidFill>
                  <a:schemeClr val="bg1"/>
                </a:solidFill>
                <a:latin typeface="Century" pitchFamily="18" charset="0"/>
              </a:rPr>
              <a:t>3.1</a:t>
            </a:r>
            <a:endParaRPr lang="de-DE" b="1" dirty="0">
              <a:solidFill>
                <a:schemeClr val="bg1"/>
              </a:solidFill>
              <a:latin typeface="Century" pitchFamily="18" charset="0"/>
            </a:endParaRPr>
          </a:p>
        </p:txBody>
      </p:sp>
      <p:pic>
        <p:nvPicPr>
          <p:cNvPr id="12"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3498" y="1756349"/>
            <a:ext cx="3063051" cy="360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3" name="Gruppieren 12"/>
          <p:cNvGrpSpPr/>
          <p:nvPr/>
        </p:nvGrpSpPr>
        <p:grpSpPr>
          <a:xfrm>
            <a:off x="4474263" y="2203450"/>
            <a:ext cx="676856" cy="1804266"/>
            <a:chOff x="4474263" y="2203450"/>
            <a:chExt cx="676856" cy="1804266"/>
          </a:xfrm>
          <a:effectLst>
            <a:glow rad="101600">
              <a:schemeClr val="accent6">
                <a:satMod val="175000"/>
                <a:alpha val="40000"/>
              </a:schemeClr>
            </a:glow>
          </a:effectLst>
        </p:grpSpPr>
        <p:sp>
          <p:nvSpPr>
            <p:cNvPr id="14" name="Freihandform 13"/>
            <p:cNvSpPr/>
            <p:nvPr/>
          </p:nvSpPr>
          <p:spPr>
            <a:xfrm>
              <a:off x="4474263" y="2203450"/>
              <a:ext cx="666660" cy="1804266"/>
            </a:xfrm>
            <a:custGeom>
              <a:avLst/>
              <a:gdLst>
                <a:gd name="connsiteX0" fmla="*/ 269187 w 666660"/>
                <a:gd name="connsiteY0" fmla="*/ 0 h 1804266"/>
                <a:gd name="connsiteX1" fmla="*/ 294587 w 666660"/>
                <a:gd name="connsiteY1" fmla="*/ 311150 h 1804266"/>
                <a:gd name="connsiteX2" fmla="*/ 440637 w 666660"/>
                <a:gd name="connsiteY2" fmla="*/ 444500 h 1804266"/>
                <a:gd name="connsiteX3" fmla="*/ 262837 w 666660"/>
                <a:gd name="connsiteY3" fmla="*/ 482600 h 1804266"/>
                <a:gd name="connsiteX4" fmla="*/ 262837 w 666660"/>
                <a:gd name="connsiteY4" fmla="*/ 590550 h 1804266"/>
                <a:gd name="connsiteX5" fmla="*/ 358087 w 666660"/>
                <a:gd name="connsiteY5" fmla="*/ 831850 h 1804266"/>
                <a:gd name="connsiteX6" fmla="*/ 256487 w 666660"/>
                <a:gd name="connsiteY6" fmla="*/ 996950 h 1804266"/>
                <a:gd name="connsiteX7" fmla="*/ 148537 w 666660"/>
                <a:gd name="connsiteY7" fmla="*/ 1003300 h 1804266"/>
                <a:gd name="connsiteX8" fmla="*/ 135837 w 666660"/>
                <a:gd name="connsiteY8" fmla="*/ 1212850 h 1804266"/>
                <a:gd name="connsiteX9" fmla="*/ 2487 w 666660"/>
                <a:gd name="connsiteY9" fmla="*/ 1377950 h 1804266"/>
                <a:gd name="connsiteX10" fmla="*/ 72337 w 666660"/>
                <a:gd name="connsiteY10" fmla="*/ 1466850 h 1804266"/>
                <a:gd name="connsiteX11" fmla="*/ 8837 w 666660"/>
                <a:gd name="connsiteY11" fmla="*/ 1676400 h 1804266"/>
                <a:gd name="connsiteX12" fmla="*/ 307287 w 666660"/>
                <a:gd name="connsiteY12" fmla="*/ 1803400 h 1804266"/>
                <a:gd name="connsiteX13" fmla="*/ 396187 w 666660"/>
                <a:gd name="connsiteY13" fmla="*/ 1733550 h 1804266"/>
                <a:gd name="connsiteX14" fmla="*/ 504137 w 666660"/>
                <a:gd name="connsiteY14" fmla="*/ 1758950 h 1804266"/>
                <a:gd name="connsiteX15" fmla="*/ 573987 w 666660"/>
                <a:gd name="connsiteY15" fmla="*/ 1676400 h 1804266"/>
                <a:gd name="connsiteX16" fmla="*/ 593037 w 666660"/>
                <a:gd name="connsiteY16" fmla="*/ 1720850 h 1804266"/>
                <a:gd name="connsiteX17" fmla="*/ 662887 w 666660"/>
                <a:gd name="connsiteY17" fmla="*/ 1701800 h 1804266"/>
                <a:gd name="connsiteX18" fmla="*/ 656537 w 666660"/>
                <a:gd name="connsiteY18" fmla="*/ 1727200 h 1804266"/>
                <a:gd name="connsiteX19" fmla="*/ 650187 w 666660"/>
                <a:gd name="connsiteY19" fmla="*/ 1720850 h 180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66660" h="1804266">
                  <a:moveTo>
                    <a:pt x="269187" y="0"/>
                  </a:moveTo>
                  <a:cubicBezTo>
                    <a:pt x="267599" y="118533"/>
                    <a:pt x="266012" y="237067"/>
                    <a:pt x="294587" y="311150"/>
                  </a:cubicBezTo>
                  <a:cubicBezTo>
                    <a:pt x="323162" y="385233"/>
                    <a:pt x="445929" y="415925"/>
                    <a:pt x="440637" y="444500"/>
                  </a:cubicBezTo>
                  <a:cubicBezTo>
                    <a:pt x="435345" y="473075"/>
                    <a:pt x="292470" y="458258"/>
                    <a:pt x="262837" y="482600"/>
                  </a:cubicBezTo>
                  <a:cubicBezTo>
                    <a:pt x="233204" y="506942"/>
                    <a:pt x="246962" y="532342"/>
                    <a:pt x="262837" y="590550"/>
                  </a:cubicBezTo>
                  <a:cubicBezTo>
                    <a:pt x="278712" y="648758"/>
                    <a:pt x="359145" y="764117"/>
                    <a:pt x="358087" y="831850"/>
                  </a:cubicBezTo>
                  <a:cubicBezTo>
                    <a:pt x="357029" y="899583"/>
                    <a:pt x="291412" y="968375"/>
                    <a:pt x="256487" y="996950"/>
                  </a:cubicBezTo>
                  <a:cubicBezTo>
                    <a:pt x="221562" y="1025525"/>
                    <a:pt x="168645" y="967317"/>
                    <a:pt x="148537" y="1003300"/>
                  </a:cubicBezTo>
                  <a:cubicBezTo>
                    <a:pt x="128429" y="1039283"/>
                    <a:pt x="160179" y="1150408"/>
                    <a:pt x="135837" y="1212850"/>
                  </a:cubicBezTo>
                  <a:cubicBezTo>
                    <a:pt x="111495" y="1275292"/>
                    <a:pt x="13070" y="1335617"/>
                    <a:pt x="2487" y="1377950"/>
                  </a:cubicBezTo>
                  <a:cubicBezTo>
                    <a:pt x="-8096" y="1420283"/>
                    <a:pt x="71279" y="1417108"/>
                    <a:pt x="72337" y="1466850"/>
                  </a:cubicBezTo>
                  <a:cubicBezTo>
                    <a:pt x="73395" y="1516592"/>
                    <a:pt x="-30321" y="1620308"/>
                    <a:pt x="8837" y="1676400"/>
                  </a:cubicBezTo>
                  <a:cubicBezTo>
                    <a:pt x="47995" y="1732492"/>
                    <a:pt x="242729" y="1793875"/>
                    <a:pt x="307287" y="1803400"/>
                  </a:cubicBezTo>
                  <a:cubicBezTo>
                    <a:pt x="371845" y="1812925"/>
                    <a:pt x="363379" y="1740958"/>
                    <a:pt x="396187" y="1733550"/>
                  </a:cubicBezTo>
                  <a:cubicBezTo>
                    <a:pt x="428995" y="1726142"/>
                    <a:pt x="474504" y="1768475"/>
                    <a:pt x="504137" y="1758950"/>
                  </a:cubicBezTo>
                  <a:cubicBezTo>
                    <a:pt x="533770" y="1749425"/>
                    <a:pt x="559170" y="1682750"/>
                    <a:pt x="573987" y="1676400"/>
                  </a:cubicBezTo>
                  <a:cubicBezTo>
                    <a:pt x="588804" y="1670050"/>
                    <a:pt x="578220" y="1716617"/>
                    <a:pt x="593037" y="1720850"/>
                  </a:cubicBezTo>
                  <a:cubicBezTo>
                    <a:pt x="607854" y="1725083"/>
                    <a:pt x="652304" y="1700742"/>
                    <a:pt x="662887" y="1701800"/>
                  </a:cubicBezTo>
                  <a:cubicBezTo>
                    <a:pt x="673470" y="1702858"/>
                    <a:pt x="658654" y="1724025"/>
                    <a:pt x="656537" y="1727200"/>
                  </a:cubicBezTo>
                  <a:cubicBezTo>
                    <a:pt x="654420" y="1730375"/>
                    <a:pt x="652303" y="1725612"/>
                    <a:pt x="650187" y="1720850"/>
                  </a:cubicBezTo>
                </a:path>
              </a:pathLst>
            </a:custGeom>
            <a:noFill/>
            <a:ln w="50800">
              <a:solidFill>
                <a:srgbClr val="FFFF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5" name="Ellipse 14"/>
            <p:cNvSpPr/>
            <p:nvPr/>
          </p:nvSpPr>
          <p:spPr>
            <a:xfrm>
              <a:off x="5105400" y="3886200"/>
              <a:ext cx="45719" cy="45719"/>
            </a:xfrm>
            <a:prstGeom prst="ellipse">
              <a:avLst/>
            </a:prstGeom>
            <a:solidFill>
              <a:srgbClr val="FFFF00"/>
            </a:solidFill>
            <a:ln>
              <a:solidFill>
                <a:srgbClr val="FFFF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spTree>
    <p:extLst>
      <p:ext uri="{BB962C8B-B14F-4D97-AF65-F5344CB8AC3E}">
        <p14:creationId xmlns:p14="http://schemas.microsoft.com/office/powerpoint/2010/main" val="40904547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2000"/>
                                        <p:tgtEl>
                                          <p:spTgt spid="13"/>
                                        </p:tgtEl>
                                      </p:cBhvr>
                                    </p:animEffect>
                                    <p:set>
                                      <p:cBhvr>
                                        <p:cTn id="7" dur="1" fill="hold">
                                          <p:stCondLst>
                                            <p:cond delay="1999"/>
                                          </p:stCondLst>
                                        </p:cTn>
                                        <p:tgtEl>
                                          <p:spTgt spid="13"/>
                                        </p:tgtEl>
                                        <p:attrNameLst>
                                          <p:attrName>style.visibility</p:attrName>
                                        </p:attrNameLst>
                                      </p:cBhvr>
                                      <p:to>
                                        <p:strVal val="hidden"/>
                                      </p:to>
                                    </p:set>
                                  </p:childTnLst>
                                </p:cTn>
                              </p:par>
                            </p:childTnLst>
                          </p:cTn>
                        </p:par>
                        <p:par>
                          <p:cTn id="8" fill="hold">
                            <p:stCondLst>
                              <p:cond delay="2000"/>
                            </p:stCondLst>
                            <p:childTnLst>
                              <p:par>
                                <p:cTn id="9" presetID="6" presetClass="emph" presetSubtype="0" fill="hold" nodeType="afterEffect">
                                  <p:stCondLst>
                                    <p:cond delay="0"/>
                                  </p:stCondLst>
                                  <p:childTnLst>
                                    <p:animScale>
                                      <p:cBhvr>
                                        <p:cTn id="10" dur="2000" fill="hold"/>
                                        <p:tgtEl>
                                          <p:spTgt spid="1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bgerundetes Rechteck 3"/>
          <p:cNvSpPr/>
          <p:nvPr/>
        </p:nvSpPr>
        <p:spPr>
          <a:xfrm>
            <a:off x="251524" y="188640"/>
            <a:ext cx="8640961" cy="1008107"/>
          </a:xfrm>
          <a:custGeom>
            <a:avLst>
              <a:gd name="f10" fmla="val 3600"/>
            </a:avLst>
            <a:gdLst>
              <a:gd name="f1" fmla="val 10800000"/>
              <a:gd name="f2" fmla="val 5400000"/>
              <a:gd name="f3" fmla="val 16200000"/>
              <a:gd name="f4" fmla="val w"/>
              <a:gd name="f5" fmla="val h"/>
              <a:gd name="f6" fmla="val ss"/>
              <a:gd name="f7" fmla="val 0"/>
              <a:gd name="f8" fmla="*/ 5419351 1 1725033"/>
              <a:gd name="f9" fmla="val 45"/>
              <a:gd name="f10" fmla="val 360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ED6113"/>
          </a:solidFill>
          <a:ln>
            <a:noFill/>
            <a:prstDash val="solid"/>
          </a:ln>
        </p:spPr>
        <p:txBody>
          <a:bodyPr vert="horz" wrap="square" lIns="91440" tIns="45720" rIns="91440" bIns="45720" anchor="ctr" anchorCtr="0" compatLnSpc="1"/>
          <a:lstStyle/>
          <a:p>
            <a:pPr lvl="0">
              <a:defRPr sz="1800" b="0" i="0" u="none" strike="noStrike" kern="0" cap="none" spc="0" baseline="0">
                <a:solidFill>
                  <a:srgbClr val="000000"/>
                </a:solidFill>
                <a:uFillTx/>
              </a:defRPr>
            </a:pPr>
            <a:r>
              <a:rPr lang="en-US" sz="2400" b="1" cap="all" dirty="0">
                <a:solidFill>
                  <a:srgbClr val="FFFFFF"/>
                </a:solidFill>
                <a:effectLst>
                  <a:outerShdw blurRad="38100" dist="38100" dir="2700000" algn="tl">
                    <a:srgbClr val="000000">
                      <a:alpha val="43137"/>
                    </a:srgbClr>
                  </a:outerShdw>
                </a:effectLst>
                <a:latin typeface="Century" pitchFamily="18" charset="0"/>
              </a:rPr>
              <a:t>2005 Bundestag Election</a:t>
            </a:r>
            <a:endParaRPr lang="de-DE" sz="2400" b="1" u="none" strike="noStrike" kern="1200" cap="all" spc="0" dirty="0">
              <a:solidFill>
                <a:srgbClr val="FFFFFF"/>
              </a:solidFill>
              <a:effectLst>
                <a:outerShdw blurRad="38100" dist="38100" dir="2700000" algn="tl">
                  <a:srgbClr val="000000">
                    <a:alpha val="43137"/>
                  </a:srgbClr>
                </a:outerShdw>
              </a:effectLst>
              <a:uFillTx/>
              <a:latin typeface="Century" pitchFamily="18" charset="0"/>
            </a:endParaRPr>
          </a:p>
        </p:txBody>
      </p:sp>
      <p:cxnSp>
        <p:nvCxnSpPr>
          <p:cNvPr id="4" name="Gerade Verbindung 8"/>
          <p:cNvCxnSpPr/>
          <p:nvPr/>
        </p:nvCxnSpPr>
        <p:spPr>
          <a:xfrm>
            <a:off x="0" y="6309323"/>
            <a:ext cx="9144000" cy="0"/>
          </a:xfrm>
          <a:prstGeom prst="straightConnector1">
            <a:avLst/>
          </a:prstGeom>
          <a:noFill/>
          <a:ln w="9528">
            <a:solidFill>
              <a:srgbClr val="ED6113"/>
            </a:solidFill>
            <a:prstDash val="solid"/>
          </a:ln>
        </p:spPr>
      </p:cxnSp>
      <p:sp>
        <p:nvSpPr>
          <p:cNvPr id="5" name="Textfeld 10"/>
          <p:cNvSpPr txBox="1"/>
          <p:nvPr/>
        </p:nvSpPr>
        <p:spPr>
          <a:xfrm>
            <a:off x="6804251" y="6453332"/>
            <a:ext cx="2088233" cy="246220"/>
          </a:xfrm>
          <a:prstGeom prst="rect">
            <a:avLst/>
          </a:prstGeom>
          <a:noFill/>
          <a:ln>
            <a:noFill/>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de-DE" sz="1000" b="0" i="0" u="none" strike="noStrike" kern="1200" cap="none" spc="0" baseline="0" dirty="0" err="1">
                <a:solidFill>
                  <a:srgbClr val="7F7F7F"/>
                </a:solidFill>
                <a:uFillTx/>
                <a:latin typeface="Georgia" pitchFamily="18"/>
              </a:rPr>
              <a:t>Let‘s</a:t>
            </a:r>
            <a:r>
              <a:rPr lang="de-DE" sz="1000" b="0" i="0" u="none" strike="noStrike" kern="1200" cap="none" spc="0" baseline="0" dirty="0">
                <a:solidFill>
                  <a:srgbClr val="7F7F7F"/>
                </a:solidFill>
                <a:uFillTx/>
                <a:latin typeface="Georgia" pitchFamily="18"/>
              </a:rPr>
              <a:t> </a:t>
            </a:r>
            <a:r>
              <a:rPr lang="de-DE" sz="1000" b="0" i="0" u="none" strike="noStrike" kern="1200" cap="none" spc="0" baseline="0" dirty="0" err="1" smtClean="0">
                <a:solidFill>
                  <a:srgbClr val="7F7F7F"/>
                </a:solidFill>
                <a:uFillTx/>
                <a:latin typeface="Georgia" pitchFamily="18"/>
              </a:rPr>
              <a:t>Explore</a:t>
            </a:r>
            <a:r>
              <a:rPr lang="de-DE" sz="1000" b="0" i="0" u="none" strike="noStrike" kern="1200" cap="none" spc="0" baseline="0" dirty="0" smtClean="0">
                <a:solidFill>
                  <a:srgbClr val="7F7F7F"/>
                </a:solidFill>
                <a:uFillTx/>
                <a:latin typeface="Georgia" pitchFamily="18"/>
              </a:rPr>
              <a:t> </a:t>
            </a:r>
            <a:r>
              <a:rPr lang="de-DE" sz="1000" b="0" i="0" u="none" strike="noStrike" kern="1200" cap="none" spc="0" baseline="0" dirty="0">
                <a:solidFill>
                  <a:srgbClr val="7F7F7F"/>
                </a:solidFill>
                <a:uFillTx/>
                <a:latin typeface="Georgia" pitchFamily="18"/>
              </a:rPr>
              <a:t>Modern Germany</a:t>
            </a:r>
            <a:endParaRPr lang="de-DE" sz="1000" b="0" i="0" u="none" strike="noStrike" kern="1200" cap="none" spc="0" baseline="0" dirty="0">
              <a:solidFill>
                <a:srgbClr val="7F7F7F"/>
              </a:solidFill>
              <a:uFillTx/>
              <a:latin typeface="Calibri"/>
            </a:endParaRPr>
          </a:p>
        </p:txBody>
      </p:sp>
      <p:sp>
        <p:nvSpPr>
          <p:cNvPr id="25" name="Ellipse 24"/>
          <p:cNvSpPr/>
          <p:nvPr/>
        </p:nvSpPr>
        <p:spPr>
          <a:xfrm>
            <a:off x="7939144" y="158160"/>
            <a:ext cx="1080000" cy="1080000"/>
          </a:xfrm>
          <a:prstGeom prst="ellipse">
            <a:avLst/>
          </a:prstGeom>
          <a:solidFill>
            <a:srgbClr val="ED6113"/>
          </a:solidFill>
          <a:ln w="1270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solidFill>
                  <a:schemeClr val="bg1"/>
                </a:solidFill>
                <a:latin typeface="Century" pitchFamily="18" charset="0"/>
              </a:rPr>
              <a:t>3.1</a:t>
            </a:r>
            <a:endParaRPr lang="de-DE" b="1" dirty="0">
              <a:solidFill>
                <a:schemeClr val="bg1"/>
              </a:solidFill>
              <a:latin typeface="Century" pitchFamily="18" charset="0"/>
            </a:endParaRPr>
          </a:p>
        </p:txBody>
      </p:sp>
      <p:grpSp>
        <p:nvGrpSpPr>
          <p:cNvPr id="14" name="Gruppieren 13"/>
          <p:cNvGrpSpPr/>
          <p:nvPr/>
        </p:nvGrpSpPr>
        <p:grpSpPr>
          <a:xfrm>
            <a:off x="1722620" y="1676400"/>
            <a:ext cx="5700010" cy="4343400"/>
            <a:chOff x="1524000" y="1752600"/>
            <a:chExt cx="5700010" cy="4343400"/>
          </a:xfrm>
        </p:grpSpPr>
        <p:sp>
          <p:nvSpPr>
            <p:cNvPr id="11" name="TextBox 8"/>
            <p:cNvSpPr txBox="1"/>
            <p:nvPr/>
          </p:nvSpPr>
          <p:spPr>
            <a:xfrm>
              <a:off x="4938010" y="3800140"/>
              <a:ext cx="2286000" cy="1477328"/>
            </a:xfrm>
            <a:prstGeom prst="rect">
              <a:avLst/>
            </a:prstGeom>
            <a:solidFill>
              <a:srgbClr val="FFFF00"/>
            </a:solidFill>
          </p:spPr>
          <p:txBody>
            <a:bodyPr wrap="square" rtlCol="0">
              <a:spAutoFit/>
            </a:bodyPr>
            <a:lstStyle/>
            <a:p>
              <a:r>
                <a:rPr lang="en-US" b="1" dirty="0">
                  <a:solidFill>
                    <a:schemeClr val="tx1">
                      <a:lumMod val="65000"/>
                      <a:lumOff val="35000"/>
                    </a:schemeClr>
                  </a:solidFill>
                  <a:latin typeface="Century" pitchFamily="18" charset="0"/>
                </a:rPr>
                <a:t>Angela Merkel (1954*) elected the first female chancellor of Germany</a:t>
              </a:r>
            </a:p>
          </p:txBody>
        </p:sp>
        <p:grpSp>
          <p:nvGrpSpPr>
            <p:cNvPr id="13" name="Gruppieren 12"/>
            <p:cNvGrpSpPr/>
            <p:nvPr/>
          </p:nvGrpSpPr>
          <p:grpSpPr>
            <a:xfrm>
              <a:off x="1524000" y="1752600"/>
              <a:ext cx="3162300" cy="4343400"/>
              <a:chOff x="1524000" y="1752600"/>
              <a:chExt cx="3162300" cy="4343400"/>
            </a:xfrm>
          </p:grpSpPr>
          <p:pic>
            <p:nvPicPr>
              <p:cNvPr id="1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1752600"/>
                <a:ext cx="3086100" cy="4114800"/>
              </a:xfrm>
              <a:prstGeom prst="rect">
                <a:avLst/>
              </a:prstGeom>
              <a:noFill/>
              <a:ln w="254000">
                <a:solidFill>
                  <a:srgbClr val="ED61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hteck 7"/>
              <p:cNvSpPr/>
              <p:nvPr/>
            </p:nvSpPr>
            <p:spPr>
              <a:xfrm>
                <a:off x="1524000" y="5849779"/>
                <a:ext cx="2008883" cy="246221"/>
              </a:xfrm>
              <a:prstGeom prst="rect">
                <a:avLst/>
              </a:prstGeom>
            </p:spPr>
            <p:txBody>
              <a:bodyPr wrap="none">
                <a:spAutoFit/>
              </a:bodyPr>
              <a:lstStyle/>
              <a:p>
                <a:r>
                  <a:rPr lang="en-GB" sz="1000" dirty="0">
                    <a:latin typeface="Century" pitchFamily="18" charset="0"/>
                  </a:rPr>
                  <a:t>Photo Source: Armin </a:t>
                </a:r>
                <a:r>
                  <a:rPr lang="en-GB" sz="1000" dirty="0" err="1">
                    <a:latin typeface="Century" pitchFamily="18" charset="0"/>
                  </a:rPr>
                  <a:t>Linnartz</a:t>
                </a:r>
                <a:r>
                  <a:rPr lang="en-US" sz="1000" dirty="0">
                    <a:latin typeface="Century" pitchFamily="18" charset="0"/>
                  </a:rPr>
                  <a:t> </a:t>
                </a:r>
                <a:endParaRPr lang="de-DE" sz="1000" dirty="0">
                  <a:latin typeface="Century" pitchFamily="18" charset="0"/>
                </a:endParaRPr>
              </a:p>
            </p:txBody>
          </p:sp>
        </p:grpSp>
      </p:grpSp>
    </p:spTree>
    <p:extLst>
      <p:ext uri="{BB962C8B-B14F-4D97-AF65-F5344CB8AC3E}">
        <p14:creationId xmlns:p14="http://schemas.microsoft.com/office/powerpoint/2010/main" val="23174135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bgerundetes Rechteck 3"/>
          <p:cNvSpPr/>
          <p:nvPr/>
        </p:nvSpPr>
        <p:spPr>
          <a:xfrm>
            <a:off x="251524" y="188640"/>
            <a:ext cx="8640961" cy="1008107"/>
          </a:xfrm>
          <a:custGeom>
            <a:avLst>
              <a:gd name="f10" fmla="val 3600"/>
            </a:avLst>
            <a:gdLst>
              <a:gd name="f1" fmla="val 10800000"/>
              <a:gd name="f2" fmla="val 5400000"/>
              <a:gd name="f3" fmla="val 16200000"/>
              <a:gd name="f4" fmla="val w"/>
              <a:gd name="f5" fmla="val h"/>
              <a:gd name="f6" fmla="val ss"/>
              <a:gd name="f7" fmla="val 0"/>
              <a:gd name="f8" fmla="*/ 5419351 1 1725033"/>
              <a:gd name="f9" fmla="val 45"/>
              <a:gd name="f10" fmla="val 360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ED6113"/>
          </a:solidFill>
          <a:ln>
            <a:noFill/>
            <a:prstDash val="solid"/>
          </a:ln>
        </p:spPr>
        <p:txBody>
          <a:bodyPr vert="horz" wrap="square" lIns="91440" tIns="45720" rIns="91440" bIns="45720" anchor="ctr" anchorCtr="0" compatLnSpc="1"/>
          <a:lstStyle/>
          <a:p>
            <a:pPr lvl="0">
              <a:defRPr sz="1800" b="0" i="0" u="none" strike="noStrike" kern="0" cap="none" spc="0" baseline="0">
                <a:solidFill>
                  <a:srgbClr val="000000"/>
                </a:solidFill>
                <a:uFillTx/>
              </a:defRPr>
            </a:pPr>
            <a:r>
              <a:rPr lang="en-US" sz="2400" b="1" cap="all" dirty="0" smtClean="0">
                <a:solidFill>
                  <a:srgbClr val="FFFFFF"/>
                </a:solidFill>
                <a:effectLst>
                  <a:outerShdw blurRad="38100" dist="38100" dir="2700000" algn="tl">
                    <a:srgbClr val="000000">
                      <a:alpha val="43137"/>
                    </a:srgbClr>
                  </a:outerShdw>
                </a:effectLst>
                <a:latin typeface="Century" pitchFamily="18" charset="0"/>
              </a:rPr>
              <a:t>800</a:t>
            </a:r>
            <a:endParaRPr lang="de-DE" sz="2400" b="1" u="none" strike="noStrike" kern="1200" cap="all" spc="0" dirty="0">
              <a:solidFill>
                <a:srgbClr val="FFFFFF"/>
              </a:solidFill>
              <a:effectLst>
                <a:outerShdw blurRad="38100" dist="38100" dir="2700000" algn="tl">
                  <a:srgbClr val="000000">
                    <a:alpha val="43137"/>
                  </a:srgbClr>
                </a:outerShdw>
              </a:effectLst>
              <a:uFillTx/>
              <a:latin typeface="Century" pitchFamily="18" charset="0"/>
            </a:endParaRPr>
          </a:p>
        </p:txBody>
      </p:sp>
      <p:cxnSp>
        <p:nvCxnSpPr>
          <p:cNvPr id="4" name="Gerade Verbindung 8"/>
          <p:cNvCxnSpPr/>
          <p:nvPr/>
        </p:nvCxnSpPr>
        <p:spPr>
          <a:xfrm>
            <a:off x="0" y="6309323"/>
            <a:ext cx="9144000" cy="0"/>
          </a:xfrm>
          <a:prstGeom prst="straightConnector1">
            <a:avLst/>
          </a:prstGeom>
          <a:noFill/>
          <a:ln w="9528">
            <a:solidFill>
              <a:srgbClr val="ED6113"/>
            </a:solidFill>
            <a:prstDash val="solid"/>
          </a:ln>
        </p:spPr>
      </p:cxnSp>
      <p:sp>
        <p:nvSpPr>
          <p:cNvPr id="5" name="Textfeld 10"/>
          <p:cNvSpPr txBox="1"/>
          <p:nvPr/>
        </p:nvSpPr>
        <p:spPr>
          <a:xfrm>
            <a:off x="6804251" y="6453332"/>
            <a:ext cx="2088233" cy="246220"/>
          </a:xfrm>
          <a:prstGeom prst="rect">
            <a:avLst/>
          </a:prstGeom>
          <a:noFill/>
          <a:ln>
            <a:noFill/>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de-DE" sz="1000" b="0" i="0" u="none" strike="noStrike" kern="1200" cap="none" spc="0" baseline="0" dirty="0" err="1">
                <a:solidFill>
                  <a:srgbClr val="7F7F7F"/>
                </a:solidFill>
                <a:uFillTx/>
                <a:latin typeface="Georgia" pitchFamily="18"/>
              </a:rPr>
              <a:t>Let‘s</a:t>
            </a:r>
            <a:r>
              <a:rPr lang="de-DE" sz="1000" b="0" i="0" u="none" strike="noStrike" kern="1200" cap="none" spc="0" baseline="0" dirty="0">
                <a:solidFill>
                  <a:srgbClr val="7F7F7F"/>
                </a:solidFill>
                <a:uFillTx/>
                <a:latin typeface="Georgia" pitchFamily="18"/>
              </a:rPr>
              <a:t> </a:t>
            </a:r>
            <a:r>
              <a:rPr lang="de-DE" sz="1000" b="0" i="0" u="none" strike="noStrike" kern="1200" cap="none" spc="0" baseline="0" dirty="0" err="1" smtClean="0">
                <a:solidFill>
                  <a:srgbClr val="7F7F7F"/>
                </a:solidFill>
                <a:uFillTx/>
                <a:latin typeface="Georgia" pitchFamily="18"/>
              </a:rPr>
              <a:t>Explore</a:t>
            </a:r>
            <a:r>
              <a:rPr lang="de-DE" sz="1000" b="0" i="0" u="none" strike="noStrike" kern="1200" cap="none" spc="0" baseline="0" dirty="0" smtClean="0">
                <a:solidFill>
                  <a:srgbClr val="7F7F7F"/>
                </a:solidFill>
                <a:uFillTx/>
                <a:latin typeface="Georgia" pitchFamily="18"/>
              </a:rPr>
              <a:t> </a:t>
            </a:r>
            <a:r>
              <a:rPr lang="de-DE" sz="1000" b="0" i="0" u="none" strike="noStrike" kern="1200" cap="none" spc="0" baseline="0" dirty="0">
                <a:solidFill>
                  <a:srgbClr val="7F7F7F"/>
                </a:solidFill>
                <a:uFillTx/>
                <a:latin typeface="Georgia" pitchFamily="18"/>
              </a:rPr>
              <a:t>Modern Germany</a:t>
            </a:r>
            <a:endParaRPr lang="de-DE" sz="1000" b="0" i="0" u="none" strike="noStrike" kern="1200" cap="none" spc="0" baseline="0" dirty="0">
              <a:solidFill>
                <a:srgbClr val="7F7F7F"/>
              </a:solidFill>
              <a:uFillTx/>
              <a:latin typeface="Calibri"/>
            </a:endParaRPr>
          </a:p>
        </p:txBody>
      </p:sp>
      <p:sp>
        <p:nvSpPr>
          <p:cNvPr id="25" name="Ellipse 24"/>
          <p:cNvSpPr/>
          <p:nvPr/>
        </p:nvSpPr>
        <p:spPr>
          <a:xfrm>
            <a:off x="7939144" y="158160"/>
            <a:ext cx="1080000" cy="1080000"/>
          </a:xfrm>
          <a:prstGeom prst="ellipse">
            <a:avLst/>
          </a:prstGeom>
          <a:solidFill>
            <a:srgbClr val="ED6113"/>
          </a:solidFill>
          <a:ln w="1270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solidFill>
                  <a:schemeClr val="bg1"/>
                </a:solidFill>
                <a:latin typeface="Century" pitchFamily="18" charset="0"/>
              </a:rPr>
              <a:t>3.1</a:t>
            </a:r>
            <a:endParaRPr lang="de-DE" b="1" dirty="0">
              <a:solidFill>
                <a:schemeClr val="bg1"/>
              </a:solidFill>
              <a:latin typeface="Century" pitchFamily="18" charset="0"/>
            </a:endParaRPr>
          </a:p>
        </p:txBody>
      </p:sp>
      <p:sp>
        <p:nvSpPr>
          <p:cNvPr id="12" name="TextBox 8"/>
          <p:cNvSpPr txBox="1"/>
          <p:nvPr/>
        </p:nvSpPr>
        <p:spPr>
          <a:xfrm>
            <a:off x="4572000" y="3581400"/>
            <a:ext cx="3667660" cy="2308324"/>
          </a:xfrm>
          <a:prstGeom prst="rect">
            <a:avLst/>
          </a:prstGeom>
          <a:solidFill>
            <a:srgbClr val="FFFF00"/>
          </a:solidFill>
        </p:spPr>
        <p:txBody>
          <a:bodyPr wrap="square" rtlCol="0">
            <a:spAutoFit/>
          </a:bodyPr>
          <a:lstStyle/>
          <a:p>
            <a:r>
              <a:rPr lang="en-US" sz="2400" b="1" dirty="0">
                <a:solidFill>
                  <a:schemeClr val="tx1">
                    <a:lumMod val="65000"/>
                    <a:lumOff val="35000"/>
                  </a:schemeClr>
                </a:solidFill>
                <a:latin typeface="Century" pitchFamily="18" charset="0"/>
              </a:rPr>
              <a:t>Charlemagne (747 – 814) or Charles the Great (Karl der </a:t>
            </a:r>
            <a:r>
              <a:rPr lang="en-US" sz="2400" b="1" dirty="0" err="1">
                <a:solidFill>
                  <a:schemeClr val="tx1">
                    <a:lumMod val="65000"/>
                    <a:lumOff val="35000"/>
                  </a:schemeClr>
                </a:solidFill>
                <a:latin typeface="Century" pitchFamily="18" charset="0"/>
              </a:rPr>
              <a:t>Große</a:t>
            </a:r>
            <a:r>
              <a:rPr lang="en-US" sz="2400" b="1" dirty="0">
                <a:solidFill>
                  <a:schemeClr val="tx1">
                    <a:lumMod val="65000"/>
                    <a:lumOff val="35000"/>
                  </a:schemeClr>
                </a:solidFill>
                <a:latin typeface="Century" pitchFamily="18" charset="0"/>
              </a:rPr>
              <a:t>) becomes first </a:t>
            </a:r>
            <a:r>
              <a:rPr lang="en-US" sz="2400" b="1" dirty="0" smtClean="0">
                <a:solidFill>
                  <a:schemeClr val="tx1">
                    <a:lumMod val="65000"/>
                    <a:lumOff val="35000"/>
                  </a:schemeClr>
                </a:solidFill>
                <a:latin typeface="Century" pitchFamily="18" charset="0"/>
              </a:rPr>
              <a:t>emperor </a:t>
            </a:r>
            <a:r>
              <a:rPr lang="en-US" sz="2400" b="1" dirty="0">
                <a:solidFill>
                  <a:schemeClr val="tx1">
                    <a:lumMod val="65000"/>
                    <a:lumOff val="35000"/>
                  </a:schemeClr>
                </a:solidFill>
                <a:latin typeface="Century" pitchFamily="18" charset="0"/>
              </a:rPr>
              <a:t>of the Holy Roman Empire.</a:t>
            </a:r>
          </a:p>
        </p:txBody>
      </p:sp>
      <p:pic>
        <p:nvPicPr>
          <p:cNvPr id="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1100" y="1584424"/>
            <a:ext cx="3154222" cy="4343400"/>
          </a:xfrm>
          <a:prstGeom prst="rect">
            <a:avLst/>
          </a:prstGeom>
          <a:noFill/>
          <a:ln w="254000">
            <a:solidFill>
              <a:srgbClr val="ED61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31863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bgerundetes Rechteck 3"/>
          <p:cNvSpPr/>
          <p:nvPr/>
        </p:nvSpPr>
        <p:spPr>
          <a:xfrm>
            <a:off x="251524" y="188640"/>
            <a:ext cx="8640961" cy="1008107"/>
          </a:xfrm>
          <a:custGeom>
            <a:avLst>
              <a:gd name="f10" fmla="val 3600"/>
            </a:avLst>
            <a:gdLst>
              <a:gd name="f1" fmla="val 10800000"/>
              <a:gd name="f2" fmla="val 5400000"/>
              <a:gd name="f3" fmla="val 16200000"/>
              <a:gd name="f4" fmla="val w"/>
              <a:gd name="f5" fmla="val h"/>
              <a:gd name="f6" fmla="val ss"/>
              <a:gd name="f7" fmla="val 0"/>
              <a:gd name="f8" fmla="*/ 5419351 1 1725033"/>
              <a:gd name="f9" fmla="val 45"/>
              <a:gd name="f10" fmla="val 360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ED6113"/>
          </a:solidFill>
          <a:ln>
            <a:noFill/>
            <a:prstDash val="solid"/>
          </a:ln>
        </p:spPr>
        <p:txBody>
          <a:bodyPr vert="horz" wrap="square" lIns="91440" tIns="45720" rIns="91440" bIns="45720" anchor="ctr" anchorCtr="0" compatLnSpc="1"/>
          <a:lstStyle/>
          <a:p>
            <a:pPr lvl="0">
              <a:defRPr sz="1800" b="0" i="0" u="none" strike="noStrike" kern="0" cap="none" spc="0" baseline="0">
                <a:solidFill>
                  <a:srgbClr val="000000"/>
                </a:solidFill>
                <a:uFillTx/>
              </a:defRPr>
            </a:pPr>
            <a:r>
              <a:rPr lang="en-US" sz="2400" b="1" cap="all" dirty="0">
                <a:solidFill>
                  <a:srgbClr val="FFFFFF"/>
                </a:solidFill>
                <a:effectLst>
                  <a:outerShdw blurRad="38100" dist="38100" dir="2700000" algn="tl">
                    <a:srgbClr val="000000">
                      <a:alpha val="43137"/>
                    </a:srgbClr>
                  </a:outerShdw>
                </a:effectLst>
                <a:latin typeface="Century" pitchFamily="18" charset="0"/>
              </a:rPr>
              <a:t>1187 - 1192  The Third Crusade</a:t>
            </a:r>
            <a:endParaRPr lang="de-DE" sz="2400" b="1" u="none" strike="noStrike" kern="1200" cap="all" spc="0" dirty="0">
              <a:solidFill>
                <a:srgbClr val="FFFFFF"/>
              </a:solidFill>
              <a:effectLst>
                <a:outerShdw blurRad="38100" dist="38100" dir="2700000" algn="tl">
                  <a:srgbClr val="000000">
                    <a:alpha val="43137"/>
                  </a:srgbClr>
                </a:outerShdw>
              </a:effectLst>
              <a:uFillTx/>
              <a:latin typeface="Century" pitchFamily="18" charset="0"/>
            </a:endParaRPr>
          </a:p>
        </p:txBody>
      </p:sp>
      <p:cxnSp>
        <p:nvCxnSpPr>
          <p:cNvPr id="4" name="Gerade Verbindung 8"/>
          <p:cNvCxnSpPr/>
          <p:nvPr/>
        </p:nvCxnSpPr>
        <p:spPr>
          <a:xfrm>
            <a:off x="0" y="6309323"/>
            <a:ext cx="9144000" cy="0"/>
          </a:xfrm>
          <a:prstGeom prst="straightConnector1">
            <a:avLst/>
          </a:prstGeom>
          <a:noFill/>
          <a:ln w="9528">
            <a:solidFill>
              <a:srgbClr val="ED6113"/>
            </a:solidFill>
            <a:prstDash val="solid"/>
          </a:ln>
        </p:spPr>
      </p:cxnSp>
      <p:sp>
        <p:nvSpPr>
          <p:cNvPr id="5" name="Textfeld 10"/>
          <p:cNvSpPr txBox="1"/>
          <p:nvPr/>
        </p:nvSpPr>
        <p:spPr>
          <a:xfrm>
            <a:off x="6804251" y="6453332"/>
            <a:ext cx="2088233" cy="246220"/>
          </a:xfrm>
          <a:prstGeom prst="rect">
            <a:avLst/>
          </a:prstGeom>
          <a:noFill/>
          <a:ln>
            <a:noFill/>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de-DE" sz="1000" b="0" i="0" u="none" strike="noStrike" kern="1200" cap="none" spc="0" baseline="0" dirty="0" err="1">
                <a:solidFill>
                  <a:srgbClr val="7F7F7F"/>
                </a:solidFill>
                <a:uFillTx/>
                <a:latin typeface="Georgia" pitchFamily="18"/>
              </a:rPr>
              <a:t>Let‘s</a:t>
            </a:r>
            <a:r>
              <a:rPr lang="de-DE" sz="1000" b="0" i="0" u="none" strike="noStrike" kern="1200" cap="none" spc="0" baseline="0" dirty="0">
                <a:solidFill>
                  <a:srgbClr val="7F7F7F"/>
                </a:solidFill>
                <a:uFillTx/>
                <a:latin typeface="Georgia" pitchFamily="18"/>
              </a:rPr>
              <a:t> </a:t>
            </a:r>
            <a:r>
              <a:rPr lang="de-DE" sz="1000" b="0" i="0" u="none" strike="noStrike" kern="1200" cap="none" spc="0" baseline="0" dirty="0" err="1" smtClean="0">
                <a:solidFill>
                  <a:srgbClr val="7F7F7F"/>
                </a:solidFill>
                <a:uFillTx/>
                <a:latin typeface="Georgia" pitchFamily="18"/>
              </a:rPr>
              <a:t>Explore</a:t>
            </a:r>
            <a:r>
              <a:rPr lang="de-DE" sz="1000" b="0" i="0" u="none" strike="noStrike" kern="1200" cap="none" spc="0" baseline="0" dirty="0" smtClean="0">
                <a:solidFill>
                  <a:srgbClr val="7F7F7F"/>
                </a:solidFill>
                <a:uFillTx/>
                <a:latin typeface="Georgia" pitchFamily="18"/>
              </a:rPr>
              <a:t> </a:t>
            </a:r>
            <a:r>
              <a:rPr lang="de-DE" sz="1000" b="0" i="0" u="none" strike="noStrike" kern="1200" cap="none" spc="0" baseline="0" dirty="0">
                <a:solidFill>
                  <a:srgbClr val="7F7F7F"/>
                </a:solidFill>
                <a:uFillTx/>
                <a:latin typeface="Georgia" pitchFamily="18"/>
              </a:rPr>
              <a:t>Modern Germany</a:t>
            </a:r>
            <a:endParaRPr lang="de-DE" sz="1000" b="0" i="0" u="none" strike="noStrike" kern="1200" cap="none" spc="0" baseline="0" dirty="0">
              <a:solidFill>
                <a:srgbClr val="7F7F7F"/>
              </a:solidFill>
              <a:uFillTx/>
              <a:latin typeface="Calibri"/>
            </a:endParaRPr>
          </a:p>
        </p:txBody>
      </p:sp>
      <p:sp>
        <p:nvSpPr>
          <p:cNvPr id="25" name="Ellipse 24"/>
          <p:cNvSpPr/>
          <p:nvPr/>
        </p:nvSpPr>
        <p:spPr>
          <a:xfrm>
            <a:off x="7939144" y="158160"/>
            <a:ext cx="1080000" cy="1080000"/>
          </a:xfrm>
          <a:prstGeom prst="ellipse">
            <a:avLst/>
          </a:prstGeom>
          <a:solidFill>
            <a:srgbClr val="ED6113"/>
          </a:solidFill>
          <a:ln w="1270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solidFill>
                  <a:schemeClr val="bg1"/>
                </a:solidFill>
                <a:latin typeface="Century" pitchFamily="18" charset="0"/>
              </a:rPr>
              <a:t>3.1</a:t>
            </a:r>
            <a:endParaRPr lang="de-DE" b="1" dirty="0">
              <a:solidFill>
                <a:schemeClr val="bg1"/>
              </a:solidFill>
              <a:latin typeface="Century" pitchFamily="18" charset="0"/>
            </a:endParaRPr>
          </a:p>
        </p:txBody>
      </p:sp>
      <p:sp>
        <p:nvSpPr>
          <p:cNvPr id="12" name="TextBox 8"/>
          <p:cNvSpPr txBox="1"/>
          <p:nvPr/>
        </p:nvSpPr>
        <p:spPr>
          <a:xfrm>
            <a:off x="609600" y="2763262"/>
            <a:ext cx="3962400" cy="3046988"/>
          </a:xfrm>
          <a:prstGeom prst="rect">
            <a:avLst/>
          </a:prstGeom>
          <a:solidFill>
            <a:srgbClr val="FFFF00"/>
          </a:solidFill>
        </p:spPr>
        <p:txBody>
          <a:bodyPr wrap="square" rtlCol="0">
            <a:spAutoFit/>
          </a:bodyPr>
          <a:lstStyle/>
          <a:p>
            <a:r>
              <a:rPr lang="en-US" sz="2400" b="1" dirty="0">
                <a:solidFill>
                  <a:schemeClr val="tx1">
                    <a:lumMod val="65000"/>
                    <a:lumOff val="35000"/>
                  </a:schemeClr>
                </a:solidFill>
                <a:latin typeface="Century" pitchFamily="18" charset="0"/>
              </a:rPr>
              <a:t>Friedrich Barbarossa, the Holy Roman Emperor, was one of the leaders of the Third Crusade.  The goal of the Crusades was to gain control of the Holy Land from the Islamic Turks.</a:t>
            </a:r>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1689100"/>
            <a:ext cx="3084978" cy="4178300"/>
          </a:xfrm>
          <a:prstGeom prst="rect">
            <a:avLst/>
          </a:prstGeom>
          <a:noFill/>
          <a:ln w="254000">
            <a:solidFill>
              <a:srgbClr val="ED61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50702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bgerundetes Rechteck 3"/>
          <p:cNvSpPr/>
          <p:nvPr/>
        </p:nvSpPr>
        <p:spPr>
          <a:xfrm>
            <a:off x="251524" y="188640"/>
            <a:ext cx="8640961" cy="1008107"/>
          </a:xfrm>
          <a:custGeom>
            <a:avLst>
              <a:gd name="f10" fmla="val 3600"/>
            </a:avLst>
            <a:gdLst>
              <a:gd name="f1" fmla="val 10800000"/>
              <a:gd name="f2" fmla="val 5400000"/>
              <a:gd name="f3" fmla="val 16200000"/>
              <a:gd name="f4" fmla="val w"/>
              <a:gd name="f5" fmla="val h"/>
              <a:gd name="f6" fmla="val ss"/>
              <a:gd name="f7" fmla="val 0"/>
              <a:gd name="f8" fmla="*/ 5419351 1 1725033"/>
              <a:gd name="f9" fmla="val 45"/>
              <a:gd name="f10" fmla="val 360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ED6113"/>
          </a:solidFill>
          <a:ln>
            <a:noFill/>
            <a:prstDash val="solid"/>
          </a:ln>
        </p:spPr>
        <p:txBody>
          <a:bodyPr vert="horz" wrap="square" lIns="91440" tIns="45720" rIns="91440" bIns="45720" anchor="ctr" anchorCtr="0" compatLnSpc="1"/>
          <a:lstStyle/>
          <a:p>
            <a:pPr lvl="0">
              <a:defRPr sz="1800" b="0" i="0" u="none" strike="noStrike" kern="0" cap="none" spc="0" baseline="0">
                <a:solidFill>
                  <a:srgbClr val="000000"/>
                </a:solidFill>
                <a:uFillTx/>
              </a:defRPr>
            </a:pPr>
            <a:r>
              <a:rPr lang="en-US" sz="2400" b="1" cap="all" dirty="0">
                <a:solidFill>
                  <a:srgbClr val="FFFFFF"/>
                </a:solidFill>
                <a:effectLst>
                  <a:outerShdw blurRad="38100" dist="38100" dir="2700000" algn="tl">
                    <a:srgbClr val="000000">
                      <a:alpha val="43137"/>
                    </a:srgbClr>
                  </a:outerShdw>
                </a:effectLst>
                <a:latin typeface="Century" pitchFamily="18" charset="0"/>
              </a:rPr>
              <a:t>1358 Hanseatic League</a:t>
            </a:r>
            <a:endParaRPr lang="de-DE" sz="2400" b="1" u="none" strike="noStrike" kern="1200" cap="all" spc="0" dirty="0">
              <a:solidFill>
                <a:srgbClr val="FFFFFF"/>
              </a:solidFill>
              <a:effectLst>
                <a:outerShdw blurRad="38100" dist="38100" dir="2700000" algn="tl">
                  <a:srgbClr val="000000">
                    <a:alpha val="43137"/>
                  </a:srgbClr>
                </a:outerShdw>
              </a:effectLst>
              <a:uFillTx/>
              <a:latin typeface="Century" pitchFamily="18" charset="0"/>
            </a:endParaRPr>
          </a:p>
        </p:txBody>
      </p:sp>
      <p:cxnSp>
        <p:nvCxnSpPr>
          <p:cNvPr id="4" name="Gerade Verbindung 8"/>
          <p:cNvCxnSpPr/>
          <p:nvPr/>
        </p:nvCxnSpPr>
        <p:spPr>
          <a:xfrm>
            <a:off x="0" y="6309323"/>
            <a:ext cx="9144000" cy="0"/>
          </a:xfrm>
          <a:prstGeom prst="straightConnector1">
            <a:avLst/>
          </a:prstGeom>
          <a:noFill/>
          <a:ln w="9528">
            <a:solidFill>
              <a:srgbClr val="ED6113"/>
            </a:solidFill>
            <a:prstDash val="solid"/>
          </a:ln>
        </p:spPr>
      </p:cxnSp>
      <p:sp>
        <p:nvSpPr>
          <p:cNvPr id="5" name="Textfeld 10"/>
          <p:cNvSpPr txBox="1"/>
          <p:nvPr/>
        </p:nvSpPr>
        <p:spPr>
          <a:xfrm>
            <a:off x="6804251" y="6453332"/>
            <a:ext cx="2088233" cy="246220"/>
          </a:xfrm>
          <a:prstGeom prst="rect">
            <a:avLst/>
          </a:prstGeom>
          <a:noFill/>
          <a:ln>
            <a:noFill/>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de-DE" sz="1000" b="0" i="0" u="none" strike="noStrike" kern="1200" cap="none" spc="0" baseline="0" dirty="0" err="1">
                <a:solidFill>
                  <a:srgbClr val="7F7F7F"/>
                </a:solidFill>
                <a:uFillTx/>
                <a:latin typeface="Georgia" pitchFamily="18"/>
              </a:rPr>
              <a:t>Let‘s</a:t>
            </a:r>
            <a:r>
              <a:rPr lang="de-DE" sz="1000" b="0" i="0" u="none" strike="noStrike" kern="1200" cap="none" spc="0" baseline="0" dirty="0">
                <a:solidFill>
                  <a:srgbClr val="7F7F7F"/>
                </a:solidFill>
                <a:uFillTx/>
                <a:latin typeface="Georgia" pitchFamily="18"/>
              </a:rPr>
              <a:t> </a:t>
            </a:r>
            <a:r>
              <a:rPr lang="de-DE" sz="1000" b="0" i="0" u="none" strike="noStrike" kern="1200" cap="none" spc="0" baseline="0" dirty="0" err="1" smtClean="0">
                <a:solidFill>
                  <a:srgbClr val="7F7F7F"/>
                </a:solidFill>
                <a:uFillTx/>
                <a:latin typeface="Georgia" pitchFamily="18"/>
              </a:rPr>
              <a:t>Explore</a:t>
            </a:r>
            <a:r>
              <a:rPr lang="de-DE" sz="1000" b="0" i="0" u="none" strike="noStrike" kern="1200" cap="none" spc="0" baseline="0" dirty="0" smtClean="0">
                <a:solidFill>
                  <a:srgbClr val="7F7F7F"/>
                </a:solidFill>
                <a:uFillTx/>
                <a:latin typeface="Georgia" pitchFamily="18"/>
              </a:rPr>
              <a:t> </a:t>
            </a:r>
            <a:r>
              <a:rPr lang="de-DE" sz="1000" b="0" i="0" u="none" strike="noStrike" kern="1200" cap="none" spc="0" baseline="0" dirty="0">
                <a:solidFill>
                  <a:srgbClr val="7F7F7F"/>
                </a:solidFill>
                <a:uFillTx/>
                <a:latin typeface="Georgia" pitchFamily="18"/>
              </a:rPr>
              <a:t>Modern Germany</a:t>
            </a:r>
            <a:endParaRPr lang="de-DE" sz="1000" b="0" i="0" u="none" strike="noStrike" kern="1200" cap="none" spc="0" baseline="0" dirty="0">
              <a:solidFill>
                <a:srgbClr val="7F7F7F"/>
              </a:solidFill>
              <a:uFillTx/>
              <a:latin typeface="Calibri"/>
            </a:endParaRPr>
          </a:p>
        </p:txBody>
      </p:sp>
      <p:sp>
        <p:nvSpPr>
          <p:cNvPr id="25" name="Ellipse 24"/>
          <p:cNvSpPr/>
          <p:nvPr/>
        </p:nvSpPr>
        <p:spPr>
          <a:xfrm>
            <a:off x="7939144" y="158160"/>
            <a:ext cx="1080000" cy="1080000"/>
          </a:xfrm>
          <a:prstGeom prst="ellipse">
            <a:avLst/>
          </a:prstGeom>
          <a:solidFill>
            <a:srgbClr val="ED6113"/>
          </a:solidFill>
          <a:ln w="1270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solidFill>
                  <a:schemeClr val="bg1"/>
                </a:solidFill>
                <a:latin typeface="Century" pitchFamily="18" charset="0"/>
              </a:rPr>
              <a:t>3.1</a:t>
            </a:r>
            <a:endParaRPr lang="de-DE" b="1" dirty="0">
              <a:solidFill>
                <a:schemeClr val="bg1"/>
              </a:solidFill>
              <a:latin typeface="Century" pitchFamily="18" charset="0"/>
            </a:endParaRPr>
          </a:p>
        </p:txBody>
      </p:sp>
      <p:sp>
        <p:nvSpPr>
          <p:cNvPr id="12" name="TextBox 8"/>
          <p:cNvSpPr txBox="1"/>
          <p:nvPr/>
        </p:nvSpPr>
        <p:spPr>
          <a:xfrm>
            <a:off x="6059420" y="2796570"/>
            <a:ext cx="2521200" cy="3046988"/>
          </a:xfrm>
          <a:prstGeom prst="rect">
            <a:avLst/>
          </a:prstGeom>
          <a:solidFill>
            <a:srgbClr val="FFFF00"/>
          </a:solidFill>
        </p:spPr>
        <p:txBody>
          <a:bodyPr wrap="square" rtlCol="0">
            <a:spAutoFit/>
          </a:bodyPr>
          <a:lstStyle/>
          <a:p>
            <a:r>
              <a:rPr lang="en-US" sz="2400" b="1" dirty="0">
                <a:solidFill>
                  <a:schemeClr val="tx1">
                    <a:lumMod val="65000"/>
                    <a:lumOff val="35000"/>
                  </a:schemeClr>
                </a:solidFill>
                <a:latin typeface="Century" pitchFamily="18" charset="0"/>
              </a:rPr>
              <a:t>14th-17th centuries  network of northern trading cities around the North and Baltic </a:t>
            </a:r>
            <a:r>
              <a:rPr lang="en-US" sz="2400" b="1" dirty="0" smtClean="0">
                <a:solidFill>
                  <a:schemeClr val="tx1">
                    <a:lumMod val="65000"/>
                    <a:lumOff val="35000"/>
                  </a:schemeClr>
                </a:solidFill>
                <a:latin typeface="Century" pitchFamily="18" charset="0"/>
              </a:rPr>
              <a:t>seas.</a:t>
            </a:r>
            <a:endParaRPr lang="en-US" sz="2400" b="1" dirty="0">
              <a:solidFill>
                <a:schemeClr val="tx1">
                  <a:lumMod val="65000"/>
                  <a:lumOff val="35000"/>
                </a:schemeClr>
              </a:solidFill>
              <a:latin typeface="Century" pitchFamily="18" charset="0"/>
            </a:endParaRPr>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 y="1738998"/>
            <a:ext cx="5325745" cy="4070633"/>
          </a:xfrm>
          <a:prstGeom prst="rect">
            <a:avLst/>
          </a:prstGeom>
          <a:noFill/>
          <a:ln w="254000">
            <a:solidFill>
              <a:srgbClr val="ED6113"/>
            </a:solidFill>
            <a:round/>
            <a:headEnd/>
            <a:tailEnd/>
          </a:ln>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6267720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bgerundetes Rechteck 3"/>
          <p:cNvSpPr/>
          <p:nvPr/>
        </p:nvSpPr>
        <p:spPr>
          <a:xfrm>
            <a:off x="251524" y="188640"/>
            <a:ext cx="8640961" cy="1008107"/>
          </a:xfrm>
          <a:custGeom>
            <a:avLst>
              <a:gd name="f10" fmla="val 3600"/>
            </a:avLst>
            <a:gdLst>
              <a:gd name="f1" fmla="val 10800000"/>
              <a:gd name="f2" fmla="val 5400000"/>
              <a:gd name="f3" fmla="val 16200000"/>
              <a:gd name="f4" fmla="val w"/>
              <a:gd name="f5" fmla="val h"/>
              <a:gd name="f6" fmla="val ss"/>
              <a:gd name="f7" fmla="val 0"/>
              <a:gd name="f8" fmla="*/ 5419351 1 1725033"/>
              <a:gd name="f9" fmla="val 45"/>
              <a:gd name="f10" fmla="val 360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ED6113"/>
          </a:solidFill>
          <a:ln>
            <a:noFill/>
            <a:prstDash val="solid"/>
          </a:ln>
        </p:spPr>
        <p:txBody>
          <a:bodyPr vert="horz" wrap="square" lIns="91440" tIns="45720" rIns="91440" bIns="45720" anchor="ctr" anchorCtr="0" compatLnSpc="1"/>
          <a:lstStyle/>
          <a:p>
            <a:pPr lvl="0">
              <a:defRPr sz="1800" b="0" i="0" u="none" strike="noStrike" kern="0" cap="none" spc="0" baseline="0">
                <a:solidFill>
                  <a:srgbClr val="000000"/>
                </a:solidFill>
                <a:uFillTx/>
              </a:defRPr>
            </a:pPr>
            <a:r>
              <a:rPr lang="en-US" sz="2400" b="1" cap="all" dirty="0">
                <a:solidFill>
                  <a:srgbClr val="FFFFFF"/>
                </a:solidFill>
                <a:effectLst>
                  <a:outerShdw blurRad="38100" dist="38100" dir="2700000" algn="tl">
                    <a:srgbClr val="000000">
                      <a:alpha val="43137"/>
                    </a:srgbClr>
                  </a:outerShdw>
                </a:effectLst>
                <a:latin typeface="Century" pitchFamily="18" charset="0"/>
              </a:rPr>
              <a:t>1452  Gutenberg Bible</a:t>
            </a:r>
            <a:endParaRPr lang="de-DE" sz="2400" b="1" u="none" strike="noStrike" kern="1200" cap="all" spc="0" dirty="0">
              <a:solidFill>
                <a:srgbClr val="FFFFFF"/>
              </a:solidFill>
              <a:effectLst>
                <a:outerShdw blurRad="38100" dist="38100" dir="2700000" algn="tl">
                  <a:srgbClr val="000000">
                    <a:alpha val="43137"/>
                  </a:srgbClr>
                </a:outerShdw>
              </a:effectLst>
              <a:uFillTx/>
              <a:latin typeface="Century" pitchFamily="18" charset="0"/>
            </a:endParaRPr>
          </a:p>
        </p:txBody>
      </p:sp>
      <p:cxnSp>
        <p:nvCxnSpPr>
          <p:cNvPr id="4" name="Gerade Verbindung 8"/>
          <p:cNvCxnSpPr/>
          <p:nvPr/>
        </p:nvCxnSpPr>
        <p:spPr>
          <a:xfrm>
            <a:off x="0" y="6309323"/>
            <a:ext cx="9144000" cy="0"/>
          </a:xfrm>
          <a:prstGeom prst="straightConnector1">
            <a:avLst/>
          </a:prstGeom>
          <a:noFill/>
          <a:ln w="9528">
            <a:solidFill>
              <a:srgbClr val="ED6113"/>
            </a:solidFill>
            <a:prstDash val="solid"/>
          </a:ln>
        </p:spPr>
      </p:cxnSp>
      <p:sp>
        <p:nvSpPr>
          <p:cNvPr id="5" name="Textfeld 10"/>
          <p:cNvSpPr txBox="1"/>
          <p:nvPr/>
        </p:nvSpPr>
        <p:spPr>
          <a:xfrm>
            <a:off x="6804251" y="6453332"/>
            <a:ext cx="2088233" cy="246220"/>
          </a:xfrm>
          <a:prstGeom prst="rect">
            <a:avLst/>
          </a:prstGeom>
          <a:noFill/>
          <a:ln>
            <a:noFill/>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de-DE" sz="1000" b="0" i="0" u="none" strike="noStrike" kern="1200" cap="none" spc="0" baseline="0" dirty="0" err="1">
                <a:solidFill>
                  <a:srgbClr val="7F7F7F"/>
                </a:solidFill>
                <a:uFillTx/>
                <a:latin typeface="Georgia" pitchFamily="18"/>
              </a:rPr>
              <a:t>Let‘s</a:t>
            </a:r>
            <a:r>
              <a:rPr lang="de-DE" sz="1000" b="0" i="0" u="none" strike="noStrike" kern="1200" cap="none" spc="0" baseline="0" dirty="0">
                <a:solidFill>
                  <a:srgbClr val="7F7F7F"/>
                </a:solidFill>
                <a:uFillTx/>
                <a:latin typeface="Georgia" pitchFamily="18"/>
              </a:rPr>
              <a:t> </a:t>
            </a:r>
            <a:r>
              <a:rPr lang="de-DE" sz="1000" b="0" i="0" u="none" strike="noStrike" kern="1200" cap="none" spc="0" baseline="0" dirty="0" err="1" smtClean="0">
                <a:solidFill>
                  <a:srgbClr val="7F7F7F"/>
                </a:solidFill>
                <a:uFillTx/>
                <a:latin typeface="Georgia" pitchFamily="18"/>
              </a:rPr>
              <a:t>Explore</a:t>
            </a:r>
            <a:r>
              <a:rPr lang="de-DE" sz="1000" b="0" i="0" u="none" strike="noStrike" kern="1200" cap="none" spc="0" baseline="0" dirty="0" smtClean="0">
                <a:solidFill>
                  <a:srgbClr val="7F7F7F"/>
                </a:solidFill>
                <a:uFillTx/>
                <a:latin typeface="Georgia" pitchFamily="18"/>
              </a:rPr>
              <a:t> </a:t>
            </a:r>
            <a:r>
              <a:rPr lang="de-DE" sz="1000" b="0" i="0" u="none" strike="noStrike" kern="1200" cap="none" spc="0" baseline="0" dirty="0">
                <a:solidFill>
                  <a:srgbClr val="7F7F7F"/>
                </a:solidFill>
                <a:uFillTx/>
                <a:latin typeface="Georgia" pitchFamily="18"/>
              </a:rPr>
              <a:t>Modern Germany</a:t>
            </a:r>
            <a:endParaRPr lang="de-DE" sz="1000" b="0" i="0" u="none" strike="noStrike" kern="1200" cap="none" spc="0" baseline="0" dirty="0">
              <a:solidFill>
                <a:srgbClr val="7F7F7F"/>
              </a:solidFill>
              <a:uFillTx/>
              <a:latin typeface="Calibri"/>
            </a:endParaRPr>
          </a:p>
        </p:txBody>
      </p:sp>
      <p:sp>
        <p:nvSpPr>
          <p:cNvPr id="25" name="Ellipse 24"/>
          <p:cNvSpPr/>
          <p:nvPr/>
        </p:nvSpPr>
        <p:spPr>
          <a:xfrm>
            <a:off x="7939144" y="158160"/>
            <a:ext cx="1080000" cy="1080000"/>
          </a:xfrm>
          <a:prstGeom prst="ellipse">
            <a:avLst/>
          </a:prstGeom>
          <a:solidFill>
            <a:srgbClr val="ED6113"/>
          </a:solidFill>
          <a:ln w="1270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solidFill>
                  <a:schemeClr val="bg1"/>
                </a:solidFill>
                <a:latin typeface="Century" pitchFamily="18" charset="0"/>
              </a:rPr>
              <a:t>3.1</a:t>
            </a:r>
            <a:endParaRPr lang="de-DE" b="1" dirty="0">
              <a:solidFill>
                <a:schemeClr val="bg1"/>
              </a:solidFill>
              <a:latin typeface="Century" pitchFamily="18" charset="0"/>
            </a:endParaRPr>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399" y="1742280"/>
            <a:ext cx="2523531" cy="3115470"/>
          </a:xfrm>
          <a:prstGeom prst="rect">
            <a:avLst/>
          </a:prstGeom>
          <a:noFill/>
          <a:ln w="254000">
            <a:solidFill>
              <a:srgbClr val="ED61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752600"/>
            <a:ext cx="2953863" cy="4114800"/>
          </a:xfrm>
          <a:prstGeom prst="rect">
            <a:avLst/>
          </a:prstGeom>
          <a:noFill/>
          <a:ln w="254000">
            <a:solidFill>
              <a:srgbClr val="ED61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8"/>
          <p:cNvSpPr txBox="1"/>
          <p:nvPr/>
        </p:nvSpPr>
        <p:spPr>
          <a:xfrm>
            <a:off x="2751784" y="5284053"/>
            <a:ext cx="6102600" cy="830997"/>
          </a:xfrm>
          <a:prstGeom prst="rect">
            <a:avLst/>
          </a:prstGeom>
          <a:solidFill>
            <a:srgbClr val="FFFF00"/>
          </a:solidFill>
        </p:spPr>
        <p:txBody>
          <a:bodyPr wrap="square" rtlCol="0">
            <a:spAutoFit/>
          </a:bodyPr>
          <a:lstStyle/>
          <a:p>
            <a:r>
              <a:rPr lang="en-US" sz="2400" b="1" dirty="0">
                <a:solidFill>
                  <a:schemeClr val="tx1">
                    <a:lumMod val="65000"/>
                    <a:lumOff val="35000"/>
                  </a:schemeClr>
                </a:solidFill>
                <a:latin typeface="Century" pitchFamily="18" charset="0"/>
              </a:rPr>
              <a:t>Invention of the modern book printing by Johannes Gutenberg (1400 – 1468</a:t>
            </a:r>
            <a:r>
              <a:rPr lang="en-US" sz="2400" b="1" dirty="0" smtClean="0">
                <a:solidFill>
                  <a:schemeClr val="tx1">
                    <a:lumMod val="65000"/>
                    <a:lumOff val="35000"/>
                  </a:schemeClr>
                </a:solidFill>
                <a:latin typeface="Century" pitchFamily="18" charset="0"/>
              </a:rPr>
              <a:t>).</a:t>
            </a:r>
            <a:endParaRPr lang="en-US" sz="2400" b="1" dirty="0">
              <a:solidFill>
                <a:schemeClr val="tx1">
                  <a:lumMod val="65000"/>
                  <a:lumOff val="35000"/>
                </a:schemeClr>
              </a:solidFill>
              <a:latin typeface="Century" pitchFamily="18" charset="0"/>
            </a:endParaRPr>
          </a:p>
        </p:txBody>
      </p:sp>
    </p:spTree>
    <p:extLst>
      <p:ext uri="{BB962C8B-B14F-4D97-AF65-F5344CB8AC3E}">
        <p14:creationId xmlns:p14="http://schemas.microsoft.com/office/powerpoint/2010/main" val="4778402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bgerundetes Rechteck 3"/>
          <p:cNvSpPr/>
          <p:nvPr/>
        </p:nvSpPr>
        <p:spPr>
          <a:xfrm>
            <a:off x="251524" y="188640"/>
            <a:ext cx="8640961" cy="1008107"/>
          </a:xfrm>
          <a:custGeom>
            <a:avLst>
              <a:gd name="f10" fmla="val 3600"/>
            </a:avLst>
            <a:gdLst>
              <a:gd name="f1" fmla="val 10800000"/>
              <a:gd name="f2" fmla="val 5400000"/>
              <a:gd name="f3" fmla="val 16200000"/>
              <a:gd name="f4" fmla="val w"/>
              <a:gd name="f5" fmla="val h"/>
              <a:gd name="f6" fmla="val ss"/>
              <a:gd name="f7" fmla="val 0"/>
              <a:gd name="f8" fmla="*/ 5419351 1 1725033"/>
              <a:gd name="f9" fmla="val 45"/>
              <a:gd name="f10" fmla="val 360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ED6113"/>
          </a:solidFill>
          <a:ln>
            <a:noFill/>
            <a:prstDash val="solid"/>
          </a:ln>
        </p:spPr>
        <p:txBody>
          <a:bodyPr vert="horz" wrap="square" lIns="91440" tIns="45720" rIns="91440" bIns="45720" anchor="ctr" anchorCtr="0" compatLnSpc="1"/>
          <a:lstStyle/>
          <a:p>
            <a:pPr lvl="0">
              <a:defRPr sz="1800" b="0" i="0" u="none" strike="noStrike" kern="0" cap="none" spc="0" baseline="0">
                <a:solidFill>
                  <a:srgbClr val="000000"/>
                </a:solidFill>
                <a:uFillTx/>
              </a:defRPr>
            </a:pPr>
            <a:r>
              <a:rPr lang="en-US" sz="2400" b="1" cap="all" dirty="0" smtClean="0">
                <a:solidFill>
                  <a:srgbClr val="FFFFFF"/>
                </a:solidFill>
                <a:effectLst>
                  <a:outerShdw blurRad="38100" dist="38100" dir="2700000" algn="tl">
                    <a:srgbClr val="000000">
                      <a:alpha val="43137"/>
                    </a:srgbClr>
                  </a:outerShdw>
                </a:effectLst>
                <a:latin typeface="Century" pitchFamily="18" charset="0"/>
              </a:rPr>
              <a:t>1517</a:t>
            </a:r>
            <a:endParaRPr lang="de-DE" sz="2400" b="1" u="none" strike="noStrike" kern="1200" cap="all" spc="0" dirty="0">
              <a:solidFill>
                <a:srgbClr val="FFFFFF"/>
              </a:solidFill>
              <a:effectLst>
                <a:outerShdw blurRad="38100" dist="38100" dir="2700000" algn="tl">
                  <a:srgbClr val="000000">
                    <a:alpha val="43137"/>
                  </a:srgbClr>
                </a:outerShdw>
              </a:effectLst>
              <a:uFillTx/>
              <a:latin typeface="Century" pitchFamily="18" charset="0"/>
            </a:endParaRPr>
          </a:p>
        </p:txBody>
      </p:sp>
      <p:cxnSp>
        <p:nvCxnSpPr>
          <p:cNvPr id="4" name="Gerade Verbindung 8"/>
          <p:cNvCxnSpPr/>
          <p:nvPr/>
        </p:nvCxnSpPr>
        <p:spPr>
          <a:xfrm>
            <a:off x="0" y="6309323"/>
            <a:ext cx="9144000" cy="0"/>
          </a:xfrm>
          <a:prstGeom prst="straightConnector1">
            <a:avLst/>
          </a:prstGeom>
          <a:noFill/>
          <a:ln w="9528">
            <a:solidFill>
              <a:srgbClr val="ED6113"/>
            </a:solidFill>
            <a:prstDash val="solid"/>
          </a:ln>
        </p:spPr>
      </p:cxnSp>
      <p:sp>
        <p:nvSpPr>
          <p:cNvPr id="5" name="Textfeld 10"/>
          <p:cNvSpPr txBox="1"/>
          <p:nvPr/>
        </p:nvSpPr>
        <p:spPr>
          <a:xfrm>
            <a:off x="6804251" y="6453332"/>
            <a:ext cx="2088233" cy="246220"/>
          </a:xfrm>
          <a:prstGeom prst="rect">
            <a:avLst/>
          </a:prstGeom>
          <a:noFill/>
          <a:ln>
            <a:noFill/>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de-DE" sz="1000" b="0" i="0" u="none" strike="noStrike" kern="1200" cap="none" spc="0" baseline="0" dirty="0" err="1">
                <a:solidFill>
                  <a:srgbClr val="7F7F7F"/>
                </a:solidFill>
                <a:uFillTx/>
                <a:latin typeface="Georgia" pitchFamily="18"/>
              </a:rPr>
              <a:t>Let‘s</a:t>
            </a:r>
            <a:r>
              <a:rPr lang="de-DE" sz="1000" b="0" i="0" u="none" strike="noStrike" kern="1200" cap="none" spc="0" baseline="0" dirty="0">
                <a:solidFill>
                  <a:srgbClr val="7F7F7F"/>
                </a:solidFill>
                <a:uFillTx/>
                <a:latin typeface="Georgia" pitchFamily="18"/>
              </a:rPr>
              <a:t> </a:t>
            </a:r>
            <a:r>
              <a:rPr lang="de-DE" sz="1000" b="0" i="0" u="none" strike="noStrike" kern="1200" cap="none" spc="0" baseline="0" dirty="0" err="1" smtClean="0">
                <a:solidFill>
                  <a:srgbClr val="7F7F7F"/>
                </a:solidFill>
                <a:uFillTx/>
                <a:latin typeface="Georgia" pitchFamily="18"/>
              </a:rPr>
              <a:t>Explore</a:t>
            </a:r>
            <a:r>
              <a:rPr lang="de-DE" sz="1000" b="0" i="0" u="none" strike="noStrike" kern="1200" cap="none" spc="0" baseline="0" dirty="0" smtClean="0">
                <a:solidFill>
                  <a:srgbClr val="7F7F7F"/>
                </a:solidFill>
                <a:uFillTx/>
                <a:latin typeface="Georgia" pitchFamily="18"/>
              </a:rPr>
              <a:t> </a:t>
            </a:r>
            <a:r>
              <a:rPr lang="de-DE" sz="1000" b="0" i="0" u="none" strike="noStrike" kern="1200" cap="none" spc="0" baseline="0" dirty="0">
                <a:solidFill>
                  <a:srgbClr val="7F7F7F"/>
                </a:solidFill>
                <a:uFillTx/>
                <a:latin typeface="Georgia" pitchFamily="18"/>
              </a:rPr>
              <a:t>Modern Germany</a:t>
            </a:r>
            <a:endParaRPr lang="de-DE" sz="1000" b="0" i="0" u="none" strike="noStrike" kern="1200" cap="none" spc="0" baseline="0" dirty="0">
              <a:solidFill>
                <a:srgbClr val="7F7F7F"/>
              </a:solidFill>
              <a:uFillTx/>
              <a:latin typeface="Calibri"/>
            </a:endParaRPr>
          </a:p>
        </p:txBody>
      </p:sp>
      <p:sp>
        <p:nvSpPr>
          <p:cNvPr id="25" name="Ellipse 24"/>
          <p:cNvSpPr/>
          <p:nvPr/>
        </p:nvSpPr>
        <p:spPr>
          <a:xfrm>
            <a:off x="7939144" y="158160"/>
            <a:ext cx="1080000" cy="1080000"/>
          </a:xfrm>
          <a:prstGeom prst="ellipse">
            <a:avLst/>
          </a:prstGeom>
          <a:solidFill>
            <a:srgbClr val="ED6113"/>
          </a:solidFill>
          <a:ln w="1270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solidFill>
                  <a:schemeClr val="bg1"/>
                </a:solidFill>
                <a:latin typeface="Century" pitchFamily="18" charset="0"/>
              </a:rPr>
              <a:t>3.1</a:t>
            </a:r>
            <a:endParaRPr lang="de-DE" b="1" dirty="0">
              <a:solidFill>
                <a:schemeClr val="bg1"/>
              </a:solidFill>
              <a:latin typeface="Century" pitchFamily="18" charset="0"/>
            </a:endParaRPr>
          </a:p>
        </p:txBody>
      </p:sp>
      <p:sp>
        <p:nvSpPr>
          <p:cNvPr id="12" name="TextBox 8"/>
          <p:cNvSpPr txBox="1"/>
          <p:nvPr/>
        </p:nvSpPr>
        <p:spPr>
          <a:xfrm>
            <a:off x="800100" y="3581400"/>
            <a:ext cx="3733800" cy="2308324"/>
          </a:xfrm>
          <a:prstGeom prst="rect">
            <a:avLst/>
          </a:prstGeom>
          <a:solidFill>
            <a:srgbClr val="FFFF00"/>
          </a:solidFill>
        </p:spPr>
        <p:txBody>
          <a:bodyPr wrap="square" rtlCol="0">
            <a:spAutoFit/>
          </a:bodyPr>
          <a:lstStyle/>
          <a:p>
            <a:r>
              <a:rPr lang="en-US" sz="2400" b="1" dirty="0">
                <a:solidFill>
                  <a:schemeClr val="tx1">
                    <a:lumMod val="65000"/>
                    <a:lumOff val="35000"/>
                  </a:schemeClr>
                </a:solidFill>
                <a:latin typeface="Century" pitchFamily="18" charset="0"/>
              </a:rPr>
              <a:t>Martin Luther (1483 – 1546) nails his Ninety-Five Theses on the door of All Saints’ Church in Wittenberg – Beginning of </a:t>
            </a:r>
            <a:r>
              <a:rPr lang="en-US" sz="2400" b="1" dirty="0" smtClean="0">
                <a:solidFill>
                  <a:schemeClr val="tx1">
                    <a:lumMod val="65000"/>
                    <a:lumOff val="35000"/>
                  </a:schemeClr>
                </a:solidFill>
                <a:latin typeface="Century" pitchFamily="18" charset="0"/>
              </a:rPr>
              <a:t>Reformation.</a:t>
            </a:r>
            <a:endParaRPr lang="en-US" sz="2400" b="1" dirty="0">
              <a:solidFill>
                <a:schemeClr val="tx1">
                  <a:lumMod val="65000"/>
                  <a:lumOff val="35000"/>
                </a:schemeClr>
              </a:solidFill>
              <a:latin typeface="Century" pitchFamily="18" charset="0"/>
            </a:endParaRPr>
          </a:p>
        </p:txBody>
      </p:sp>
      <p:pic>
        <p:nvPicPr>
          <p:cNvPr id="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7715" y="1981201"/>
            <a:ext cx="3473785" cy="3733799"/>
          </a:xfrm>
          <a:prstGeom prst="rect">
            <a:avLst/>
          </a:prstGeom>
          <a:noFill/>
          <a:ln w="254000">
            <a:solidFill>
              <a:srgbClr val="ED61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288469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bgerundetes Rechteck 3"/>
          <p:cNvSpPr/>
          <p:nvPr/>
        </p:nvSpPr>
        <p:spPr>
          <a:xfrm>
            <a:off x="251524" y="188640"/>
            <a:ext cx="8640961" cy="1008107"/>
          </a:xfrm>
          <a:custGeom>
            <a:avLst>
              <a:gd name="f10" fmla="val 3600"/>
            </a:avLst>
            <a:gdLst>
              <a:gd name="f1" fmla="val 10800000"/>
              <a:gd name="f2" fmla="val 5400000"/>
              <a:gd name="f3" fmla="val 16200000"/>
              <a:gd name="f4" fmla="val w"/>
              <a:gd name="f5" fmla="val h"/>
              <a:gd name="f6" fmla="val ss"/>
              <a:gd name="f7" fmla="val 0"/>
              <a:gd name="f8" fmla="*/ 5419351 1 1725033"/>
              <a:gd name="f9" fmla="val 45"/>
              <a:gd name="f10" fmla="val 360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ED6113"/>
          </a:solidFill>
          <a:ln>
            <a:noFill/>
            <a:prstDash val="solid"/>
          </a:ln>
        </p:spPr>
        <p:txBody>
          <a:bodyPr vert="horz" wrap="square" lIns="91440" tIns="45720" rIns="91440" bIns="45720" anchor="ctr" anchorCtr="0" compatLnSpc="1"/>
          <a:lstStyle/>
          <a:p>
            <a:pPr lvl="0">
              <a:defRPr sz="1800" b="0" i="0" u="none" strike="noStrike" kern="0" cap="none" spc="0" baseline="0">
                <a:solidFill>
                  <a:srgbClr val="000000"/>
                </a:solidFill>
                <a:uFillTx/>
              </a:defRPr>
            </a:pPr>
            <a:r>
              <a:rPr lang="en-US" sz="2400" b="1" cap="all" dirty="0">
                <a:solidFill>
                  <a:srgbClr val="FFFFFF"/>
                </a:solidFill>
                <a:effectLst>
                  <a:outerShdw blurRad="38100" dist="38100" dir="2700000" algn="tl">
                    <a:srgbClr val="000000">
                      <a:alpha val="43137"/>
                    </a:srgbClr>
                  </a:outerShdw>
                </a:effectLst>
                <a:latin typeface="Century" pitchFamily="18" charset="0"/>
              </a:rPr>
              <a:t>1555 Peace of Augsburg</a:t>
            </a:r>
            <a:endParaRPr lang="de-DE" sz="2400" b="1" u="none" strike="noStrike" kern="1200" cap="all" spc="0" dirty="0">
              <a:solidFill>
                <a:srgbClr val="FFFFFF"/>
              </a:solidFill>
              <a:effectLst>
                <a:outerShdw blurRad="38100" dist="38100" dir="2700000" algn="tl">
                  <a:srgbClr val="000000">
                    <a:alpha val="43137"/>
                  </a:srgbClr>
                </a:outerShdw>
              </a:effectLst>
              <a:uFillTx/>
              <a:latin typeface="Century" pitchFamily="18" charset="0"/>
            </a:endParaRPr>
          </a:p>
        </p:txBody>
      </p:sp>
      <p:cxnSp>
        <p:nvCxnSpPr>
          <p:cNvPr id="4" name="Gerade Verbindung 8"/>
          <p:cNvCxnSpPr/>
          <p:nvPr/>
        </p:nvCxnSpPr>
        <p:spPr>
          <a:xfrm>
            <a:off x="0" y="6309323"/>
            <a:ext cx="9144000" cy="0"/>
          </a:xfrm>
          <a:prstGeom prst="straightConnector1">
            <a:avLst/>
          </a:prstGeom>
          <a:noFill/>
          <a:ln w="9528">
            <a:solidFill>
              <a:srgbClr val="ED6113"/>
            </a:solidFill>
            <a:prstDash val="solid"/>
          </a:ln>
        </p:spPr>
      </p:cxnSp>
      <p:sp>
        <p:nvSpPr>
          <p:cNvPr id="5" name="Textfeld 10"/>
          <p:cNvSpPr txBox="1"/>
          <p:nvPr/>
        </p:nvSpPr>
        <p:spPr>
          <a:xfrm>
            <a:off x="6804251" y="6453332"/>
            <a:ext cx="2088233" cy="246220"/>
          </a:xfrm>
          <a:prstGeom prst="rect">
            <a:avLst/>
          </a:prstGeom>
          <a:noFill/>
          <a:ln>
            <a:noFill/>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de-DE" sz="1000" b="0" i="0" u="none" strike="noStrike" kern="1200" cap="none" spc="0" baseline="0" dirty="0" err="1">
                <a:solidFill>
                  <a:srgbClr val="7F7F7F"/>
                </a:solidFill>
                <a:uFillTx/>
                <a:latin typeface="Georgia" pitchFamily="18"/>
              </a:rPr>
              <a:t>Let‘s</a:t>
            </a:r>
            <a:r>
              <a:rPr lang="de-DE" sz="1000" b="0" i="0" u="none" strike="noStrike" kern="1200" cap="none" spc="0" baseline="0" dirty="0">
                <a:solidFill>
                  <a:srgbClr val="7F7F7F"/>
                </a:solidFill>
                <a:uFillTx/>
                <a:latin typeface="Georgia" pitchFamily="18"/>
              </a:rPr>
              <a:t> </a:t>
            </a:r>
            <a:r>
              <a:rPr lang="de-DE" sz="1000" b="0" i="0" u="none" strike="noStrike" kern="1200" cap="none" spc="0" baseline="0" dirty="0" err="1" smtClean="0">
                <a:solidFill>
                  <a:srgbClr val="7F7F7F"/>
                </a:solidFill>
                <a:uFillTx/>
                <a:latin typeface="Georgia" pitchFamily="18"/>
              </a:rPr>
              <a:t>Explore</a:t>
            </a:r>
            <a:r>
              <a:rPr lang="de-DE" sz="1000" b="0" i="0" u="none" strike="noStrike" kern="1200" cap="none" spc="0" baseline="0" dirty="0" smtClean="0">
                <a:solidFill>
                  <a:srgbClr val="7F7F7F"/>
                </a:solidFill>
                <a:uFillTx/>
                <a:latin typeface="Georgia" pitchFamily="18"/>
              </a:rPr>
              <a:t> </a:t>
            </a:r>
            <a:r>
              <a:rPr lang="de-DE" sz="1000" b="0" i="0" u="none" strike="noStrike" kern="1200" cap="none" spc="0" baseline="0" dirty="0">
                <a:solidFill>
                  <a:srgbClr val="7F7F7F"/>
                </a:solidFill>
                <a:uFillTx/>
                <a:latin typeface="Georgia" pitchFamily="18"/>
              </a:rPr>
              <a:t>Modern Germany</a:t>
            </a:r>
            <a:endParaRPr lang="de-DE" sz="1000" b="0" i="0" u="none" strike="noStrike" kern="1200" cap="none" spc="0" baseline="0" dirty="0">
              <a:solidFill>
                <a:srgbClr val="7F7F7F"/>
              </a:solidFill>
              <a:uFillTx/>
              <a:latin typeface="Calibri"/>
            </a:endParaRPr>
          </a:p>
        </p:txBody>
      </p:sp>
      <p:sp>
        <p:nvSpPr>
          <p:cNvPr id="25" name="Ellipse 24"/>
          <p:cNvSpPr/>
          <p:nvPr/>
        </p:nvSpPr>
        <p:spPr>
          <a:xfrm>
            <a:off x="7939144" y="158160"/>
            <a:ext cx="1080000" cy="1080000"/>
          </a:xfrm>
          <a:prstGeom prst="ellipse">
            <a:avLst/>
          </a:prstGeom>
          <a:solidFill>
            <a:srgbClr val="ED6113"/>
          </a:solidFill>
          <a:ln w="1270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solidFill>
                  <a:schemeClr val="bg1"/>
                </a:solidFill>
                <a:latin typeface="Century" pitchFamily="18" charset="0"/>
              </a:rPr>
              <a:t>3.1</a:t>
            </a:r>
            <a:endParaRPr lang="de-DE" b="1" dirty="0">
              <a:solidFill>
                <a:schemeClr val="bg1"/>
              </a:solidFill>
              <a:latin typeface="Century" pitchFamily="18" charset="0"/>
            </a:endParaRPr>
          </a:p>
        </p:txBody>
      </p:sp>
      <p:grpSp>
        <p:nvGrpSpPr>
          <p:cNvPr id="3" name="Gruppieren 2"/>
          <p:cNvGrpSpPr/>
          <p:nvPr/>
        </p:nvGrpSpPr>
        <p:grpSpPr>
          <a:xfrm>
            <a:off x="512456" y="1600200"/>
            <a:ext cx="8098144" cy="4401205"/>
            <a:chOff x="381000" y="1524000"/>
            <a:chExt cx="8098144" cy="4401205"/>
          </a:xfrm>
        </p:grpSpPr>
        <p:sp>
          <p:nvSpPr>
            <p:cNvPr id="12" name="TextBox 8"/>
            <p:cNvSpPr txBox="1"/>
            <p:nvPr/>
          </p:nvSpPr>
          <p:spPr>
            <a:xfrm>
              <a:off x="4745344" y="1524000"/>
              <a:ext cx="3733800" cy="4401205"/>
            </a:xfrm>
            <a:prstGeom prst="rect">
              <a:avLst/>
            </a:prstGeom>
            <a:solidFill>
              <a:srgbClr val="FFFF00"/>
            </a:solidFill>
          </p:spPr>
          <p:txBody>
            <a:bodyPr wrap="square" rtlCol="0">
              <a:spAutoFit/>
            </a:bodyPr>
            <a:lstStyle/>
            <a:p>
              <a:pPr marL="342900" indent="-342900">
                <a:buFont typeface="Arial" pitchFamily="34" charset="0"/>
                <a:buChar char="•"/>
              </a:pPr>
              <a:r>
                <a:rPr lang="en-US" sz="2400" dirty="0"/>
                <a:t>Ended Reformation - recognition of both Lutheranism and Roman Catholicism in </a:t>
              </a:r>
              <a:r>
                <a:rPr lang="en-US" sz="2400" dirty="0" smtClean="0"/>
                <a:t>Germany</a:t>
              </a:r>
            </a:p>
            <a:p>
              <a:endParaRPr lang="en-US" sz="800" dirty="0"/>
            </a:p>
            <a:p>
              <a:pPr marL="342900" indent="-342900">
                <a:buFont typeface="Arial" pitchFamily="34" charset="0"/>
                <a:buChar char="•"/>
              </a:pPr>
              <a:r>
                <a:rPr lang="en-US" sz="2400" dirty="0" smtClean="0"/>
                <a:t>Each </a:t>
              </a:r>
              <a:r>
                <a:rPr lang="en-US" sz="2400" dirty="0"/>
                <a:t>ruler gained the right to decide the religion to be practiced within his state</a:t>
              </a:r>
              <a:r>
                <a:rPr lang="en-US" sz="2400" dirty="0" smtClean="0"/>
                <a:t>.</a:t>
              </a:r>
            </a:p>
            <a:p>
              <a:endParaRPr lang="en-US" sz="800" dirty="0"/>
            </a:p>
            <a:p>
              <a:pPr marL="342900" indent="-342900">
                <a:buFont typeface="Arial" pitchFamily="34" charset="0"/>
                <a:buChar char="•"/>
              </a:pPr>
              <a:r>
                <a:rPr lang="en-US" sz="2400" dirty="0" smtClean="0"/>
                <a:t>Subjects </a:t>
              </a:r>
              <a:r>
                <a:rPr lang="en-US" sz="2400" dirty="0"/>
                <a:t>not of this faith could move to another state with their property.</a:t>
              </a:r>
              <a:endParaRPr lang="en-US" sz="2400" u="sng" dirty="0">
                <a:solidFill>
                  <a:srgbClr val="FFFFFF"/>
                </a:solidFill>
              </a:endParaRPr>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743402"/>
              <a:ext cx="4114800" cy="3962400"/>
            </a:xfrm>
            <a:prstGeom prst="rect">
              <a:avLst/>
            </a:prstGeom>
            <a:noFill/>
            <a:ln w="254000">
              <a:solidFill>
                <a:srgbClr val="ED61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14338059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bgerundetes Rechteck 3"/>
          <p:cNvSpPr/>
          <p:nvPr/>
        </p:nvSpPr>
        <p:spPr>
          <a:xfrm>
            <a:off x="251524" y="188640"/>
            <a:ext cx="8640961" cy="1008107"/>
          </a:xfrm>
          <a:custGeom>
            <a:avLst>
              <a:gd name="f10" fmla="val 3600"/>
            </a:avLst>
            <a:gdLst>
              <a:gd name="f1" fmla="val 10800000"/>
              <a:gd name="f2" fmla="val 5400000"/>
              <a:gd name="f3" fmla="val 16200000"/>
              <a:gd name="f4" fmla="val w"/>
              <a:gd name="f5" fmla="val h"/>
              <a:gd name="f6" fmla="val ss"/>
              <a:gd name="f7" fmla="val 0"/>
              <a:gd name="f8" fmla="*/ 5419351 1 1725033"/>
              <a:gd name="f9" fmla="val 45"/>
              <a:gd name="f10" fmla="val 360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ED6113"/>
          </a:solidFill>
          <a:ln>
            <a:noFill/>
            <a:prstDash val="solid"/>
          </a:ln>
        </p:spPr>
        <p:txBody>
          <a:bodyPr vert="horz" wrap="square" lIns="91440" tIns="45720" rIns="91440" bIns="45720" anchor="ctr" anchorCtr="0" compatLnSpc="1"/>
          <a:lstStyle/>
          <a:p>
            <a:pPr lvl="0">
              <a:defRPr sz="1800" b="0" i="0" u="none" strike="noStrike" kern="0" cap="none" spc="0" baseline="0">
                <a:solidFill>
                  <a:srgbClr val="000000"/>
                </a:solidFill>
                <a:uFillTx/>
              </a:defRPr>
            </a:pPr>
            <a:r>
              <a:rPr lang="en-US" sz="2400" b="1" cap="all" dirty="0">
                <a:solidFill>
                  <a:srgbClr val="FFFFFF"/>
                </a:solidFill>
                <a:effectLst>
                  <a:outerShdw blurRad="38100" dist="38100" dir="2700000" algn="tl">
                    <a:srgbClr val="000000">
                      <a:alpha val="43137"/>
                    </a:srgbClr>
                  </a:outerShdw>
                </a:effectLst>
                <a:latin typeface="Century" pitchFamily="18" charset="0"/>
              </a:rPr>
              <a:t>Thirty Years’ War  1618-1648</a:t>
            </a:r>
            <a:endParaRPr lang="de-DE" sz="2400" b="1" u="none" strike="noStrike" kern="1200" cap="all" spc="0" dirty="0">
              <a:solidFill>
                <a:srgbClr val="FFFFFF"/>
              </a:solidFill>
              <a:effectLst>
                <a:outerShdw blurRad="38100" dist="38100" dir="2700000" algn="tl">
                  <a:srgbClr val="000000">
                    <a:alpha val="43137"/>
                  </a:srgbClr>
                </a:outerShdw>
              </a:effectLst>
              <a:uFillTx/>
              <a:latin typeface="Century" pitchFamily="18" charset="0"/>
            </a:endParaRPr>
          </a:p>
        </p:txBody>
      </p:sp>
      <p:cxnSp>
        <p:nvCxnSpPr>
          <p:cNvPr id="4" name="Gerade Verbindung 8"/>
          <p:cNvCxnSpPr/>
          <p:nvPr/>
        </p:nvCxnSpPr>
        <p:spPr>
          <a:xfrm>
            <a:off x="0" y="6309323"/>
            <a:ext cx="9144000" cy="0"/>
          </a:xfrm>
          <a:prstGeom prst="straightConnector1">
            <a:avLst/>
          </a:prstGeom>
          <a:noFill/>
          <a:ln w="9528">
            <a:solidFill>
              <a:srgbClr val="ED6113"/>
            </a:solidFill>
            <a:prstDash val="solid"/>
          </a:ln>
        </p:spPr>
      </p:cxnSp>
      <p:sp>
        <p:nvSpPr>
          <p:cNvPr id="5" name="Textfeld 10"/>
          <p:cNvSpPr txBox="1"/>
          <p:nvPr/>
        </p:nvSpPr>
        <p:spPr>
          <a:xfrm>
            <a:off x="6804251" y="6453332"/>
            <a:ext cx="2088233" cy="246220"/>
          </a:xfrm>
          <a:prstGeom prst="rect">
            <a:avLst/>
          </a:prstGeom>
          <a:noFill/>
          <a:ln>
            <a:noFill/>
          </a:ln>
        </p:spPr>
        <p:txBody>
          <a:bodyPr vert="horz" wrap="square" lIns="91440" tIns="45720" rIns="91440" bIns="45720" anchor="t" anchorCtr="0" compatLnSpc="1">
            <a:sp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de-DE" sz="1000" b="0" i="0" u="none" strike="noStrike" kern="1200" cap="none" spc="0" baseline="0" dirty="0" err="1">
                <a:solidFill>
                  <a:srgbClr val="7F7F7F"/>
                </a:solidFill>
                <a:uFillTx/>
                <a:latin typeface="Georgia" pitchFamily="18"/>
              </a:rPr>
              <a:t>Let‘s</a:t>
            </a:r>
            <a:r>
              <a:rPr lang="de-DE" sz="1000" b="0" i="0" u="none" strike="noStrike" kern="1200" cap="none" spc="0" baseline="0" dirty="0">
                <a:solidFill>
                  <a:srgbClr val="7F7F7F"/>
                </a:solidFill>
                <a:uFillTx/>
                <a:latin typeface="Georgia" pitchFamily="18"/>
              </a:rPr>
              <a:t> </a:t>
            </a:r>
            <a:r>
              <a:rPr lang="de-DE" sz="1000" b="0" i="0" u="none" strike="noStrike" kern="1200" cap="none" spc="0" baseline="0" dirty="0" err="1" smtClean="0">
                <a:solidFill>
                  <a:srgbClr val="7F7F7F"/>
                </a:solidFill>
                <a:uFillTx/>
                <a:latin typeface="Georgia" pitchFamily="18"/>
              </a:rPr>
              <a:t>Explore</a:t>
            </a:r>
            <a:r>
              <a:rPr lang="de-DE" sz="1000" b="0" i="0" u="none" strike="noStrike" kern="1200" cap="none" spc="0" baseline="0" dirty="0" smtClean="0">
                <a:solidFill>
                  <a:srgbClr val="7F7F7F"/>
                </a:solidFill>
                <a:uFillTx/>
                <a:latin typeface="Georgia" pitchFamily="18"/>
              </a:rPr>
              <a:t> </a:t>
            </a:r>
            <a:r>
              <a:rPr lang="de-DE" sz="1000" b="0" i="0" u="none" strike="noStrike" kern="1200" cap="none" spc="0" baseline="0" dirty="0">
                <a:solidFill>
                  <a:srgbClr val="7F7F7F"/>
                </a:solidFill>
                <a:uFillTx/>
                <a:latin typeface="Georgia" pitchFamily="18"/>
              </a:rPr>
              <a:t>Modern Germany</a:t>
            </a:r>
            <a:endParaRPr lang="de-DE" sz="1000" b="0" i="0" u="none" strike="noStrike" kern="1200" cap="none" spc="0" baseline="0" dirty="0">
              <a:solidFill>
                <a:srgbClr val="7F7F7F"/>
              </a:solidFill>
              <a:uFillTx/>
              <a:latin typeface="Calibri"/>
            </a:endParaRPr>
          </a:p>
        </p:txBody>
      </p:sp>
      <p:sp>
        <p:nvSpPr>
          <p:cNvPr id="25" name="Ellipse 24"/>
          <p:cNvSpPr/>
          <p:nvPr/>
        </p:nvSpPr>
        <p:spPr>
          <a:xfrm>
            <a:off x="7939144" y="158160"/>
            <a:ext cx="1080000" cy="1080000"/>
          </a:xfrm>
          <a:prstGeom prst="ellipse">
            <a:avLst/>
          </a:prstGeom>
          <a:solidFill>
            <a:srgbClr val="ED6113"/>
          </a:solidFill>
          <a:ln w="1270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b="1" dirty="0" smtClean="0">
                <a:solidFill>
                  <a:schemeClr val="bg1"/>
                </a:solidFill>
                <a:latin typeface="Century" pitchFamily="18" charset="0"/>
              </a:rPr>
              <a:t>3.1</a:t>
            </a:r>
            <a:endParaRPr lang="de-DE" b="1" dirty="0">
              <a:solidFill>
                <a:schemeClr val="bg1"/>
              </a:solidFill>
              <a:latin typeface="Century" pitchFamily="18" charset="0"/>
            </a:endParaRPr>
          </a:p>
        </p:txBody>
      </p:sp>
      <p:pic>
        <p:nvPicPr>
          <p:cNvPr id="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1735893"/>
            <a:ext cx="5150612" cy="4131507"/>
          </a:xfrm>
          <a:prstGeom prst="rect">
            <a:avLst/>
          </a:prstGeom>
          <a:noFill/>
          <a:ln w="254000">
            <a:solidFill>
              <a:srgbClr val="ED61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112814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Breeze">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0</TotalTime>
  <Words>583</Words>
  <Application>Microsoft Office PowerPoint</Application>
  <PresentationFormat>On-screen Show (4:3)</PresentationFormat>
  <Paragraphs>108</Paragraphs>
  <Slides>25</Slides>
  <Notes>0</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New Rochelle HS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Events in German History</dc:title>
  <dc:creator>Steven Goldberg</dc:creator>
  <cp:lastModifiedBy>wood</cp:lastModifiedBy>
  <cp:revision>49</cp:revision>
  <dcterms:created xsi:type="dcterms:W3CDTF">2011-07-16T14:21:21Z</dcterms:created>
  <dcterms:modified xsi:type="dcterms:W3CDTF">2013-08-04T10:02:18Z</dcterms:modified>
</cp:coreProperties>
</file>