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 id="261"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943A525A-6F1F-4CA4-B498-2F132A55C782}" type="datetimeFigureOut">
              <a:rPr lang="en-US" smtClean="0"/>
              <a:pPr/>
              <a:t>8/4/2013</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1598202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43A525A-6F1F-4CA4-B498-2F132A55C782}" type="datetimeFigureOut">
              <a:rPr lang="en-US" smtClean="0"/>
              <a:pPr/>
              <a:t>8/4/2013</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3242223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43A525A-6F1F-4CA4-B498-2F132A55C782}" type="datetimeFigureOut">
              <a:rPr lang="en-US" smtClean="0"/>
              <a:pPr/>
              <a:t>8/4/2013</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1415544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43A525A-6F1F-4CA4-B498-2F132A55C782}" type="datetimeFigureOut">
              <a:rPr lang="en-US" smtClean="0"/>
              <a:pPr/>
              <a:t>8/4/2013</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3747803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943A525A-6F1F-4CA4-B498-2F132A55C782}" type="datetimeFigureOut">
              <a:rPr lang="en-US" smtClean="0"/>
              <a:pPr/>
              <a:t>8/4/2013</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1377744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943A525A-6F1F-4CA4-B498-2F132A55C782}" type="datetimeFigureOut">
              <a:rPr lang="en-US" smtClean="0"/>
              <a:pPr/>
              <a:t>8/4/2013</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935015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43A525A-6F1F-4CA4-B498-2F132A55C782}" type="datetimeFigureOut">
              <a:rPr lang="en-US" smtClean="0"/>
              <a:pPr/>
              <a:t>8/4/2013</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427636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943A525A-6F1F-4CA4-B498-2F132A55C782}" type="datetimeFigureOut">
              <a:rPr lang="en-US" smtClean="0"/>
              <a:pPr/>
              <a:t>8/4/2013</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1500164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943A525A-6F1F-4CA4-B498-2F132A55C782}" type="datetimeFigureOut">
              <a:rPr lang="en-US" smtClean="0"/>
              <a:pPr/>
              <a:t>8/4/2013</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3159852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943A525A-6F1F-4CA4-B498-2F132A55C782}" type="datetimeFigureOut">
              <a:rPr lang="en-US" smtClean="0"/>
              <a:pPr/>
              <a:t>8/4/2013</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42045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943A525A-6F1F-4CA4-B498-2F132A55C782}" type="datetimeFigureOut">
              <a:rPr lang="en-US" smtClean="0"/>
              <a:pPr/>
              <a:t>8/4/2013</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ADD5FC09-1A41-47AA-8B3E-744FFAAE0FAD}" type="slidenum">
              <a:rPr lang="en-US" smtClean="0"/>
              <a:pPr/>
              <a:t>‹#›</a:t>
            </a:fld>
            <a:endParaRPr lang="en-US"/>
          </a:p>
        </p:txBody>
      </p:sp>
    </p:spTree>
    <p:extLst>
      <p:ext uri="{BB962C8B-B14F-4D97-AF65-F5344CB8AC3E}">
        <p14:creationId xmlns:p14="http://schemas.microsoft.com/office/powerpoint/2010/main" val="327873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3A525A-6F1F-4CA4-B498-2F132A55C782}" type="datetimeFigureOut">
              <a:rPr lang="en-US" smtClean="0"/>
              <a:pPr/>
              <a:t>8/4/2013</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D5FC09-1A41-47AA-8B3E-744FFAAE0FAD}" type="slidenum">
              <a:rPr lang="en-US" smtClean="0"/>
              <a:pPr/>
              <a:t>‹#›</a:t>
            </a:fld>
            <a:endParaRPr lang="en-US"/>
          </a:p>
        </p:txBody>
      </p:sp>
    </p:spTree>
    <p:extLst>
      <p:ext uri="{BB962C8B-B14F-4D97-AF65-F5344CB8AC3E}">
        <p14:creationId xmlns:p14="http://schemas.microsoft.com/office/powerpoint/2010/main" val="11478758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a:solidFill>
                  <a:srgbClr val="7F7F7F"/>
                </a:solidFill>
                <a:uFillTx/>
                <a:latin typeface="Georgia" pitchFamily="18"/>
              </a:rPr>
              <a:t>Let‘s </a:t>
            </a:r>
            <a:r>
              <a:rPr lang="de-DE" sz="1000" b="0" i="0" u="none" strike="noStrike" kern="1200" cap="none" spc="0" baseline="0" dirty="0" smtClean="0">
                <a:solidFill>
                  <a:srgbClr val="7F7F7F"/>
                </a:solidFill>
                <a:uFillTx/>
                <a:latin typeface="Georgia" pitchFamily="18"/>
              </a:rPr>
              <a:t>Explore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3" name="Ellipse 2"/>
          <p:cNvSpPr/>
          <p:nvPr/>
        </p:nvSpPr>
        <p:spPr>
          <a:xfrm>
            <a:off x="2415024" y="1557272"/>
            <a:ext cx="4320000" cy="4320000"/>
          </a:xfrm>
          <a:prstGeom prst="ellipse">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9888" y="1832727"/>
            <a:ext cx="3063051"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7"/>
          <p:cNvSpPr>
            <a:spLocks noChangeArrowheads="1"/>
          </p:cNvSpPr>
          <p:nvPr/>
        </p:nvSpPr>
        <p:spPr bwMode="auto">
          <a:xfrm>
            <a:off x="1655763" y="6011863"/>
            <a:ext cx="5832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800" dirty="0">
                <a:cs typeface="Arial" charset="0"/>
              </a:rPr>
              <a:t>Unless otherwise sourced, all Photos in this PowerPoint  are taken from Wikipedia Commons and  are </a:t>
            </a:r>
            <a:r>
              <a:rPr lang="en-US" sz="800" i="1" dirty="0">
                <a:cs typeface="Arial" charset="0"/>
              </a:rPr>
              <a:t>in the public domain in the United States, and those countries with a copyright term of life of the author plus 100 years or less.</a:t>
            </a:r>
            <a:endParaRPr lang="en-US" sz="800" dirty="0">
              <a:cs typeface="Arial" charset="0"/>
            </a:endParaRPr>
          </a:p>
        </p:txBody>
      </p:sp>
      <p:pic>
        <p:nvPicPr>
          <p:cNvPr id="1026" name="Picture 2" descr="File:13-04-29-potsdamer-plat-by-RalfR-49.jpg"/>
          <p:cNvPicPr>
            <a:picLocks noChangeAspect="1" noChangeArrowheads="1"/>
          </p:cNvPicPr>
          <p:nvPr/>
        </p:nvPicPr>
        <p:blipFill rotWithShape="1">
          <a:blip r:embed="rId3">
            <a:extLst>
              <a:ext uri="{28A0092B-C50C-407E-A947-70E740481C1C}">
                <a14:useLocalDpi xmlns:a14="http://schemas.microsoft.com/office/drawing/2010/main" val="0"/>
              </a:ext>
            </a:extLst>
          </a:blip>
          <a:srcRect t="17933"/>
          <a:stretch/>
        </p:blipFill>
        <p:spPr bwMode="auto">
          <a:xfrm>
            <a:off x="762000" y="1456491"/>
            <a:ext cx="7620000" cy="4334709"/>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Let’s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be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Responsible</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2.6</a:t>
            </a:r>
            <a:endParaRPr lang="de-DE" b="1" dirty="0">
              <a:solidFill>
                <a:schemeClr val="bg1"/>
              </a:solidFill>
              <a:latin typeface="Century" pitchFamily="18" charset="0"/>
            </a:endParaRPr>
          </a:p>
        </p:txBody>
      </p:sp>
    </p:spTree>
    <p:extLst>
      <p:ext uri="{BB962C8B-B14F-4D97-AF65-F5344CB8AC3E}">
        <p14:creationId xmlns:p14="http://schemas.microsoft.com/office/powerpoint/2010/main" val="2191689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5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Let’s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be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Responsible</a:t>
            </a:r>
            <a:endParaRPr lang="de-DE" sz="24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a:solidFill>
                  <a:srgbClr val="7F7F7F"/>
                </a:solidFill>
                <a:uFillTx/>
                <a:latin typeface="Georgia" pitchFamily="18"/>
              </a:rPr>
              <a:t>Let‘s </a:t>
            </a:r>
            <a:r>
              <a:rPr lang="de-DE" sz="1000" b="0" i="0" u="none" strike="noStrike" kern="1200" cap="none" spc="0" baseline="0" dirty="0" smtClean="0">
                <a:solidFill>
                  <a:srgbClr val="7F7F7F"/>
                </a:solidFill>
                <a:uFillTx/>
                <a:latin typeface="Georgia" pitchFamily="18"/>
              </a:rPr>
              <a:t>Explore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2.6</a:t>
            </a:r>
            <a:endParaRPr lang="de-DE" b="1" dirty="0">
              <a:solidFill>
                <a:schemeClr val="bg1"/>
              </a:solidFill>
              <a:latin typeface="Century" pitchFamily="18" charset="0"/>
            </a:endParaRPr>
          </a:p>
        </p:txBody>
      </p:sp>
      <p:sp>
        <p:nvSpPr>
          <p:cNvPr id="10" name="Text Box 2"/>
          <p:cNvSpPr txBox="1">
            <a:spLocks noChangeArrowheads="1"/>
          </p:cNvSpPr>
          <p:nvPr/>
        </p:nvSpPr>
        <p:spPr bwMode="auto">
          <a:xfrm>
            <a:off x="419100" y="1422060"/>
            <a:ext cx="8280000" cy="1740240"/>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defPPr>
              <a:defRPr lang="en-US"/>
            </a:defPPr>
            <a:lvl1pPr>
              <a:defRPr sz="1600" b="1" spc="150">
                <a:ln w="11430"/>
                <a:solidFill>
                  <a:srgbClr val="F8F8F8"/>
                </a:solidFill>
                <a:effectLst>
                  <a:outerShdw blurRad="25400" algn="tl" rotWithShape="0">
                    <a:srgbClr val="000000">
                      <a:alpha val="43000"/>
                    </a:srgbClr>
                  </a:outerShdw>
                </a:effectLst>
                <a:latin typeface="Century" pitchFamily="18" charset="0"/>
              </a:defRPr>
            </a:lvl1pPr>
          </a:lstStyle>
          <a:p>
            <a:r>
              <a:rPr lang="en-US" dirty="0"/>
              <a:t>“We, the people of the United States, in order to provide a more perfect Union, establish Justice, insure domestic Tranquility, provide for the common defense, promote the general welfare, and secure the blessings of Liberty to ourselves and our Posterity, do ordain and establish this Constitution for the United States of America.”</a:t>
            </a:r>
          </a:p>
          <a:p>
            <a:r>
              <a:rPr lang="en-US" dirty="0"/>
              <a:t>Constitution of the United States (1789</a:t>
            </a:r>
            <a:r>
              <a:rPr lang="en-US" dirty="0" smtClean="0"/>
              <a:t>)</a:t>
            </a:r>
            <a:endParaRPr lang="en-US" dirty="0"/>
          </a:p>
        </p:txBody>
      </p:sp>
      <p:sp>
        <p:nvSpPr>
          <p:cNvPr id="11" name="Text Box 3"/>
          <p:cNvSpPr txBox="1">
            <a:spLocks noChangeArrowheads="1"/>
          </p:cNvSpPr>
          <p:nvPr/>
        </p:nvSpPr>
        <p:spPr bwMode="auto">
          <a:xfrm>
            <a:off x="412920" y="3290811"/>
            <a:ext cx="8280000" cy="2881389"/>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defPPr>
              <a:defRPr lang="en-US"/>
            </a:defPPr>
            <a:lvl1pPr algn="ctr">
              <a:defRPr sz="2400" b="1" spc="150">
                <a:ln w="11430"/>
                <a:solidFill>
                  <a:srgbClr val="F8F8F8"/>
                </a:solidFill>
                <a:effectLst>
                  <a:outerShdw blurRad="25400" algn="tl" rotWithShape="0">
                    <a:srgbClr val="000000">
                      <a:alpha val="43000"/>
                    </a:srgbClr>
                  </a:outerShdw>
                </a:effectLst>
                <a:latin typeface="Century"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sz="1600" dirty="0"/>
              <a:t>“Conscious of their responsibility before God and humankind, animated by the resolve to serve world peace as an equal part of a united Europe, The German people have adopted, by virtue of their constituent power, this Basic Law. The Germans in the Länder of Baden-Wurttemberg, Bavaria, Berlin, Brandenburg, Bremen, Hamburg, </a:t>
            </a:r>
            <a:r>
              <a:rPr lang="en-US" sz="1600" dirty="0" err="1"/>
              <a:t>Hesse</a:t>
            </a:r>
            <a:r>
              <a:rPr lang="en-US" sz="1600" dirty="0"/>
              <a:t>, Lower Saxony, Mecklenburg-Western Pomerania, North Rhine-Westphalia, Rhineland Palatinate, Saarland, Saxony, Saxony-Anhalt, Schleswig-Holstein and Thuringia have achieved the unity and freedom of Germany in free self-determination. The Basic Law is thus valid for the whole German nation.”</a:t>
            </a:r>
          </a:p>
          <a:p>
            <a:pPr algn="l"/>
            <a:r>
              <a:rPr lang="en-US" sz="1600" dirty="0"/>
              <a:t>Basic Law of the Federal Republic of Germany (updated 1994)</a:t>
            </a:r>
          </a:p>
        </p:txBody>
      </p:sp>
    </p:spTree>
    <p:extLst>
      <p:ext uri="{BB962C8B-B14F-4D97-AF65-F5344CB8AC3E}">
        <p14:creationId xmlns:p14="http://schemas.microsoft.com/office/powerpoint/2010/main" val="2270179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Let’s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be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Responsible</a:t>
            </a:r>
            <a:endParaRPr lang="de-DE" sz="24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a:solidFill>
                  <a:srgbClr val="7F7F7F"/>
                </a:solidFill>
                <a:uFillTx/>
                <a:latin typeface="Georgia" pitchFamily="18"/>
              </a:rPr>
              <a:t>Let‘s </a:t>
            </a:r>
            <a:r>
              <a:rPr lang="de-DE" sz="1000" b="0" i="0" u="none" strike="noStrike" kern="1200" cap="none" spc="0" baseline="0" dirty="0" smtClean="0">
                <a:solidFill>
                  <a:srgbClr val="7F7F7F"/>
                </a:solidFill>
                <a:uFillTx/>
                <a:latin typeface="Georgia" pitchFamily="18"/>
              </a:rPr>
              <a:t>Explore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2.6</a:t>
            </a:r>
            <a:endParaRPr lang="de-DE" b="1" dirty="0">
              <a:solidFill>
                <a:schemeClr val="bg1"/>
              </a:solidFill>
              <a:latin typeface="Century" pitchFamily="18" charset="0"/>
            </a:endParaRPr>
          </a:p>
        </p:txBody>
      </p:sp>
      <p:graphicFrame>
        <p:nvGraphicFramePr>
          <p:cNvPr id="9" name="Table 1"/>
          <p:cNvGraphicFramePr>
            <a:graphicFrameLocks noGrp="1"/>
          </p:cNvGraphicFramePr>
          <p:nvPr>
            <p:extLst>
              <p:ext uri="{D42A27DB-BD31-4B8C-83A1-F6EECF244321}">
                <p14:modId xmlns:p14="http://schemas.microsoft.com/office/powerpoint/2010/main" val="3197281008"/>
              </p:ext>
            </p:extLst>
          </p:nvPr>
        </p:nvGraphicFramePr>
        <p:xfrm>
          <a:off x="533400" y="1409702"/>
          <a:ext cx="8077200" cy="4800598"/>
        </p:xfrm>
        <a:graphic>
          <a:graphicData uri="http://schemas.openxmlformats.org/drawingml/2006/table">
            <a:tbl>
              <a:tblPr/>
              <a:tblGrid>
                <a:gridCol w="2438400"/>
                <a:gridCol w="2819400"/>
                <a:gridCol w="2819400"/>
              </a:tblGrid>
              <a:tr h="895026">
                <a:tc>
                  <a:txBody>
                    <a:bodyPr/>
                    <a:lstStyle/>
                    <a:p>
                      <a:pPr marL="0" marR="0">
                        <a:spcBef>
                          <a:spcPts val="0"/>
                        </a:spcBef>
                        <a:spcAft>
                          <a:spcPts val="0"/>
                        </a:spcAft>
                      </a:pPr>
                      <a:endParaRPr lang="en-US" sz="2000" dirty="0" smtClean="0">
                        <a:latin typeface="Times New Roman"/>
                        <a:ea typeface="Times New Roman"/>
                      </a:endParaRPr>
                    </a:p>
                    <a:p>
                      <a:pPr marL="0" marR="0">
                        <a:spcBef>
                          <a:spcPts val="0"/>
                        </a:spcBef>
                        <a:spcAft>
                          <a:spcPts val="0"/>
                        </a:spcAft>
                      </a:pPr>
                      <a:r>
                        <a:rPr lang="en-US" sz="2000" dirty="0" smtClean="0">
                          <a:latin typeface="Times New Roman"/>
                          <a:ea typeface="Times New Roman"/>
                        </a:rPr>
                        <a:t>What </a:t>
                      </a:r>
                      <a:r>
                        <a:rPr lang="en-US" sz="2000" dirty="0">
                          <a:latin typeface="Times New Roman"/>
                          <a:ea typeface="Times New Roman"/>
                        </a:rPr>
                        <a:t>is stated about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spcBef>
                          <a:spcPts val="0"/>
                        </a:spcBef>
                        <a:spcAft>
                          <a:spcPts val="0"/>
                        </a:spcAft>
                      </a:pPr>
                      <a:endParaRPr lang="en-US" sz="2000" b="1" dirty="0" smtClean="0">
                        <a:latin typeface="Times New Roman"/>
                        <a:ea typeface="Times New Roman"/>
                      </a:endParaRPr>
                    </a:p>
                    <a:p>
                      <a:pPr marL="0" marR="0" algn="ctr">
                        <a:spcBef>
                          <a:spcPts val="0"/>
                        </a:spcBef>
                        <a:spcAft>
                          <a:spcPts val="0"/>
                        </a:spcAft>
                      </a:pPr>
                      <a:r>
                        <a:rPr lang="en-US" sz="2000" b="1" dirty="0" smtClean="0">
                          <a:latin typeface="Times New Roman"/>
                          <a:ea typeface="Times New Roman"/>
                        </a:rPr>
                        <a:t>USA</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spcBef>
                          <a:spcPts val="0"/>
                        </a:spcBef>
                        <a:spcAft>
                          <a:spcPts val="0"/>
                        </a:spcAft>
                      </a:pPr>
                      <a:endParaRPr lang="en-US" sz="2000" b="1" dirty="0" smtClean="0">
                        <a:latin typeface="Times New Roman"/>
                        <a:ea typeface="Times New Roman"/>
                      </a:endParaRPr>
                    </a:p>
                    <a:p>
                      <a:pPr marL="0" marR="0" algn="ctr">
                        <a:spcBef>
                          <a:spcPts val="0"/>
                        </a:spcBef>
                        <a:spcAft>
                          <a:spcPts val="0"/>
                        </a:spcAft>
                      </a:pPr>
                      <a:r>
                        <a:rPr lang="en-US" sz="2000" b="1" dirty="0" smtClean="0">
                          <a:latin typeface="Times New Roman"/>
                          <a:ea typeface="Times New Roman"/>
                        </a:rPr>
                        <a:t>Germany</a:t>
                      </a: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976393">
                <a:tc>
                  <a:txBody>
                    <a:bodyPr/>
                    <a:lstStyle/>
                    <a:p>
                      <a:pPr marL="0" marR="0">
                        <a:spcBef>
                          <a:spcPts val="0"/>
                        </a:spcBef>
                        <a:spcAft>
                          <a:spcPts val="0"/>
                        </a:spcAft>
                      </a:pPr>
                      <a:r>
                        <a:rPr lang="en-US" sz="2000" dirty="0">
                          <a:latin typeface="Times New Roman"/>
                          <a:ea typeface="Times New Roman"/>
                        </a:rPr>
                        <a:t>Purpose or objective of government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6393">
                <a:tc>
                  <a:txBody>
                    <a:bodyPr/>
                    <a:lstStyle/>
                    <a:p>
                      <a:pPr marL="0" marR="0">
                        <a:spcBef>
                          <a:spcPts val="0"/>
                        </a:spcBef>
                        <a:spcAft>
                          <a:spcPts val="0"/>
                        </a:spcAft>
                      </a:pPr>
                      <a:r>
                        <a:rPr lang="en-US" sz="2000" dirty="0">
                          <a:latin typeface="Times New Roman"/>
                          <a:ea typeface="Times New Roman"/>
                        </a:rPr>
                        <a:t>Role of the people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6393">
                <a:tc>
                  <a:txBody>
                    <a:bodyPr/>
                    <a:lstStyle/>
                    <a:p>
                      <a:pPr marL="0" marR="0">
                        <a:spcBef>
                          <a:spcPts val="0"/>
                        </a:spcBef>
                        <a:spcAft>
                          <a:spcPts val="0"/>
                        </a:spcAft>
                      </a:pPr>
                      <a:r>
                        <a:rPr lang="en-US" sz="2000" dirty="0">
                          <a:latin typeface="Times New Roman"/>
                          <a:ea typeface="Times New Roman"/>
                        </a:rPr>
                        <a:t>Role of individual states in the federal union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6393">
                <a:tc>
                  <a:txBody>
                    <a:bodyPr/>
                    <a:lstStyle/>
                    <a:p>
                      <a:pPr marL="0" marR="0">
                        <a:spcBef>
                          <a:spcPts val="0"/>
                        </a:spcBef>
                        <a:spcAft>
                          <a:spcPts val="0"/>
                        </a:spcAft>
                      </a:pPr>
                      <a:r>
                        <a:rPr lang="en-US" sz="2000" dirty="0">
                          <a:latin typeface="Times New Roman"/>
                          <a:ea typeface="Times New Roman"/>
                        </a:rPr>
                        <a:t>Source of power to create the government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01651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288</Words>
  <Application>Microsoft Office PowerPoint</Application>
  <PresentationFormat>On-screen Show (4:3)</PresentationFormat>
  <Paragraphs>24</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Larissa</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wood</cp:lastModifiedBy>
  <cp:revision>9</cp:revision>
  <dcterms:created xsi:type="dcterms:W3CDTF">2011-07-23T07:53:11Z</dcterms:created>
  <dcterms:modified xsi:type="dcterms:W3CDTF">2013-08-04T23:09:05Z</dcterms:modified>
</cp:coreProperties>
</file>