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9" r:id="rId1"/>
  </p:sldMasterIdLst>
  <p:notesMasterIdLst>
    <p:notesMasterId r:id="rId16"/>
  </p:notesMasterIdLst>
  <p:sldIdLst>
    <p:sldId id="273" r:id="rId2"/>
    <p:sldId id="275" r:id="rId3"/>
    <p:sldId id="274" r:id="rId4"/>
    <p:sldId id="276" r:id="rId5"/>
    <p:sldId id="277" r:id="rId6"/>
    <p:sldId id="278" r:id="rId7"/>
    <p:sldId id="281" r:id="rId8"/>
    <p:sldId id="280" r:id="rId9"/>
    <p:sldId id="283" r:id="rId10"/>
    <p:sldId id="285" r:id="rId11"/>
    <p:sldId id="289" r:id="rId12"/>
    <p:sldId id="286" r:id="rId13"/>
    <p:sldId id="287" r:id="rId14"/>
    <p:sldId id="284" r:id="rId1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506" y="-192"/>
      </p:cViewPr>
      <p:guideLst>
        <p:guide orient="horz" pos="17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9" d="100"/>
        <a:sy n="69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AB72D45A-7CBA-487F-A80B-35F73DF829A9}" type="datetimeFigureOut">
              <a:rPr lang="en-US"/>
              <a:pPr>
                <a:defRPr/>
              </a:pPr>
              <a:t>8/4/2013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11C45462-076F-448C-9EB4-62FE0EA4D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490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854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09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48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23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786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536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46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523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4902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63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228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380491-73A2-4C3A-894F-D318CA8E74F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20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jpe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1" cap="all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Waste</a:t>
            </a:r>
            <a:r>
              <a:rPr lang="de-DE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Separation </a:t>
            </a:r>
            <a:r>
              <a:rPr lang="de-DE" sz="2400" b="1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and</a:t>
            </a:r>
            <a:r>
              <a:rPr lang="de-DE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</a:t>
            </a:r>
            <a:r>
              <a:rPr lang="de-DE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Recycling </a:t>
            </a:r>
            <a:endParaRPr lang="de-DE" sz="2400" b="1" cap="all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in </a:t>
            </a:r>
            <a:r>
              <a:rPr lang="de-DE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Germany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2415024" y="1557272"/>
            <a:ext cx="4320000" cy="4320000"/>
          </a:xfrm>
          <a:prstGeom prst="ellipse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888" y="1832727"/>
            <a:ext cx="306305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7" name="Rechteck 6"/>
          <p:cNvSpPr/>
          <p:nvPr/>
        </p:nvSpPr>
        <p:spPr>
          <a:xfrm>
            <a:off x="3203848" y="3327375"/>
            <a:ext cx="2564933" cy="461665"/>
          </a:xfrm>
          <a:prstGeom prst="rect">
            <a:avLst/>
          </a:prstGeom>
          <a:solidFill>
            <a:srgbClr val="00FF00"/>
          </a:solidFill>
        </p:spPr>
        <p:txBody>
          <a:bodyPr wrap="non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Let</a:t>
            </a:r>
            <a:r>
              <a:rPr lang="en-US" altLang="en-US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’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 Go Green</a:t>
            </a: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!!!</a:t>
            </a:r>
            <a:endParaRPr lang="en-US" sz="2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3203848" y="1945528"/>
            <a:ext cx="2619713" cy="3355680"/>
            <a:chOff x="1873589" y="1785951"/>
            <a:chExt cx="2619713" cy="3355680"/>
          </a:xfrm>
        </p:grpSpPr>
        <p:pic>
          <p:nvPicPr>
            <p:cNvPr id="14" name="Picture 6" descr="I:\DCIM\102_FUJI\DSCF226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453" b="24352"/>
            <a:stretch/>
          </p:blipFill>
          <p:spPr bwMode="auto">
            <a:xfrm rot="5400000" flipV="1">
              <a:off x="2904659" y="3581952"/>
              <a:ext cx="1229146" cy="481175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" descr="I:\DCIM\102_FUJI\DSCF226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571" y="4437113"/>
              <a:ext cx="726131" cy="544598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I:\DCIM\102_FUJI\DSCF226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122" y="4588424"/>
              <a:ext cx="553569" cy="415177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I:\DCIM\102_FUJI\DSCF226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9167" y="3869238"/>
              <a:ext cx="879404" cy="659553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I:\DCIM\102_FUJI\DSCF2265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3589" y="3185785"/>
              <a:ext cx="687581" cy="515686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7" descr="I:\DCIM\102_FUJI\DSCF226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179829" y="2668254"/>
              <a:ext cx="726131" cy="544598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" descr="I:\DCIM\102_FUJI\DSCF2269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22" b="31369"/>
            <a:stretch/>
          </p:blipFill>
          <p:spPr bwMode="auto">
            <a:xfrm>
              <a:off x="2048734" y="3909487"/>
              <a:ext cx="941494" cy="344654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I:\DCIM\102_FUJI\DSCF2264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2406429"/>
              <a:ext cx="1021165" cy="765874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9" descr="Gelbetonne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5597" y="3568782"/>
              <a:ext cx="462516" cy="660049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4" descr="Altpapier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7025" y="3509646"/>
              <a:ext cx="604769" cy="719185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Biotonne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84" t="13632" r="28292"/>
            <a:stretch/>
          </p:blipFill>
          <p:spPr bwMode="auto">
            <a:xfrm>
              <a:off x="3104568" y="4588424"/>
              <a:ext cx="450276" cy="553207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" descr="C:\Users\Corina\Documents\Work\Goethe\Altgals_Gabi Eder_pixelio.de (2)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669" y="1785951"/>
              <a:ext cx="1302057" cy="869123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s://encrypted-tbn0.gstatic.com/images?q=tbn:ANd9GcTSMH2t3ylMlXWgktoJIVMm0IstywR7IOO3piNFW-aDtlkRS4sU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2661" y="3052674"/>
              <a:ext cx="1244016" cy="895067"/>
            </a:xfrm>
            <a:prstGeom prst="rect">
              <a:avLst/>
            </a:prstGeom>
            <a:ln w="9525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9305" y="2899905"/>
              <a:ext cx="973997" cy="729558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28" name="Ellipse 27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0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People need a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lot of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space </a:t>
            </a:r>
            <a:endParaRPr lang="en-US" sz="2400" b="1" cap="all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for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all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bins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… 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610998" y="1567164"/>
            <a:ext cx="7912419" cy="4476872"/>
            <a:chOff x="899592" y="1552650"/>
            <a:chExt cx="7912419" cy="4476872"/>
          </a:xfrm>
        </p:grpSpPr>
        <p:pic>
          <p:nvPicPr>
            <p:cNvPr id="47106" name="Picture 2" descr="Image:Muell_insel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552650"/>
              <a:ext cx="3308648" cy="2481486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Abgerundetes Rechteck 5"/>
            <p:cNvSpPr/>
            <p:nvPr/>
          </p:nvSpPr>
          <p:spPr>
            <a:xfrm>
              <a:off x="2187275" y="3068960"/>
              <a:ext cx="6624736" cy="2960562"/>
            </a:xfrm>
            <a:prstGeom prst="roundRect">
              <a:avLst/>
            </a:prstGeom>
            <a:solidFill>
              <a:srgbClr val="9D25B1"/>
            </a:solidFill>
            <a:ln w="63500">
              <a:solidFill>
                <a:srgbClr val="FFFF00"/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r>
                <a:rPr lang="en-US" sz="20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Century" pitchFamily="18" charset="0"/>
                </a:rPr>
                <a:t>…well, that’s definitely true, but not everybody has to have all the bins in their backyard in every city. In many cities you only have a yellow, blue, brown, and black bin. Glass has to be brought to glass containers in the neighborhood (green, brown, clear glass).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Glass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50177" name="Picture 1" descr="C:\Users\Corina\Documents\Work\Goethe\Altgals_Gabi Eder_pixelio.de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5080000" cy="3390900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bgerundetes Rechteck 5"/>
          <p:cNvSpPr/>
          <p:nvPr/>
        </p:nvSpPr>
        <p:spPr>
          <a:xfrm>
            <a:off x="5014060" y="2060849"/>
            <a:ext cx="3888432" cy="4007338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Bottles and glasses made from clear glass, but no light bulbs, no crystal glass, and no porcelain. Colored glasses left (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Buntglas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), clear glass right (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Weißglas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)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52556" y="5206696"/>
            <a:ext cx="2266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latin typeface="Century" pitchFamily="18" charset="0"/>
              </a:rPr>
              <a:t>Source: </a:t>
            </a:r>
            <a:r>
              <a:rPr lang="de-DE" sz="800" dirty="0">
                <a:latin typeface="Century" pitchFamily="18" charset="0"/>
              </a:rPr>
              <a:t>G</a:t>
            </a:r>
            <a:r>
              <a:rPr lang="de-DE" sz="800" dirty="0" smtClean="0">
                <a:latin typeface="Century" pitchFamily="18" charset="0"/>
              </a:rPr>
              <a:t>abi Eder pixelio.de</a:t>
            </a:r>
            <a:endParaRPr lang="de-DE" sz="8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70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How is this done in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school?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1248715" y="1844824"/>
            <a:ext cx="6624736" cy="4040682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For practical reasons and since children rarely bring glass bottles to school they normally only have the major bins.</a:t>
            </a:r>
          </a:p>
          <a:p>
            <a:endParaRPr lang="en-US" sz="2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" pitchFamily="18" charset="0"/>
            </a:endParaRPr>
          </a:p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Look how this is done …</a:t>
            </a:r>
          </a:p>
        </p:txBody>
      </p: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Recycling in a </a:t>
            </a:r>
            <a:r>
              <a:rPr lang="en-US" sz="2400" b="1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school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5499643" y="1628800"/>
            <a:ext cx="3312368" cy="4207064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Yellow for plastics and metals</a:t>
            </a:r>
          </a:p>
          <a:p>
            <a:endParaRPr lang="en-US" sz="2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" pitchFamily="18" charset="0"/>
            </a:endParaRPr>
          </a:p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Grey for non-recyclables</a:t>
            </a:r>
          </a:p>
          <a:p>
            <a:endParaRPr lang="en-US" sz="2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" pitchFamily="18" charset="0"/>
            </a:endParaRPr>
          </a:p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Blue for paper and cardboard</a:t>
            </a:r>
          </a:p>
        </p:txBody>
      </p:sp>
      <p:sp>
        <p:nvSpPr>
          <p:cNvPr id="7" name="AutoShape 2" descr="data:image/jpeg;base64,/9j/4AAQSkZJRgABAQAAAQABAAD/2wCEAAkGBxQTEhUUExQWFRUUFxUUFRUUGBcXFxUXFBcXFxUUFRQYHCggGBolHBQUITEhJSkrLi4uFx8zODMsNygtLisBCgoKDg0OGxAQGywkICUsLCwsLCwsLCwsLCwsLCwsLCw0LCwtLCwsLCwsLCwsLCwsLCwsLCwsLCwsLCwsLCwsK//AABEIAMIBAwMBIgACEQEDEQH/xAAbAAABBQEBAAAAAAAAAAAAAAADAAECBAUGB//EAD0QAAIBAgMFBQYFAwMEAwAAAAECAAMRBCExBRJBUWETcYGRoQYiMlKx8BRCwdHhFXKSI1NiB4Ky8RZDov/EABoBAAMBAQEBAAAAAAAAAAAAAAABAgMEBQb/xAAsEQACAgEDAwIFBAMAAAAAAAAAAQIRAwQSIRMxUSJBBRQyUpEjYXGhQoHB/9oADAMBAAIRAxEAPwDnZJZG8dTPLPRC04zRIYmgAzaHu/SRXhHXTwkEOQgAZYYQIhAYhjmRvpHaRJhYEyfrCoYG/wBRC0jKEFvJK0HfKIGOxFxGhkqSohkg8tSJourUlyjiZkdpJ0600UiGjeo4ualDGdfvOckteXcPisj4S1MhwOop4zIA9IL8br965/rML8UeHKQqYrM5/eke8Wwu4zEXYXOdj5/d4Kpidfvl+0zquIz+/vjBVK+uclzKUS4a2UpVamsga30lV6kzci0gjNlB3kWaRDSGygFds5XYyVRvpBXhYDuYGTqGCJiGKKNeKAwkkNZAx7yBhU1iYxgc4ngAkgqfwwiwVPj4wYB1MKsAphjEMdjIHWOTG4+EQD3/AElijBUaRY2Gp+85prsaqM/dN+R/iaRhJrhESlFd2UwYwmimxn4lR3XMtU/Z1ipIa5AuBbW0tYZ+COtDyZYOUjeaKbFqHinn/EY7Dq3sN0nkDn5RvFPwHUh5KDHKQR5bqbKq6bvqIy7Kq/L6iPZPwG+PkAKkt4epke+BOz6g/L6iGoYWoB8Bi2y8Buj5Db8FVq5yYUg+8Co5kGUqlTMxWMM9SCZ8vvrBF85DfibGkGZsoFmid8oEtJsdBS0Z2ygt6NVeIAbnWDiY5eMheNgM7SF48GusBjM2cUi+sUKALvfpJ70CDlJoZJRYBknkLyRgIYQdI5t3mXEwjkgBGudMjnNCl7MVjn7ovwufraUoN9kS5JdzGU5Qpaao9ma3zJ/kf2h//i9Q2s6db3Fhzh0p+A6kfJhkxICzADMnIDmToJaxuyatPhvDmufprJeymGepixbdApqS28bEXBAIHOEcb3Uxymtto6PZ2wCiXYgv+a2duksrpblmAenCaT0WXO3l/EiORS/XgOus9OEVFUjzJycnyZtKvfIa8uYl/wDEWQ25fXI5yw7ogyXLjYfU8IkxSkabp4crd5mhBUdCc1vmAbWBF/0/mRZGHxKfP1B1EvLVHOSuOY+++AGbexzNwcwx49G6yRuTYdbA9dcpoBlH5vpGaonOAGOxtqQJB6+fu55D14fWbLVk5d3CRSui6D76CDAwwjEn3SeGlxIVNjhvysp5gH6Gb5xQ4D78Y6Yi/wD7H0mbxJ9y1lcexxW0tmPSsdVJtvDgeREzS07X2jbepOWJ0vc2yItbSef9rnOLPj2S4O3Bk3x5LrtlAlpFngw0wNgoMjUaR3pF2gBEnKKNETGCIsZAHOJjIiADGKKKAHTYb2UNvfcD+3PwuZoYf2forqC39x/QTomwg+b0y84JNmsRe9vS86Hirsjn6l92UqeFQCwRQOVhCCmlxuqFyzyHnLNKg1yCL8M/0jf0yoxuAFGut/SSlNhcRU2FtSLak6QWKxN7AaH16mTxuAqkcLcr5nqZD+m1G3dBYWzOdzrkJb3diVt7k8O+6NNdP/cG73vnn0jtsOopB31A5Z5x22WxIAIB+YX06x8idFcKOMMmzVfNRZiCN4ajvPKXl2SSbb2XE2/TnLlPDrSBtfxMuMSXIBgagK7rizpZTbjbRh3yw1DjcG/n4zl/aiqyp2iOUZbZqbXz0POBo7WqFRdr980hK+DOUfc7BFAgHwCnMXHdmJzP9SqcDaOdqVh+b0E0Io3js2+lT0/YxxsY/wC4PIzBTbFbmv8Aj+xhae3ao13W8CD5gwsVGydkN/uL5GROzD/uL4AynT9oeYI9R+/pLFLaqOfiQd4sfI2jAJ/TRxqR1wyL+c+H8SQzz90joP5kauLSnmbDwv6RiJLQQ6eZH6mOaS/Nc8hl62mdiNvE/CgtzOX/AOROG9sPaStcItQoCDvFRbLgLjMcY1Viplz2925uOKKMrC13ANyDfJWN8uBtOObabQdPDhuPjHfANwznqQ02GuUmzneaa4Toc7SfnEu0n5yu2HYcJDcI4GafL4vtX4F1Z+X+TSpbRPEnwt+0T7SPDPvEzRGLTJ6XC+8V+C1myfczfwdffpu7ZKnLjxsPTzlZdpqeYkqVTdwpAsbglum8d0Dv4+Ew5j8hgnfBcdXlXub34lToYVTpObvLOEruCLXInLm+FKrg/wAnRDXP/JGyIoJaginlvTZE6o7Vmg/c9Y/qKhlDa68c7cR5y4uOTM31+8pyO2al6i9A3rb9oOhXZdD55/WYZNeseRxkiVp90bTOyXHpwzhWxJPwn0/ScnU2jUIysp5rcHwzyjJiavGo/mZMvimJcJMFpZHVAMeBtzk0rcBYeNzOWWq/zt/kYT8RU+dpC+JY/DKenl5Oo3xfW331j9oo4jwmGu0WIsyhjz08xHG0XGgUeBP6zX5/AuSOhM3Ti8rAQNUM2ZIHheZ9La3zXHdmP3kn2oltSeljf1nTHV4ZK9yM3imn2OV/6jIBQ3iXLBlUEHIEniNLfxB7Pe6Kegg/bfbFN8O9MBgxKEAjkwNwYHYNS9Je76TTFOMncRTi1Hk045aK0uYLZVSr8IsvzHIeHPwm5gVAY82KeDw6IWZ2qhSFO5klyd22+bLkdfey4yyjUrru4dSrU3qhmcH3ae7vCw3he7DjbXOOgOfjFZs0tq4dwLYYX7MMwsPdcuiCkbWubup7iOcsjZ9B3amCUcMyjduVPZhC5Aa+QLga65QoDnqVO2Yy7svpJueJ16zRx2yXpgkWdRxXh3iZNRoADr1cpwftJUux77eQ/mdtiT7pnA7Za57yT6yW+V/JcF3/AII4VcpcRjzgsAuV7A9M/rCgWnvxaaPMlaYQVz3/AH1vJLWHEQUcS6IssdpT4r9+sE4pcvT+I0gxhQWSNSnaxAIGg+xI9pR+Qev7SBEgRK2isKcTTGiDyYwRr7xtpINI0tZz6mfTxykvBvgipzSLyEARQG9Hny7yzfuz3enHwdntBv8AWPdlHQyGMzcHmLR0M8XVxrKzfE/SiykMsroYZGE42mah1MKJXvDIYJMTCXjXjXiJlbWSK8hUbKRZ5BmylwxsGzkfahwTlnlLfslV3qY7z9ZT2vT3qmthnD+yY3Qy30P1nu6OkkjlzpuNne7C2YKh33HujQfMf2l7bmz6ztT7I+7kGUsVCbp3g6lTqbbujWuLDWWmqCjRUKLmwC9SRe5kaONqK6pVCjfFwV4dDed7yxi6ZwDYXY4VnbeIFQliiZbpaxIFUe9beuwAtqcjLK0qNOy7vBtQWP8AqG73bO+8Rc85YqNYXGcqs9yd7MZG/C02SsmUqC/g6Lg2RbHI7oscipGYsQbqp/7RAHZm4d6i2424yDeG+LsS28SfevvG5N87RqN7jdve+Y4bv/Lwhdp4hkS6i7Eqo5AsbXI4xS9JUfULZtA06SoQAVFjY71zxYmwuSbk5cZge0GzQh7RB7p+IcieI6Gbxxg3cwb25WHnwEHimD0WPBk3s+64kKSl2HTOA2g1kY9DOB2ofhna7ce1JuuXnOEx999Re4sZD+uJpD6GamzB7stgX6zpPYP2bR6YrVhcN8CcCB+ZufQTs6+K7B6dOnRBD6boIOTKGACrYWDXuSBlPQeoUXRydOzyiphz8p8jILTHW89Sqe0bjtwBnTY9kSGs6rUFOoMyAzA55HiOsWL2jYEYjDo1krVM1ALCm1NU9w726WLkan4espax+BPTo8u7HrBMk9NrbMwDqC9PsSxIBptcEgXY+4SABxLAWmPtT2DcDfw7iqpzCmwYg6brD3W9JvDVxfcylgaOHKwbCW8Th2RirqVYaqwII8DKridO+zLaAeKjx8pGq8glcDWcPxKdYq8nZoo3kstXilf8QIp89R69m/hdvtVYI1MLxuGvp0tNmm85DCjdqIetvPL9Z1lOcGvj60ysL4otIZMGDpHWWMFhmqMFUZnyA4kzk2OTSRpdDoZqYLZlV9FsObZD1zMsk0cOCFPaVUsz2G8wQW7QougKg3tmbcDJDEYipVC06oZE3bsoV0qUq6ns3cfMrIwYAjJgRbSerg+Ge+R/6Ryz1X2haeyqSndqVbsBcpTFyBa9zkSB1IEPgPwrK5Wmx3EFS76MrAlbZ2BsuhsRcZZyGy9gOhVndQVVUYAMwPZltxgWIAO4QpJUnLWamA2TSooURSFYWYEkhsrEldLniQM+M9CGlxR7ROaWWb9zHo7XXdv+GVR2b1FyyYIqGw3kBvvVFXS3ImCOOw9b3XTs2JKggC+rbpFhmCF3tNCJb9o9r4fDhTVVW7MgJcAlTkPcFrm2RNtLSGGoUqoNSkBTdbrcaA9mFXLiN0oeGgl/pye2kRufezzjbVDdrstwQNDwIPwkd4IMF7PG1Rx1Eu+2eHVMRuqAFCJYeY/SZOwzu1z1E5ceJQnwdUsjljo9i2LixUpj5lAVh3aHxlDH4SpUrWKm3BvygDrMXBYpqZDKbH0I5GdPs3a6VMj7rcjp4GdOXEsipnGU9ll0q9mbkZg8rWya3CXa7U0vdif+I/WFx2+wCoDY3uwYC1tBrfPpylOlsxug+/H6zknLNhXTxRcv39l+xcYRfMmWKVfeyDonJQM/G9h5SNfgtUFgCGUrxIuMx4yD7NbmD4/uIXCu1NSKpAAPukkA2655wwyzSlWSLT891+CntXZjVcIHXK6BgQedjl4H95R9oMYKdPs11YAADgun0ykcf7QAZUsz8x0HcOM5qvVLEljcnMkzuUUuxnb7GRtpx7oPO85DbTDfFvl4d86naeIAfhkOo17u6cttl96oP7ba34zKn1UzZNLG0e07FASlTQcFQZdwE0KuIQFSRcjNbWuL3F89L5iZ+xawalTbUMin0H7w+Jo7wBAuVJB45a/ffNmYotDGp8h48F468Y7mlVydNbC7ZHIhgAwNx7wB7wJkpVsOPlDb55edhl1sIDotY7YKu1N9+penkL1HzQk9opYEMSwIzJ/KvW+nQoqiqiAKqgKoGgAyAEHgr7g3vDu4Q15RJk+0Ow6eKQhgA4HuVBqp5E8V6TxzG4c03ZG+JSVI6g2M92Yzx720t+Mr2+YX790X9Z2aWbvac+Ve5zVSOcJ1jEXIHWW7905viuRpxijr+HwtNsp/g+oilzy9Yp4+9npbUGqUDa4Gmc6HDtkJQ7KWcGfdHTLymWuh6UzLA+aL6Gb2EVqdBXTeG+/+o6LvuiAMAQpBy3gtzY2BJtOeQzs/Z2tvUVHy3U+dx6GT8PS6nPgNQ3tKmwdlFnNYl6Yu9kQsqMWYM1VFYAqHzuCMyLiwM6iiioDYBRmTugAdTYQQaSTErzntnCyi1arULWqrTUGw3Fu9uBJbIHwlvZ9HcJG8772rObm45HS2uQlY4rswWWm1RgCAFAJtfI3PDuiwdbEM+/VColiFpDNsxkzHh/Okp0nSIjuatnEbZp0ji6xxX/1qhpUzqwObsi/mJbKw5zrvZ+gy0SzqUaqxqFDqgICqp67qrfqTC7SDj3yUyNlYD31uRoSCBDUqp7Pfdict7MAWFrnScuKEYzfPP/CnHizzH26e+KboFHpf9ZgbMa1dDzuP1mj7R1e0rMx/MSfXKZtEWdDyYeuX6yIPd6jofCo7uloJcwY18JRwze6JewhnUjmIUcQ6n3WYdxIltdrVh+c+IB/SUVMTNACxV2jVOrt4G30lOo5OZuT1j3kHMBECYFzCEwLtAZy+16t6p6WmJjPiE1MYd6ox6/SZ2MXMeMmK9ZbfpPTv+nu0N+gKZ+Klw5oxuLd2Y8p11Ae8TmByP30ni+xse9B1qUzmvDgQdVPSesbA29SxK+6bOPipnUd3MdZ0ZMbXKMYy9i1UxVNDc7im+W99bfraVsXjTukL7nHe3Vt35/WG2hs8tmgUkXtvdeF+XfM+hs9/hYDcuQVcXI/tA0B4cMpyuU1L6bRvHa/en/QFdsV6Ju57RCRxva/qv0mzgdv0an5tw8nsPXSZ7JSp+7m5GQvY5ciePLO8o4jA01Bq1AtFDxJOf9q8T0Al7ZJ+k06mOa9ap+UdRj8YtKm1RzZVFyefIDmTpPFNp4s1Heo2rsWP/cdJte0u3zXtTS60U+FTq3/JrZdw4Tmqxnp4Me3l9zzckrfAEC57pMrJUF1MIPCefq5bsjOzB6YAgsUL2fSPOTadG46AZ8I1IWJ8/OFKSDZH0mGqjeNl4nUiwjTY2JtDsnz+Fsj05NMRTDK08zHNwqSOiSUlTPR0IYcwRw4gzI2S9SkKrYlgVVrIzWFxcgm48NZhbM2q9LIZr8p08OU1K+OoYgBau+gvewsQSONxnPXx6yE13pnL0nG0+z9/c2qeL31NSmN63u2TXW/G3TzmRidubhs1KovPeABJHH3tR4zV2fiMPSTdRwBrne/Lj3QmI2zQAzbe6AX+uU6HljX1IyUafCKmycR+I94bwRMgpFhx94nRieQJtrKvtLtEEGkh/vI/8f3g9obedhu0xuLpl8Xnw8Jg1G8+U4M2qUv08fN+5usfO58fsYOPwhY5Sm+AflpY+U6gUukkKYnXihUEmYylbKOFx9lsVYc8jDrtUcm8jLlPDg52hRhBynQjFmW21h8rf4mN/V1P5X/xM1Gwg5RjhYCMs7WHyv8A4mR/qoP5X/xM0/wkZsL3QAzv6gvJ/wDH+YHEY1bZBr8iLes1Wwv2IKphYD4OTGHPKUtoUDYG2h+s7FsLKOIwV7i3nCPDsb5RytJ7S5QxNiCCQRoRqDzBGkfGbMZMxcr9JV7p6kHGaOOSaZ1uA9tsSmRZao/5jP8AyWxPjNzD+3DN8dBdDYh2/aecLDrXYcTCWni/YSytHUYn2urZ9mlOn/ytvt33e/0mDisbUqtvVXLnmxv5cvCVXqnjIb5lwxKPYmU2wryvVjkmRC3NhrpKaoSdmhgKI3AeZJhzhxD0cPYDoITs540/VJs9CPCKX4SKXuz74pG0qzQ7EmBq4Qnh4y9eSAmTVmiZkjeXJge8ftCpXXmPHL6zSKXjfhgdQD3icc9HF/S6NVma7ldLc4UPaSGzk+UeUl/T0+UeUy+Qf3f0V114HOKUfmHnGGIvoCfC31lhMGBoAPCGWgZpHQr3kyXn8Ipdm56d2vnCU8Nb7+suqvSPumdePBDH9KMZTcu5WNKRII4SwwPKRI6TdEEqYllF906cYGkZfw63U8s5RJSteMR0hbSVoBRXMGZYZekhuRioDaDMslZA2hYFa0G6y1aRKiFhRTOHU8JQxWxKb52IPMTbCxiOcpSa7Cas5Kr7ON+VgehyPmJWfY9Yflv3FT+s7LeW+o85LI8pvHUzXuZvFFnCPs2rf4G8pJNnVTojfSdu1MSO4JXzUyeijkk2HUOtl7yDNHBbJCZ6nmbTaakOkbspE88pdyo40imaH3aLsekudn92kWWYGpU/DjlFLXZxRDDARwIgIQKZlRZEJJ2jkWk1EVBZGSXrJWEmI6CySGSLQlMdIiZVCBlxG7SFYX4SG79iMQNmHURlMIU5yIQc/vygBOmJcoMQptK1JQIen3xgCi3Y57oriAhlX7ykSvSELCMT1gAI9x9IJ1HL6Q46xOPu8AKtu+R3Dr9ZZK2jAQACKZ6eUZ0PSWCnKJVP2RACiKRJ0XyMIcNYZAZ8tPpLm6Y9bMCMRnGl0iFOHN+UcoYwKr+MHy1lp0gyp5RACIjMkL4GNuxDA7hihdwchFGA1uMmD3+USyQEzKEUvz8JML3yHZ31uO6GRbQAcCTAkWjqL6388pVCCq1tfWJm5W8co4EdQOUYC3jGvnr4SV4io5QEMzSN44VeUewgMmJMQVr85Om0BEifuxjMRJXkrRgQt3RZcxHsIrQAiyCDYQwiNoAAp9TeSMdlEiFgA4PX0iitblJbsBETGJhBIuDAAJkNzl9YVjIxgAqUgc8/WR3OsK7AakDvjEXEQASOsTi8JYdI2XSIYLcjQpEUAKy6iWaukUUkojTkhoYooAGpxxHijEESSIiijATayLHOKKAiUeKKADU+MIkUUYEL+8Y8UUBDkRE5xRQGPGcaRRQECJ1hV+/KKKAAqw0++UVbQd8UUAI4f80nUOkUUYERpBvHigIGDJxRQGQ7MEZgeUzMULE2yyiiiGTp1DYZnziiig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9" name="Gruppieren 8"/>
          <p:cNvGrpSpPr/>
          <p:nvPr/>
        </p:nvGrpSpPr>
        <p:grpSpPr>
          <a:xfrm>
            <a:off x="479690" y="1561916"/>
            <a:ext cx="4596366" cy="3883308"/>
            <a:chOff x="-3025839" y="7937"/>
            <a:chExt cx="4596366" cy="3883308"/>
          </a:xfrm>
        </p:grpSpPr>
        <p:sp>
          <p:nvSpPr>
            <p:cNvPr id="8" name="AutoShape 4" descr="data:image/jpeg;base64,/9j/4AAQSkZJRgABAQAAAQABAAD/2wCEAAkGBxQTEhUUExQWFRUUFxUUFRUUGBcXFxUXFBcXFxUUFRQYHCggGBolHBQUITEhJSkrLi4uFx8zODMsNygtLisBCgoKDg0OGxAQGywkICUsLCwsLCwsLCwsLCwsLCwsLCw0LCwtLCwsLCwsLCwsLCwsLCwsLCwsLCwsLCwsLCwsK//AABEIAMIBAwMBIgACEQEDEQH/xAAbAAABBQEBAAAAAAAAAAAAAAADAAECBAUGB//EAD0QAAIBAgMFBQYFAwMEAwAAAAECAAMRBCExBRJBUWETcYGRoQYiMlKx8BRCwdHhFXKSI1NiB4Ky8RZDov/EABoBAAMBAQEBAAAAAAAAAAAAAAABAgMEBQb/xAAsEQACAgEDAwIFBAMAAAAAAAAAAQIRAwQSIRMxUSJBBRQyUpEjYXGhQoHB/9oADAMBAAIRAxEAPwDnZJZG8dTPLPRC04zRIYmgAzaHu/SRXhHXTwkEOQgAZYYQIhAYhjmRvpHaRJhYEyfrCoYG/wBRC0jKEFvJK0HfKIGOxFxGhkqSohkg8tSJourUlyjiZkdpJ0600UiGjeo4ualDGdfvOckteXcPisj4S1MhwOop4zIA9IL8br965/rML8UeHKQqYrM5/eke8Wwu4zEXYXOdj5/d4Kpidfvl+0zquIz+/vjBVK+uclzKUS4a2UpVamsga30lV6kzci0gjNlB3kWaRDSGygFds5XYyVRvpBXhYDuYGTqGCJiGKKNeKAwkkNZAx7yBhU1iYxgc4ngAkgqfwwiwVPj4wYB1MKsAphjEMdjIHWOTG4+EQD3/AElijBUaRY2Gp+85prsaqM/dN+R/iaRhJrhESlFd2UwYwmimxn4lR3XMtU/Z1ipIa5AuBbW0tYZ+COtDyZYOUjeaKbFqHinn/EY7Dq3sN0nkDn5RvFPwHUh5KDHKQR5bqbKq6bvqIy7Kq/L6iPZPwG+PkAKkt4epke+BOz6g/L6iGoYWoB8Bi2y8Buj5Db8FVq5yYUg+8Co5kGUqlTMxWMM9SCZ8vvrBF85DfibGkGZsoFmid8oEtJsdBS0Z2ygt6NVeIAbnWDiY5eMheNgM7SF48GusBjM2cUi+sUKALvfpJ70CDlJoZJRYBknkLyRgIYQdI5t3mXEwjkgBGudMjnNCl7MVjn7ovwufraUoN9kS5JdzGU5Qpaao9ma3zJ/kf2h//i9Q2s6db3Fhzh0p+A6kfJhkxICzADMnIDmToJaxuyatPhvDmufprJeymGepixbdApqS28bEXBAIHOEcb3Uxymtto6PZ2wCiXYgv+a2duksrpblmAenCaT0WXO3l/EiORS/XgOus9OEVFUjzJycnyZtKvfIa8uYl/wDEWQ25fXI5yw7ogyXLjYfU8IkxSkabp4crd5mhBUdCc1vmAbWBF/0/mRZGHxKfP1B1EvLVHOSuOY+++AGbexzNwcwx49G6yRuTYdbA9dcpoBlH5vpGaonOAGOxtqQJB6+fu55D14fWbLVk5d3CRSui6D76CDAwwjEn3SeGlxIVNjhvysp5gH6Gb5xQ4D78Y6Yi/wD7H0mbxJ9y1lcexxW0tmPSsdVJtvDgeREzS07X2jbepOWJ0vc2yItbSef9rnOLPj2S4O3Bk3x5LrtlAlpFngw0wNgoMjUaR3pF2gBEnKKNETGCIsZAHOJjIiADGKKKAHTYb2UNvfcD+3PwuZoYf2forqC39x/QTomwg+b0y84JNmsRe9vS86Hirsjn6l92UqeFQCwRQOVhCCmlxuqFyzyHnLNKg1yCL8M/0jf0yoxuAFGut/SSlNhcRU2FtSLak6QWKxN7AaH16mTxuAqkcLcr5nqZD+m1G3dBYWzOdzrkJb3diVt7k8O+6NNdP/cG73vnn0jtsOopB31A5Z5x22WxIAIB+YX06x8idFcKOMMmzVfNRZiCN4ajvPKXl2SSbb2XE2/TnLlPDrSBtfxMuMSXIBgagK7rizpZTbjbRh3yw1DjcG/n4zl/aiqyp2iOUZbZqbXz0POBo7WqFRdr980hK+DOUfc7BFAgHwCnMXHdmJzP9SqcDaOdqVh+b0E0Io3js2+lT0/YxxsY/wC4PIzBTbFbmv8Aj+xhae3ao13W8CD5gwsVGydkN/uL5GROzD/uL4AynT9oeYI9R+/pLFLaqOfiQd4sfI2jAJ/TRxqR1wyL+c+H8SQzz90joP5kauLSnmbDwv6RiJLQQ6eZH6mOaS/Nc8hl62mdiNvE/CgtzOX/AOROG9sPaStcItQoCDvFRbLgLjMcY1Viplz2925uOKKMrC13ANyDfJWN8uBtOObabQdPDhuPjHfANwznqQ02GuUmzneaa4Toc7SfnEu0n5yu2HYcJDcI4GafL4vtX4F1Z+X+TSpbRPEnwt+0T7SPDPvEzRGLTJ6XC+8V+C1myfczfwdffpu7ZKnLjxsPTzlZdpqeYkqVTdwpAsbglum8d0Dv4+Ew5j8hgnfBcdXlXub34lToYVTpObvLOEruCLXInLm+FKrg/wAnRDXP/JGyIoJaginlvTZE6o7Vmg/c9Y/qKhlDa68c7cR5y4uOTM31+8pyO2al6i9A3rb9oOhXZdD55/WYZNeseRxkiVp90bTOyXHpwzhWxJPwn0/ScnU2jUIysp5rcHwzyjJiavGo/mZMvimJcJMFpZHVAMeBtzk0rcBYeNzOWWq/zt/kYT8RU+dpC+JY/DKenl5Oo3xfW331j9oo4jwmGu0WIsyhjz08xHG0XGgUeBP6zX5/AuSOhM3Ti8rAQNUM2ZIHheZ9La3zXHdmP3kn2oltSeljf1nTHV4ZK9yM3imn2OV/6jIBQ3iXLBlUEHIEniNLfxB7Pe6Kegg/bfbFN8O9MBgxKEAjkwNwYHYNS9Je76TTFOMncRTi1Hk045aK0uYLZVSr8IsvzHIeHPwm5gVAY82KeDw6IWZ2qhSFO5klyd22+bLkdfey4yyjUrru4dSrU3qhmcH3ae7vCw3he7DjbXOOgOfjFZs0tq4dwLYYX7MMwsPdcuiCkbWubup7iOcsjZ9B3amCUcMyjduVPZhC5Aa+QLga65QoDnqVO2Yy7svpJueJ16zRx2yXpgkWdRxXh3iZNRoADr1cpwftJUux77eQ/mdtiT7pnA7Za57yT6yW+V/JcF3/AII4VcpcRjzgsAuV7A9M/rCgWnvxaaPMlaYQVz3/AH1vJLWHEQUcS6IssdpT4r9+sE4pcvT+I0gxhQWSNSnaxAIGg+xI9pR+Qev7SBEgRK2isKcTTGiDyYwRr7xtpINI0tZz6mfTxykvBvgipzSLyEARQG9Hny7yzfuz3enHwdntBv8AWPdlHQyGMzcHmLR0M8XVxrKzfE/SiykMsroYZGE42mah1MKJXvDIYJMTCXjXjXiJlbWSK8hUbKRZ5BmylwxsGzkfahwTlnlLfslV3qY7z9ZT2vT3qmthnD+yY3Qy30P1nu6OkkjlzpuNne7C2YKh33HujQfMf2l7bmz6ztT7I+7kGUsVCbp3g6lTqbbujWuLDWWmqCjRUKLmwC9SRe5kaONqK6pVCjfFwV4dDed7yxi6ZwDYXY4VnbeIFQliiZbpaxIFUe9beuwAtqcjLK0qNOy7vBtQWP8AqG73bO+8Rc85YqNYXGcqs9yd7MZG/C02SsmUqC/g6Lg2RbHI7oscipGYsQbqp/7RAHZm4d6i2424yDeG+LsS28SfevvG5N87RqN7jdve+Y4bv/Lwhdp4hkS6i7Eqo5AsbXI4xS9JUfULZtA06SoQAVFjY71zxYmwuSbk5cZge0GzQh7RB7p+IcieI6Gbxxg3cwb25WHnwEHimD0WPBk3s+64kKSl2HTOA2g1kY9DOB2ofhna7ce1JuuXnOEx999Re4sZD+uJpD6GamzB7stgX6zpPYP2bR6YrVhcN8CcCB+ZufQTs6+K7B6dOnRBD6boIOTKGACrYWDXuSBlPQeoUXRydOzyiphz8p8jILTHW89Sqe0bjtwBnTY9kSGs6rUFOoMyAzA55HiOsWL2jYEYjDo1krVM1ALCm1NU9w726WLkan4espax+BPTo8u7HrBMk9NrbMwDqC9PsSxIBptcEgXY+4SABxLAWmPtT2DcDfw7iqpzCmwYg6brD3W9JvDVxfcylgaOHKwbCW8Th2RirqVYaqwII8DKridO+zLaAeKjx8pGq8glcDWcPxKdYq8nZoo3kstXilf8QIp89R69m/hdvtVYI1MLxuGvp0tNmm85DCjdqIetvPL9Z1lOcGvj60ysL4otIZMGDpHWWMFhmqMFUZnyA4kzk2OTSRpdDoZqYLZlV9FsObZD1zMsk0cOCFPaVUsz2G8wQW7QougKg3tmbcDJDEYipVC06oZE3bsoV0qUq6ns3cfMrIwYAjJgRbSerg+Ge+R/6Ryz1X2haeyqSndqVbsBcpTFyBa9zkSB1IEPgPwrK5Wmx3EFS76MrAlbZ2BsuhsRcZZyGy9gOhVndQVVUYAMwPZltxgWIAO4QpJUnLWamA2TSooURSFYWYEkhsrEldLniQM+M9CGlxR7ROaWWb9zHo7XXdv+GVR2b1FyyYIqGw3kBvvVFXS3ImCOOw9b3XTs2JKggC+rbpFhmCF3tNCJb9o9r4fDhTVVW7MgJcAlTkPcFrm2RNtLSGGoUqoNSkBTdbrcaA9mFXLiN0oeGgl/pye2kRufezzjbVDdrstwQNDwIPwkd4IMF7PG1Rx1Eu+2eHVMRuqAFCJYeY/SZOwzu1z1E5ceJQnwdUsjljo9i2LixUpj5lAVh3aHxlDH4SpUrWKm3BvygDrMXBYpqZDKbH0I5GdPs3a6VMj7rcjp4GdOXEsipnGU9ll0q9mbkZg8rWya3CXa7U0vdif+I/WFx2+wCoDY3uwYC1tBrfPpylOlsxug+/H6zknLNhXTxRcv39l+xcYRfMmWKVfeyDonJQM/G9h5SNfgtUFgCGUrxIuMx4yD7NbmD4/uIXCu1NSKpAAPukkA2655wwyzSlWSLT891+CntXZjVcIHXK6BgQedjl4H95R9oMYKdPs11YAADgun0ykcf7QAZUsz8x0HcOM5qvVLEljcnMkzuUUuxnb7GRtpx7oPO85DbTDfFvl4d86naeIAfhkOo17u6cttl96oP7ba34zKn1UzZNLG0e07FASlTQcFQZdwE0KuIQFSRcjNbWuL3F89L5iZ+xawalTbUMin0H7w+Jo7wBAuVJB45a/ffNmYotDGp8h48F468Y7mlVydNbC7ZHIhgAwNx7wB7wJkpVsOPlDb55edhl1sIDotY7YKu1N9+penkL1HzQk9opYEMSwIzJ/KvW+nQoqiqiAKqgKoGgAyAEHgr7g3vDu4Q15RJk+0Ow6eKQhgA4HuVBqp5E8V6TxzG4c03ZG+JSVI6g2M92Yzx720t+Mr2+YX790X9Z2aWbvac+Ve5zVSOcJ1jEXIHWW7905viuRpxijr+HwtNsp/g+oilzy9Yp4+9npbUGqUDa4Gmc6HDtkJQ7KWcGfdHTLymWuh6UzLA+aL6Gb2EVqdBXTeG+/+o6LvuiAMAQpBy3gtzY2BJtOeQzs/Z2tvUVHy3U+dx6GT8PS6nPgNQ3tKmwdlFnNYl6Yu9kQsqMWYM1VFYAqHzuCMyLiwM6iiioDYBRmTugAdTYQQaSTErzntnCyi1arULWqrTUGw3Fu9uBJbIHwlvZ9HcJG8772rObm45HS2uQlY4rswWWm1RgCAFAJtfI3PDuiwdbEM+/VColiFpDNsxkzHh/Okp0nSIjuatnEbZp0ji6xxX/1qhpUzqwObsi/mJbKw5zrvZ+gy0SzqUaqxqFDqgICqp67qrfqTC7SDj3yUyNlYD31uRoSCBDUqp7Pfdict7MAWFrnScuKEYzfPP/CnHizzH26e+KboFHpf9ZgbMa1dDzuP1mj7R1e0rMx/MSfXKZtEWdDyYeuX6yIPd6jofCo7uloJcwY18JRwze6JewhnUjmIUcQ6n3WYdxIltdrVh+c+IB/SUVMTNACxV2jVOrt4G30lOo5OZuT1j3kHMBECYFzCEwLtAZy+16t6p6WmJjPiE1MYd6ox6/SZ2MXMeMmK9ZbfpPTv+nu0N+gKZ+Klw5oxuLd2Y8p11Ae8TmByP30ni+xse9B1qUzmvDgQdVPSesbA29SxK+6bOPipnUd3MdZ0ZMbXKMYy9i1UxVNDc7im+W99bfraVsXjTukL7nHe3Vt35/WG2hs8tmgUkXtvdeF+XfM+hs9/hYDcuQVcXI/tA0B4cMpyuU1L6bRvHa/en/QFdsV6Ju57RCRxva/qv0mzgdv0an5tw8nsPXSZ7JSp+7m5GQvY5ciePLO8o4jA01Bq1AtFDxJOf9q8T0Al7ZJ+k06mOa9ap+UdRj8YtKm1RzZVFyefIDmTpPFNp4s1Heo2rsWP/cdJte0u3zXtTS60U+FTq3/JrZdw4Tmqxnp4Me3l9zzckrfAEC57pMrJUF1MIPCefq5bsjOzB6YAgsUL2fSPOTadG46AZ8I1IWJ8/OFKSDZH0mGqjeNl4nUiwjTY2JtDsnz+Fsj05NMRTDK08zHNwqSOiSUlTPR0IYcwRw4gzI2S9SkKrYlgVVrIzWFxcgm48NZhbM2q9LIZr8p08OU1K+OoYgBau+gvewsQSONxnPXx6yE13pnL0nG0+z9/c2qeL31NSmN63u2TXW/G3TzmRidubhs1KovPeABJHH3tR4zV2fiMPSTdRwBrne/Lj3QmI2zQAzbe6AX+uU6HljX1IyUafCKmycR+I94bwRMgpFhx94nRieQJtrKvtLtEEGkh/vI/8f3g9obedhu0xuLpl8Xnw8Jg1G8+U4M2qUv08fN+5usfO58fsYOPwhY5Sm+AflpY+U6gUukkKYnXihUEmYylbKOFx9lsVYc8jDrtUcm8jLlPDg52hRhBynQjFmW21h8rf4mN/V1P5X/xM1Gwg5RjhYCMs7WHyv8A4mR/qoP5X/xM0/wkZsL3QAzv6gvJ/wDH+YHEY1bZBr8iLes1Wwv2IKphYD4OTGHPKUtoUDYG2h+s7FsLKOIwV7i3nCPDsb5RytJ7S5QxNiCCQRoRqDzBGkfGbMZMxcr9JV7p6kHGaOOSaZ1uA9tsSmRZao/5jP8AyWxPjNzD+3DN8dBdDYh2/aecLDrXYcTCWni/YSytHUYn2urZ9mlOn/ytvt33e/0mDisbUqtvVXLnmxv5cvCVXqnjIb5lwxKPYmU2wryvVjkmRC3NhrpKaoSdmhgKI3AeZJhzhxD0cPYDoITs540/VJs9CPCKX4SKXuz74pG0qzQ7EmBq4Qnh4y9eSAmTVmiZkjeXJge8ftCpXXmPHL6zSKXjfhgdQD3icc9HF/S6NVma7ldLc4UPaSGzk+UeUl/T0+UeUy+Qf3f0V114HOKUfmHnGGIvoCfC31lhMGBoAPCGWgZpHQr3kyXn8Ipdm56d2vnCU8Nb7+suqvSPumdePBDH9KMZTcu5WNKRII4SwwPKRI6TdEEqYllF906cYGkZfw63U8s5RJSteMR0hbSVoBRXMGZYZekhuRioDaDMslZA2hYFa0G6y1aRKiFhRTOHU8JQxWxKb52IPMTbCxiOcpSa7Cas5Kr7ON+VgehyPmJWfY9Yflv3FT+s7LeW+o85LI8pvHUzXuZvFFnCPs2rf4G8pJNnVTojfSdu1MSO4JXzUyeijkk2HUOtl7yDNHBbJCZ6nmbTaakOkbspE88pdyo40imaH3aLsekudn92kWWYGpU/DjlFLXZxRDDARwIgIQKZlRZEJJ2jkWk1EVBZGSXrJWEmI6CySGSLQlMdIiZVCBlxG7SFYX4SG79iMQNmHURlMIU5yIQc/vygBOmJcoMQptK1JQIen3xgCi3Y57oriAhlX7ykSvSELCMT1gAI9x9IJ1HL6Q46xOPu8AKtu+R3Dr9ZZK2jAQACKZ6eUZ0PSWCnKJVP2RACiKRJ0XyMIcNYZAZ8tPpLm6Y9bMCMRnGl0iFOHN+UcoYwKr+MHy1lp0gyp5RACIjMkL4GNuxDA7hihdwchFGA1uMmD3+USyQEzKEUvz8JML3yHZ31uO6GRbQAcCTAkWjqL6388pVCCq1tfWJm5W8co4EdQOUYC3jGvnr4SV4io5QEMzSN44VeUewgMmJMQVr85Om0BEifuxjMRJXkrRgQt3RZcxHsIrQAiyCDYQwiNoAAp9TeSMdlEiFgA4PX0iitblJbsBETGJhBIuDAAJkNzl9YVjIxgAqUgc8/WR3OsK7AakDvjEXEQASOsTi8JYdI2XSIYLcjQpEUAKy6iWaukUUkojTkhoYooAGpxxHijEESSIiijATayLHOKKAiUeKKADU+MIkUUYEL+8Y8UUBDkRE5xRQGPGcaRRQECJ1hV+/KKKAAqw0++UVbQd8UUAI4f80nUOkUUYERpBvHigIGDJxRQGQ7MEZgeUzMULE2yyiiiGTp1DYZnziiigB//9k="/>
            <p:cNvSpPr>
              <a:spLocks noChangeAspect="1" noChangeArrowheads="1"/>
            </p:cNvSpPr>
            <p:nvPr/>
          </p:nvSpPr>
          <p:spPr bwMode="auto">
            <a:xfrm>
              <a:off x="307975" y="7937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4506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16832" y="312738"/>
              <a:ext cx="4487359" cy="3361188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-3025839" y="3645024"/>
              <a:ext cx="32773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latin typeface="Century" pitchFamily="18" charset="0"/>
                </a:rPr>
                <a:t>Source: www.max-traeger-schule.hamburg.de</a:t>
              </a:r>
              <a:endParaRPr lang="de-DE" sz="1000" dirty="0"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 descr="I:\DCIM\102_FUJI\DSCF22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53" b="24352"/>
          <a:stretch/>
        </p:blipFill>
        <p:spPr bwMode="auto">
          <a:xfrm rot="5400000" flipV="1">
            <a:off x="3237170" y="2688999"/>
            <a:ext cx="3280296" cy="1284141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What goes where? 		</a:t>
            </a:r>
            <a:endParaRPr lang="en-US" sz="2400" b="1" cap="all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Now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it’s your  turn! 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48129" name="Picture 1" descr="I:\DCIM\102_FUJI\DSCF22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103199"/>
            <a:ext cx="2500468" cy="1875351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0" name="Picture 2" descr="I:\DCIM\102_FUJI\DSCF22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888857"/>
            <a:ext cx="1307728" cy="980796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I:\DCIM\102_FUJI\DSCF226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01327"/>
            <a:ext cx="1840167" cy="1380125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8" descr="I:\DCIM\102_FUJI\DSCF226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2" b="31369"/>
          <a:stretch/>
        </p:blipFill>
        <p:spPr bwMode="auto">
          <a:xfrm>
            <a:off x="672796" y="1556792"/>
            <a:ext cx="3232238" cy="1183230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00817" y="2488470"/>
            <a:ext cx="1685925" cy="2466975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076" y="4509120"/>
            <a:ext cx="2385708" cy="1254982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8132" name="Picture 4" descr="I:\DCIM\102_FUJI\DSCF2264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6"/>
          <a:stretch/>
        </p:blipFill>
        <p:spPr bwMode="auto">
          <a:xfrm>
            <a:off x="864708" y="4645540"/>
            <a:ext cx="1424207" cy="1350150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Different trash bins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behind 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an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apartment 	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building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in Berlin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7" t="25644"/>
          <a:stretch>
            <a:fillRect/>
          </a:stretch>
        </p:blipFill>
        <p:spPr>
          <a:xfrm>
            <a:off x="539552" y="1628800"/>
            <a:ext cx="4320480" cy="3141512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2" t="3720" r="7002" b="18839"/>
          <a:stretch>
            <a:fillRect/>
          </a:stretch>
        </p:blipFill>
        <p:spPr>
          <a:xfrm>
            <a:off x="6008047" y="2636912"/>
            <a:ext cx="2471097" cy="3103734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bgerundetes Rechteck 5"/>
          <p:cNvSpPr/>
          <p:nvPr/>
        </p:nvSpPr>
        <p:spPr>
          <a:xfrm>
            <a:off x="467543" y="5236931"/>
            <a:ext cx="5540503" cy="1007430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Information 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Poster - explaining 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what goes where</a:t>
            </a:r>
            <a:endParaRPr lang="de-DE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110140" y="1628800"/>
            <a:ext cx="22669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 smtClean="0">
                <a:latin typeface="Century" pitchFamily="18" charset="0"/>
              </a:rPr>
              <a:t>Photos</a:t>
            </a:r>
            <a:r>
              <a:rPr lang="de-DE" sz="1000" dirty="0" smtClean="0">
                <a:latin typeface="Century" pitchFamily="18" charset="0"/>
              </a:rPr>
              <a:t>: </a:t>
            </a:r>
            <a:r>
              <a:rPr lang="en-US" sz="1000" dirty="0" smtClean="0">
                <a:latin typeface="Century" pitchFamily="18" charset="0"/>
              </a:rPr>
              <a:t>Steve A. Goldberg</a:t>
            </a:r>
            <a:endParaRPr lang="de-DE" sz="10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0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Do you know how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to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do it </a:t>
            </a:r>
            <a:endParaRPr lang="en-US" sz="2400" b="1" cap="all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 German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way?!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16" name="Abgerundetes Rechteck 15"/>
          <p:cNvSpPr/>
          <p:nvPr/>
        </p:nvSpPr>
        <p:spPr>
          <a:xfrm>
            <a:off x="582528" y="1657266"/>
            <a:ext cx="7992892" cy="4399537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chemeClr val="bg1"/>
                </a:solidFill>
                <a:latin typeface="Century" pitchFamily="18" charset="0"/>
              </a:rPr>
              <a:t>It‘s actually not that difficult; we‘ll give you the explanation.</a:t>
            </a:r>
          </a:p>
          <a:p>
            <a:r>
              <a:rPr lang="en-US" sz="2400" b="1" spc="150" dirty="0" smtClean="0">
                <a:ln w="11430"/>
                <a:solidFill>
                  <a:schemeClr val="bg1"/>
                </a:solidFill>
                <a:latin typeface="Century" pitchFamily="18" charset="0"/>
              </a:rPr>
              <a:t>	</a:t>
            </a:r>
          </a:p>
          <a:p>
            <a:r>
              <a:rPr lang="en-US" sz="2400" b="1" spc="150" dirty="0" smtClean="0">
                <a:ln w="11430"/>
                <a:solidFill>
                  <a:schemeClr val="bg1"/>
                </a:solidFill>
                <a:latin typeface="Century" pitchFamily="18" charset="0"/>
              </a:rPr>
              <a:t>Compare how waste separation and recycling is done in your community.</a:t>
            </a:r>
          </a:p>
          <a:p>
            <a:endParaRPr lang="en-US" sz="2400" b="1" spc="150" dirty="0" smtClean="0">
              <a:ln w="11430"/>
              <a:solidFill>
                <a:schemeClr val="bg1"/>
              </a:solidFill>
              <a:latin typeface="Century" pitchFamily="18" charset="0"/>
            </a:endParaRPr>
          </a:p>
          <a:p>
            <a:r>
              <a:rPr lang="en-US" sz="2400" b="1" spc="150" dirty="0" smtClean="0">
                <a:ln w="11430"/>
                <a:solidFill>
                  <a:schemeClr val="bg1"/>
                </a:solidFill>
                <a:latin typeface="Century" pitchFamily="18" charset="0"/>
              </a:rPr>
              <a:t>Later, you can try out the German way in your own classroom! </a:t>
            </a:r>
          </a:p>
        </p:txBody>
      </p:sp>
    </p:spTree>
    <p:extLst>
      <p:ext uri="{BB962C8B-B14F-4D97-AF65-F5344CB8AC3E}">
        <p14:creationId xmlns:p14="http://schemas.microsoft.com/office/powerpoint/2010/main" val="327201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This is how it works!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16" name="Abgerundetes Rechteck 15"/>
          <p:cNvSpPr/>
          <p:nvPr/>
        </p:nvSpPr>
        <p:spPr>
          <a:xfrm>
            <a:off x="582532" y="2439134"/>
            <a:ext cx="7992892" cy="2411779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chemeClr val="bg1"/>
                </a:solidFill>
                <a:latin typeface="Century" pitchFamily="18" charset="0"/>
              </a:rPr>
              <a:t>Pay attention to what goes where; you‘ll need this knowledge later  on …</a:t>
            </a:r>
          </a:p>
        </p:txBody>
      </p:sp>
    </p:spTree>
    <p:extLst>
      <p:ext uri="{BB962C8B-B14F-4D97-AF65-F5344CB8AC3E}">
        <p14:creationId xmlns:p14="http://schemas.microsoft.com/office/powerpoint/2010/main" val="377170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Yellow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2987824" y="1340768"/>
            <a:ext cx="3168352" cy="4839148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Plastic bottles, plastic containers, plastic foils, milk and juice cartons, compound packages, cans, aluminum lids, aluminum foils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6156176" y="2488716"/>
            <a:ext cx="2266909" cy="2775413"/>
            <a:chOff x="-1398034" y="1085055"/>
            <a:chExt cx="2266909" cy="2775413"/>
          </a:xfrm>
        </p:grpSpPr>
        <p:pic>
          <p:nvPicPr>
            <p:cNvPr id="13" name="Picture 9" descr="Gelbetonn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0923" y="1085055"/>
              <a:ext cx="1828800" cy="2609851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feld 11"/>
            <p:cNvSpPr txBox="1"/>
            <p:nvPr/>
          </p:nvSpPr>
          <p:spPr>
            <a:xfrm>
              <a:off x="-1398034" y="3645024"/>
              <a:ext cx="22669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800" dirty="0" smtClean="0">
                  <a:latin typeface="Century" pitchFamily="18" charset="0"/>
                </a:rPr>
                <a:t>Source: www.duesseldorf.de</a:t>
              </a:r>
              <a:endParaRPr lang="de-DE" sz="800" dirty="0">
                <a:latin typeface="Century" pitchFamily="18" charset="0"/>
              </a:endParaRPr>
            </a:p>
          </p:txBody>
        </p:sp>
      </p:grpSp>
      <p:pic>
        <p:nvPicPr>
          <p:cNvPr id="40964" name="Picture 4" descr="https://fbcdn-sphotos-h-a.akamaihd.net/hphotos-ak-ash4/487772_275226602610310_53145784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69712"/>
            <a:ext cx="2144616" cy="2859488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548433" y="5185658"/>
            <a:ext cx="2266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 smtClean="0">
                <a:latin typeface="Century" pitchFamily="18" charset="0"/>
              </a:rPr>
              <a:t>Source: </a:t>
            </a:r>
            <a:r>
              <a:rPr lang="de-DE" sz="800" dirty="0" err="1" smtClean="0">
                <a:latin typeface="Century" pitchFamily="18" charset="0"/>
              </a:rPr>
              <a:t>facebook</a:t>
            </a:r>
            <a:r>
              <a:rPr lang="de-DE" sz="800" dirty="0" smtClean="0">
                <a:latin typeface="Century" pitchFamily="18" charset="0"/>
              </a:rPr>
              <a:t>/Der grüne Punkt</a:t>
            </a:r>
            <a:endParaRPr lang="de-DE" sz="8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9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orange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09014" y="2126989"/>
            <a:ext cx="5314326" cy="3459940"/>
            <a:chOff x="309014" y="1725138"/>
            <a:chExt cx="5314326" cy="3459940"/>
          </a:xfrm>
        </p:grpSpPr>
        <p:pic>
          <p:nvPicPr>
            <p:cNvPr id="15" name="Picture 7" descr="Orange-box-recycli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7" y="1725138"/>
              <a:ext cx="4939773" cy="3288038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309014" y="4969634"/>
              <a:ext cx="22669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800" dirty="0" smtClean="0">
                  <a:latin typeface="Century" pitchFamily="18" charset="0"/>
                </a:rPr>
                <a:t>Source: http://apt11d.com</a:t>
              </a:r>
              <a:endParaRPr lang="de-DE" sz="800" dirty="0">
                <a:latin typeface="Century" pitchFamily="18" charset="0"/>
              </a:endParaRPr>
            </a:p>
          </p:txBody>
        </p:sp>
      </p:grpSp>
      <p:sp>
        <p:nvSpPr>
          <p:cNvPr id="6" name="Abgerundetes Rechteck 5"/>
          <p:cNvSpPr/>
          <p:nvPr/>
        </p:nvSpPr>
        <p:spPr>
          <a:xfrm>
            <a:off x="5076056" y="1334390"/>
            <a:ext cx="3168352" cy="4839148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Potential recyclables like old cooking pots, small electrical appliances, wood, old clothes, plastic bowls and plastic colanders, plastic toys, CDs, DVDs </a:t>
            </a:r>
          </a:p>
        </p:txBody>
      </p:sp>
    </p:spTree>
    <p:extLst>
      <p:ext uri="{BB962C8B-B14F-4D97-AF65-F5344CB8AC3E}">
        <p14:creationId xmlns:p14="http://schemas.microsoft.com/office/powerpoint/2010/main" val="44618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blue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41986" name="Picture 2" descr="http://www.oberhausen.de/img/BlaueTonnenklein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76" y="1598393"/>
            <a:ext cx="2769492" cy="3558799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295062" y="5097967"/>
            <a:ext cx="2266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latin typeface="Century" pitchFamily="18" charset="0"/>
              </a:rPr>
              <a:t>Source: www.oberhausen.de</a:t>
            </a:r>
            <a:endParaRPr lang="de-DE" sz="800" dirty="0"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2187275" y="4005064"/>
            <a:ext cx="6624736" cy="2024458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Paper bags, cartons, newspapers, magazines, advertising brochures, leaflets, corrugated cardboard, egg cartons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4589201" y="1582008"/>
            <a:ext cx="2266909" cy="2687064"/>
            <a:chOff x="5215900" y="914400"/>
            <a:chExt cx="2266909" cy="2687064"/>
          </a:xfrm>
        </p:grpSpPr>
        <p:pic>
          <p:nvPicPr>
            <p:cNvPr id="41988" name="Picture 4" descr="Altpapi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914400"/>
              <a:ext cx="2114550" cy="2514600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feld 11"/>
            <p:cNvSpPr txBox="1"/>
            <p:nvPr/>
          </p:nvSpPr>
          <p:spPr>
            <a:xfrm>
              <a:off x="5215900" y="3386020"/>
              <a:ext cx="22669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Century" pitchFamily="18" charset="0"/>
                </a:rPr>
                <a:t>Source: www.buergerfraktion-dresden.de</a:t>
              </a:r>
              <a:endParaRPr lang="de-DE" sz="800" dirty="0"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Green or brown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2411761" y="1238160"/>
            <a:ext cx="4320479" cy="5071163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Vegetable and fruit leftovers, natural cheese rind, natural sausage casing, coffee grounds and coffee filters, tea bags, egg shells, milk products, cooked food leftovers, meat and fish, bread, non-colored kitchen towels, potting soil, and natural small pet bedding </a:t>
            </a:r>
          </a:p>
        </p:txBody>
      </p:sp>
      <p:pic>
        <p:nvPicPr>
          <p:cNvPr id="52226" name="Picture 2" descr="http://www.stadtpflege.dessau.de/v2/index.php?rex_resize=300w__bereitgestellter_laubsac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9" t="-1517" b="15367"/>
          <a:stretch/>
        </p:blipFill>
        <p:spPr bwMode="auto">
          <a:xfrm>
            <a:off x="375772" y="2549728"/>
            <a:ext cx="1891972" cy="2448025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144693" y="4941168"/>
            <a:ext cx="2266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latin typeface="Century" pitchFamily="18" charset="0"/>
              </a:rPr>
              <a:t>Source: www.stadtpfleg-dessau.de</a:t>
            </a:r>
            <a:endParaRPr lang="de-DE" sz="800" dirty="0">
              <a:latin typeface="Century" pitchFamily="18" charset="0"/>
            </a:endParaRPr>
          </a:p>
        </p:txBody>
      </p:sp>
      <p:pic>
        <p:nvPicPr>
          <p:cNvPr id="52228" name="Picture 4" descr="Bioton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4" t="13632" r="28292"/>
          <a:stretch/>
        </p:blipFill>
        <p:spPr bwMode="auto">
          <a:xfrm>
            <a:off x="6920299" y="2537716"/>
            <a:ext cx="1856136" cy="2280438"/>
          </a:xfrm>
          <a:prstGeom prst="rect">
            <a:avLst/>
          </a:prstGeom>
          <a:ln w="2540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6864989" y="4816728"/>
            <a:ext cx="2266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latin typeface="Century" pitchFamily="18" charset="0"/>
              </a:rPr>
              <a:t>Source: Jürgen Lauer</a:t>
            </a:r>
            <a:endParaRPr lang="de-DE" sz="8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9D25B1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black Bin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9D25B1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2.5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6383263" y="1556792"/>
            <a:ext cx="2520280" cy="4536504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…candle leftovers, cigarettes butts, empty lighters, dressing material, animal excrement, sweepings…</a:t>
            </a:r>
          </a:p>
        </p:txBody>
      </p:sp>
      <p:sp>
        <p:nvSpPr>
          <p:cNvPr id="15" name="Abgerundetes Rechteck 14"/>
          <p:cNvSpPr/>
          <p:nvPr/>
        </p:nvSpPr>
        <p:spPr>
          <a:xfrm>
            <a:off x="251525" y="1556791"/>
            <a:ext cx="2520276" cy="4536505"/>
          </a:xfrm>
          <a:prstGeom prst="roundRect">
            <a:avLst/>
          </a:prstGeom>
          <a:solidFill>
            <a:srgbClr val="9D25B1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" pitchFamily="18" charset="0"/>
              </a:rPr>
              <a:t>Non-recyclables like diapers, vacuum cleaner bags, leftover wallpaper, leftover carpet, porcelain, window and crystal glass, dirty paper…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757849" y="2422072"/>
            <a:ext cx="3528392" cy="2662857"/>
            <a:chOff x="-2135807" y="2015395"/>
            <a:chExt cx="3683471" cy="2785051"/>
          </a:xfrm>
        </p:grpSpPr>
        <p:pic>
          <p:nvPicPr>
            <p:cNvPr id="49154" name="Picture 2" descr="https://encrypted-tbn0.gstatic.com/images?q=tbn:ANd9GcTSMH2t3ylMlXWgktoJIVMm0IstywR7IOO3piNFW-aDtlkRS4sU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63799" y="2015395"/>
              <a:ext cx="3611463" cy="2603263"/>
            </a:xfrm>
            <a:prstGeom prst="rect">
              <a:avLst/>
            </a:prstGeom>
            <a:ln w="254000">
              <a:solidFill>
                <a:srgbClr val="FFF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-2135807" y="4575116"/>
              <a:ext cx="3323431" cy="225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Century" pitchFamily="18" charset="0"/>
                </a:rPr>
                <a:t>Source: Abfallberatung Unterfranken</a:t>
              </a:r>
              <a:endParaRPr lang="de-DE" sz="800" dirty="0"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521</Words>
  <Application>Microsoft Office PowerPoint</Application>
  <PresentationFormat>On-screen Show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Larissa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GCB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GCB</dc:creator>
  <cp:lastModifiedBy>wood</cp:lastModifiedBy>
  <cp:revision>31</cp:revision>
  <dcterms:created xsi:type="dcterms:W3CDTF">2011-07-21T19:56:57Z</dcterms:created>
  <dcterms:modified xsi:type="dcterms:W3CDTF">2013-08-04T07:52:34Z</dcterms:modified>
</cp:coreProperties>
</file>