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1"/>
    <p:sldMasterId id="2147483693" r:id="rId2"/>
  </p:sldMasterIdLst>
  <p:notesMasterIdLst>
    <p:notesMasterId r:id="rId15"/>
  </p:notesMasterIdLst>
  <p:sldIdLst>
    <p:sldId id="273" r:id="rId3"/>
    <p:sldId id="274" r:id="rId4"/>
    <p:sldId id="283" r:id="rId5"/>
    <p:sldId id="277" r:id="rId6"/>
    <p:sldId id="278" r:id="rId7"/>
    <p:sldId id="276" r:id="rId8"/>
    <p:sldId id="284" r:id="rId9"/>
    <p:sldId id="279" r:id="rId10"/>
    <p:sldId id="280" r:id="rId11"/>
    <p:sldId id="285" r:id="rId12"/>
    <p:sldId id="281" r:id="rId13"/>
    <p:sldId id="282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55" d="100"/>
          <a:sy n="55" d="100"/>
        </p:scale>
        <p:origin x="-1806" y="-414"/>
      </p:cViewPr>
      <p:guideLst>
        <p:guide orient="horz" pos="243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534797-4A52-7047-9861-F1328EB73E42}" type="datetimeFigureOut">
              <a:rPr lang="en-US" smtClean="0"/>
              <a:pPr/>
              <a:t>8/4/2013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DA136A-ACF9-6246-BC28-D8D6F8D127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53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26F8-41A2-974C-A6CD-760A0768D136}" type="datetimeFigureOut">
              <a:rPr lang="en-US" smtClean="0"/>
              <a:pPr/>
              <a:t>8/4/2013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3059-D895-1149-9507-82D195EA75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690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26F8-41A2-974C-A6CD-760A0768D136}" type="datetimeFigureOut">
              <a:rPr lang="en-US" smtClean="0"/>
              <a:pPr/>
              <a:t>8/4/2013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3059-D895-1149-9507-82D195EA75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632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26F8-41A2-974C-A6CD-760A0768D136}" type="datetimeFigureOut">
              <a:rPr lang="en-US" smtClean="0"/>
              <a:pPr/>
              <a:t>8/4/2013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3059-D895-1149-9507-82D195EA75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127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26F8-41A2-974C-A6CD-760A0768D13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3059-D895-1149-9507-82D195EA75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6302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26F8-41A2-974C-A6CD-760A0768D13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3059-D895-1149-9507-82D195EA75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228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26F8-41A2-974C-A6CD-760A0768D13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3059-D895-1149-9507-82D195EA75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9814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26F8-41A2-974C-A6CD-760A0768D13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3059-D895-1149-9507-82D195EA75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4354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26F8-41A2-974C-A6CD-760A0768D13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3059-D895-1149-9507-82D195EA75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3338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26F8-41A2-974C-A6CD-760A0768D13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3059-D895-1149-9507-82D195EA75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46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26F8-41A2-974C-A6CD-760A0768D13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3059-D895-1149-9507-82D195EA75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713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26F8-41A2-974C-A6CD-760A0768D13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3059-D895-1149-9507-82D195EA75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838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26F8-41A2-974C-A6CD-760A0768D136}" type="datetimeFigureOut">
              <a:rPr lang="en-US" smtClean="0"/>
              <a:pPr/>
              <a:t>8/4/2013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3059-D895-1149-9507-82D195EA75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0113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26F8-41A2-974C-A6CD-760A0768D13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3059-D895-1149-9507-82D195EA75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6133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26F8-41A2-974C-A6CD-760A0768D13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3059-D895-1149-9507-82D195EA75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2493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26F8-41A2-974C-A6CD-760A0768D13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3059-D895-1149-9507-82D195EA75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666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26F8-41A2-974C-A6CD-760A0768D136}" type="datetimeFigureOut">
              <a:rPr lang="en-US" smtClean="0"/>
              <a:pPr/>
              <a:t>8/4/2013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3059-D895-1149-9507-82D195EA75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560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26F8-41A2-974C-A6CD-760A0768D136}" type="datetimeFigureOut">
              <a:rPr lang="en-US" smtClean="0"/>
              <a:pPr/>
              <a:t>8/4/2013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3059-D895-1149-9507-82D195EA75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070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26F8-41A2-974C-A6CD-760A0768D136}" type="datetimeFigureOut">
              <a:rPr lang="en-US" smtClean="0"/>
              <a:pPr/>
              <a:t>8/4/2013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3059-D895-1149-9507-82D195EA75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359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26F8-41A2-974C-A6CD-760A0768D136}" type="datetimeFigureOut">
              <a:rPr lang="en-US" smtClean="0"/>
              <a:pPr/>
              <a:t>8/4/2013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3059-D895-1149-9507-82D195EA75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519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26F8-41A2-974C-A6CD-760A0768D136}" type="datetimeFigureOut">
              <a:rPr lang="en-US" smtClean="0"/>
              <a:pPr/>
              <a:t>8/4/2013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3059-D895-1149-9507-82D195EA75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073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26F8-41A2-974C-A6CD-760A0768D136}" type="datetimeFigureOut">
              <a:rPr lang="en-US" smtClean="0"/>
              <a:pPr/>
              <a:t>8/4/2013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3059-D895-1149-9507-82D195EA75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107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26F8-41A2-974C-A6CD-760A0768D136}" type="datetimeFigureOut">
              <a:rPr lang="en-US" smtClean="0"/>
              <a:pPr/>
              <a:t>8/4/2013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3059-D895-1149-9507-82D195EA75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272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626F8-41A2-974C-A6CD-760A0768D136}" type="datetimeFigureOut">
              <a:rPr lang="en-US" smtClean="0"/>
              <a:pPr/>
              <a:t>8/4/2013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E3059-D895-1149-9507-82D195EA75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62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626F8-41A2-974C-A6CD-760A0768D13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E3059-D895-1149-9507-82D195EA75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295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3"/>
          <p:cNvSpPr/>
          <p:nvPr/>
        </p:nvSpPr>
        <p:spPr>
          <a:xfrm>
            <a:off x="251524" y="188640"/>
            <a:ext cx="8640961" cy="1008107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9D25B1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Let‘s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eat</a:t>
            </a:r>
            <a:endParaRPr lang="de-DE" sz="2400" b="1" u="none" strike="noStrike" kern="1200" cap="all" spc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Tx/>
              <a:latin typeface="Century" pitchFamily="18" charset="0"/>
            </a:endParaRPr>
          </a:p>
        </p:txBody>
      </p:sp>
      <p:cxnSp>
        <p:nvCxnSpPr>
          <p:cNvPr id="4" name="Gerade Verbindung 8"/>
          <p:cNvCxnSpPr/>
          <p:nvPr/>
        </p:nvCxnSpPr>
        <p:spPr>
          <a:xfrm>
            <a:off x="0" y="6309323"/>
            <a:ext cx="9144000" cy="0"/>
          </a:xfrm>
          <a:prstGeom prst="straightConnector1">
            <a:avLst/>
          </a:prstGeom>
          <a:noFill/>
          <a:ln w="9528">
            <a:solidFill>
              <a:srgbClr val="A6A6A6"/>
            </a:solidFill>
            <a:prstDash val="solid"/>
          </a:ln>
        </p:spPr>
      </p:cxnSp>
      <p:sp>
        <p:nvSpPr>
          <p:cNvPr id="5" name="Textfeld 10"/>
          <p:cNvSpPr txBox="1"/>
          <p:nvPr/>
        </p:nvSpPr>
        <p:spPr>
          <a:xfrm>
            <a:off x="6804251" y="6453332"/>
            <a:ext cx="2088233" cy="246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000" b="0" i="0" u="none" strike="noStrike" kern="1200" cap="none" spc="0" baseline="0" dirty="0" err="1">
                <a:solidFill>
                  <a:srgbClr val="7F7F7F"/>
                </a:solidFill>
                <a:uFillTx/>
                <a:latin typeface="Georgia" pitchFamily="18"/>
              </a:rPr>
              <a:t>Let‘s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 err="1" smtClean="0">
                <a:solidFill>
                  <a:srgbClr val="7F7F7F"/>
                </a:solidFill>
                <a:uFillTx/>
                <a:latin typeface="Georgia" pitchFamily="18"/>
              </a:rPr>
              <a:t>Explore</a:t>
            </a:r>
            <a:r>
              <a:rPr lang="de-DE" sz="1000" b="0" i="0" u="none" strike="noStrike" kern="1200" cap="none" spc="0" baseline="0" dirty="0" smtClean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Modern Germany</a:t>
            </a:r>
            <a:endParaRPr lang="de-DE" sz="1000" b="0" i="0" u="none" strike="noStrike" kern="1200" cap="none" spc="0" baseline="0" dirty="0">
              <a:solidFill>
                <a:srgbClr val="7F7F7F"/>
              </a:solidFill>
              <a:uFillTx/>
              <a:latin typeface="Calibri"/>
            </a:endParaRPr>
          </a:p>
        </p:txBody>
      </p:sp>
      <p:sp>
        <p:nvSpPr>
          <p:cNvPr id="3" name="Ellipse 2"/>
          <p:cNvSpPr/>
          <p:nvPr/>
        </p:nvSpPr>
        <p:spPr>
          <a:xfrm>
            <a:off x="2415024" y="1557272"/>
            <a:ext cx="4320000" cy="4320000"/>
          </a:xfrm>
          <a:prstGeom prst="ellipse">
            <a:avLst/>
          </a:prstGeom>
          <a:gradFill>
            <a:gsLst>
              <a:gs pos="36000">
                <a:schemeClr val="bg1"/>
              </a:gs>
              <a:gs pos="6000">
                <a:schemeClr val="tx1"/>
              </a:gs>
              <a:gs pos="16000">
                <a:srgbClr val="FF0000"/>
              </a:gs>
              <a:gs pos="95000">
                <a:srgbClr val="002060"/>
              </a:gs>
              <a:gs pos="85000">
                <a:srgbClr val="FF0000"/>
              </a:gs>
              <a:gs pos="63000">
                <a:schemeClr val="bg1">
                  <a:lumMod val="15000"/>
                  <a:lumOff val="85000"/>
                </a:schemeClr>
              </a:gs>
              <a:gs pos="70000">
                <a:schemeClr val="bg1"/>
              </a:gs>
              <a:gs pos="46000">
                <a:srgbClr val="FF0000"/>
              </a:gs>
              <a:gs pos="25000">
                <a:srgbClr val="FFFF00"/>
              </a:gs>
            </a:gsLst>
            <a:lin ang="5400000" scaled="0"/>
          </a:gradFill>
          <a:ln w="63500">
            <a:solidFill>
              <a:srgbClr val="FFFF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Ellipse 24"/>
          <p:cNvSpPr/>
          <p:nvPr/>
        </p:nvSpPr>
        <p:spPr>
          <a:xfrm>
            <a:off x="7939144" y="158160"/>
            <a:ext cx="1080000" cy="1080000"/>
          </a:xfrm>
          <a:prstGeom prst="ellipse">
            <a:avLst/>
          </a:prstGeom>
          <a:solidFill>
            <a:srgbClr val="9D25B1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bg1"/>
                </a:solidFill>
                <a:latin typeface="Century" pitchFamily="18" charset="0"/>
              </a:rPr>
              <a:t>2.2</a:t>
            </a:r>
            <a:endParaRPr lang="de-DE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4" name="Rechteck 7"/>
          <p:cNvSpPr>
            <a:spLocks noChangeArrowheads="1"/>
          </p:cNvSpPr>
          <p:nvPr/>
        </p:nvSpPr>
        <p:spPr bwMode="auto">
          <a:xfrm>
            <a:off x="1655763" y="6011863"/>
            <a:ext cx="58324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800" dirty="0">
                <a:cs typeface="Arial" charset="0"/>
              </a:rPr>
              <a:t>Unless otherwise sourced, all Photos in this PowerPoint  are taken from Wikipedia Commons and  are </a:t>
            </a:r>
            <a:r>
              <a:rPr lang="en-US" sz="800" i="1" dirty="0">
                <a:cs typeface="Arial" charset="0"/>
              </a:rPr>
              <a:t>in the public domain in the United States, and those countries with a copyright term of life of the author plus 100 years or less.</a:t>
            </a:r>
            <a:endParaRPr lang="en-US" sz="800" dirty="0">
              <a:cs typeface="Arial" charset="0"/>
            </a:endParaRPr>
          </a:p>
        </p:txBody>
      </p:sp>
      <p:pic>
        <p:nvPicPr>
          <p:cNvPr id="1033" name="Picture 9" descr="http://image.pixelio.de/000/643/168/thumbnails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853" y="2809825"/>
            <a:ext cx="2722341" cy="1814894"/>
          </a:xfrm>
          <a:prstGeom prst="rect">
            <a:avLst/>
          </a:prstGeom>
          <a:ln w="2540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ttps://encrypted-tbn1.gstatic.com/images?q=tbn:ANd9GcTSaEd7BbaBi9RrcWulkbq3Feb0S9ozCFEV79xKeI19hqi_xUA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658" y="2626947"/>
            <a:ext cx="2472706" cy="2144381"/>
          </a:xfrm>
          <a:prstGeom prst="rect">
            <a:avLst/>
          </a:prstGeom>
          <a:ln w="2540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23" descr="http://image.pixelio.de/000/430/315/thumbnails/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311" y="2643042"/>
            <a:ext cx="2877399" cy="2148460"/>
          </a:xfrm>
          <a:prstGeom prst="rect">
            <a:avLst/>
          </a:prstGeom>
          <a:ln w="2540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http://image.pixelio.de/000/470/081/thumbnails/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9762" y="2742820"/>
            <a:ext cx="2971815" cy="1981210"/>
          </a:xfrm>
          <a:prstGeom prst="rect">
            <a:avLst/>
          </a:prstGeom>
          <a:ln w="2540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Corina\Documents\Work\Goethe\Grafiken\650666_web_R_by_Marianne J._pixelio.de (2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592" y="2684096"/>
            <a:ext cx="2806796" cy="1971774"/>
          </a:xfrm>
          <a:prstGeom prst="rect">
            <a:avLst/>
          </a:prstGeom>
          <a:ln w="2540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Corina\AppData\Local\Temp\652408_web_R_K_by_lichtkunst.73_pixelio.de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140"/>
          <a:stretch/>
        </p:blipFill>
        <p:spPr bwMode="auto">
          <a:xfrm>
            <a:off x="3147661" y="2600926"/>
            <a:ext cx="2827727" cy="2178710"/>
          </a:xfrm>
          <a:prstGeom prst="rect">
            <a:avLst/>
          </a:prstGeom>
          <a:ln w="2540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911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3"/>
          <p:cNvSpPr/>
          <p:nvPr/>
        </p:nvSpPr>
        <p:spPr>
          <a:xfrm>
            <a:off x="251524" y="188640"/>
            <a:ext cx="8640961" cy="1008107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9D25B1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400" b="1" kern="0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Let‘s eat, </a:t>
            </a:r>
            <a:r>
              <a:rPr lang="de-DE" sz="2400" b="1" kern="0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CANADIAN style</a:t>
            </a:r>
            <a:endParaRPr lang="de-DE" sz="2400" b="1" kern="0" cap="all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cxnSp>
        <p:nvCxnSpPr>
          <p:cNvPr id="4" name="Gerade Verbindung 8"/>
          <p:cNvCxnSpPr/>
          <p:nvPr/>
        </p:nvCxnSpPr>
        <p:spPr>
          <a:xfrm>
            <a:off x="0" y="6309323"/>
            <a:ext cx="9144000" cy="0"/>
          </a:xfrm>
          <a:prstGeom prst="straightConnector1">
            <a:avLst/>
          </a:prstGeom>
          <a:noFill/>
          <a:ln w="9528">
            <a:solidFill>
              <a:srgbClr val="A6A6A6"/>
            </a:solidFill>
            <a:prstDash val="solid"/>
          </a:ln>
        </p:spPr>
      </p:cxnSp>
      <p:sp>
        <p:nvSpPr>
          <p:cNvPr id="5" name="Textfeld 10"/>
          <p:cNvSpPr txBox="1"/>
          <p:nvPr/>
        </p:nvSpPr>
        <p:spPr>
          <a:xfrm>
            <a:off x="6804251" y="6453332"/>
            <a:ext cx="2088233" cy="246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algn="r" defTabSz="9144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000" dirty="0" err="1">
                <a:solidFill>
                  <a:srgbClr val="7F7F7F"/>
                </a:solidFill>
                <a:latin typeface="Georgia" pitchFamily="18"/>
              </a:rPr>
              <a:t>Let‘s</a:t>
            </a:r>
            <a:r>
              <a:rPr lang="de-DE" sz="1000" dirty="0">
                <a:solidFill>
                  <a:srgbClr val="7F7F7F"/>
                </a:solidFill>
                <a:latin typeface="Georgia" pitchFamily="18"/>
              </a:rPr>
              <a:t> </a:t>
            </a:r>
            <a:r>
              <a:rPr lang="de-DE" sz="1000" dirty="0" err="1" smtClean="0">
                <a:solidFill>
                  <a:srgbClr val="7F7F7F"/>
                </a:solidFill>
                <a:latin typeface="Georgia" pitchFamily="18"/>
              </a:rPr>
              <a:t>Explore</a:t>
            </a:r>
            <a:r>
              <a:rPr lang="de-DE" sz="1000" dirty="0" smtClean="0">
                <a:solidFill>
                  <a:srgbClr val="7F7F7F"/>
                </a:solidFill>
                <a:latin typeface="Georgia" pitchFamily="18"/>
              </a:rPr>
              <a:t> </a:t>
            </a:r>
            <a:r>
              <a:rPr lang="de-DE" sz="1000" dirty="0">
                <a:solidFill>
                  <a:srgbClr val="7F7F7F"/>
                </a:solidFill>
                <a:latin typeface="Georgia" pitchFamily="18"/>
              </a:rPr>
              <a:t>Modern Germany</a:t>
            </a:r>
            <a:endParaRPr lang="de-DE" sz="1000" dirty="0">
              <a:solidFill>
                <a:srgbClr val="7F7F7F"/>
              </a:solidFill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7939144" y="158160"/>
            <a:ext cx="1080000" cy="1080000"/>
          </a:xfrm>
          <a:prstGeom prst="ellipse">
            <a:avLst/>
          </a:prstGeom>
          <a:solidFill>
            <a:srgbClr val="9D25B1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prstClr val="white"/>
                </a:solidFill>
                <a:latin typeface="Century" pitchFamily="18" charset="0"/>
              </a:rPr>
              <a:t>2.2</a:t>
            </a:r>
            <a:endParaRPr lang="de-DE" b="1" dirty="0">
              <a:solidFill>
                <a:prstClr val="white"/>
              </a:solidFill>
              <a:latin typeface="Century" pitchFamily="18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89192" y="1466490"/>
            <a:ext cx="8749862" cy="4779345"/>
          </a:xfrm>
          <a:prstGeom prst="rect">
            <a:avLst/>
          </a:prstGeom>
          <a:solidFill>
            <a:srgbClr val="9D25B1"/>
          </a:solidFill>
          <a:ln w="63500">
            <a:solidFill>
              <a:srgbClr val="FFFF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3200" b="1" u="sng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Canada:</a:t>
            </a:r>
          </a:p>
          <a:p>
            <a:r>
              <a:rPr lang="en-US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The </a:t>
            </a:r>
            <a:r>
              <a:rPr lang="en-US" sz="2800" b="1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Finken</a:t>
            </a:r>
            <a:r>
              <a:rPr lang="en-US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 family of Gatineau, Quebec </a:t>
            </a:r>
            <a:br>
              <a:rPr lang="en-US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</a:br>
            <a:endParaRPr lang="en-US" sz="28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" pitchFamily="18" charset="0"/>
            </a:endParaRPr>
          </a:p>
          <a:p>
            <a:r>
              <a:rPr lang="en-US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Food </a:t>
            </a:r>
            <a:r>
              <a:rPr lang="en-US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expenditure for one week: </a:t>
            </a:r>
            <a:endParaRPr lang="en-US" sz="28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" pitchFamily="18" charset="0"/>
            </a:endParaRPr>
          </a:p>
          <a:p>
            <a:r>
              <a:rPr lang="en-US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$</a:t>
            </a:r>
            <a:r>
              <a:rPr lang="en-US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147.74</a:t>
            </a:r>
            <a:br>
              <a:rPr lang="en-US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</a:br>
            <a:endParaRPr lang="en-US" sz="28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" pitchFamily="18" charset="0"/>
            </a:endParaRPr>
          </a:p>
          <a:p>
            <a:r>
              <a:rPr lang="en-US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Favorite </a:t>
            </a:r>
            <a:r>
              <a:rPr lang="en-US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foods: </a:t>
            </a:r>
            <a:endParaRPr lang="en-US" sz="28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" pitchFamily="18" charset="0"/>
            </a:endParaRPr>
          </a:p>
          <a:p>
            <a:r>
              <a:rPr lang="en-US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organic </a:t>
            </a:r>
            <a:r>
              <a:rPr lang="en-US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products. </a:t>
            </a:r>
            <a:endParaRPr lang="en-US" sz="28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" pitchFamily="18" charset="0"/>
            </a:endParaRPr>
          </a:p>
          <a:p>
            <a:r>
              <a:rPr lang="en-US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Coco</a:t>
            </a:r>
            <a:r>
              <a:rPr lang="en-US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, 16, has recently become a vegan</a:t>
            </a:r>
            <a:endParaRPr lang="de-DE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782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8"/>
          <p:cNvCxnSpPr/>
          <p:nvPr/>
        </p:nvCxnSpPr>
        <p:spPr>
          <a:xfrm>
            <a:off x="0" y="6309323"/>
            <a:ext cx="9144000" cy="0"/>
          </a:xfrm>
          <a:prstGeom prst="straightConnector1">
            <a:avLst/>
          </a:prstGeom>
          <a:noFill/>
          <a:ln w="9528">
            <a:solidFill>
              <a:srgbClr val="A6A6A6"/>
            </a:solidFill>
            <a:prstDash val="solid"/>
          </a:ln>
        </p:spPr>
      </p:cxnSp>
      <p:sp>
        <p:nvSpPr>
          <p:cNvPr id="5" name="Textfeld 10"/>
          <p:cNvSpPr txBox="1"/>
          <p:nvPr/>
        </p:nvSpPr>
        <p:spPr>
          <a:xfrm>
            <a:off x="6804251" y="6453332"/>
            <a:ext cx="2088233" cy="246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algn="r" defTabSz="9144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000" dirty="0" err="1">
                <a:solidFill>
                  <a:srgbClr val="7F7F7F"/>
                </a:solidFill>
                <a:latin typeface="Georgia" pitchFamily="18"/>
              </a:rPr>
              <a:t>Let‘s</a:t>
            </a:r>
            <a:r>
              <a:rPr lang="de-DE" sz="1000" dirty="0">
                <a:solidFill>
                  <a:srgbClr val="7F7F7F"/>
                </a:solidFill>
                <a:latin typeface="Georgia" pitchFamily="18"/>
              </a:rPr>
              <a:t> </a:t>
            </a:r>
            <a:r>
              <a:rPr lang="de-DE" sz="1000" dirty="0" err="1" smtClean="0">
                <a:solidFill>
                  <a:srgbClr val="7F7F7F"/>
                </a:solidFill>
                <a:latin typeface="Georgia" pitchFamily="18"/>
              </a:rPr>
              <a:t>Explore</a:t>
            </a:r>
            <a:r>
              <a:rPr lang="de-DE" sz="1000" dirty="0" smtClean="0">
                <a:solidFill>
                  <a:srgbClr val="7F7F7F"/>
                </a:solidFill>
                <a:latin typeface="Georgia" pitchFamily="18"/>
              </a:rPr>
              <a:t> </a:t>
            </a:r>
            <a:r>
              <a:rPr lang="de-DE" sz="1000" dirty="0">
                <a:solidFill>
                  <a:srgbClr val="7F7F7F"/>
                </a:solidFill>
                <a:latin typeface="Georgia" pitchFamily="18"/>
              </a:rPr>
              <a:t>Modern Germany</a:t>
            </a:r>
            <a:endParaRPr lang="de-DE" sz="1000" dirty="0">
              <a:solidFill>
                <a:srgbClr val="7F7F7F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97069" y="2574230"/>
            <a:ext cx="8749862" cy="1724107"/>
          </a:xfrm>
          <a:prstGeom prst="rect">
            <a:avLst/>
          </a:prstGeom>
          <a:solidFill>
            <a:srgbClr val="9D25B1"/>
          </a:solidFill>
          <a:ln w="63500">
            <a:solidFill>
              <a:srgbClr val="FFFF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Total the tallies. </a:t>
            </a:r>
          </a:p>
          <a:p>
            <a:pPr algn="ctr"/>
            <a:r>
              <a:rPr lang="en-US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Share your results!</a:t>
            </a:r>
          </a:p>
        </p:txBody>
      </p:sp>
      <p:sp>
        <p:nvSpPr>
          <p:cNvPr id="9" name="Abgerundetes Rechteck 3"/>
          <p:cNvSpPr/>
          <p:nvPr/>
        </p:nvSpPr>
        <p:spPr>
          <a:xfrm>
            <a:off x="251524" y="188640"/>
            <a:ext cx="8640961" cy="1008107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9D25B1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Let‘s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eat</a:t>
            </a:r>
            <a:endParaRPr lang="de-DE" sz="2400" b="1" u="none" strike="noStrike" kern="1200" cap="all" spc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Tx/>
              <a:latin typeface="Century" pitchFamily="18" charset="0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7939144" y="158160"/>
            <a:ext cx="1080000" cy="1080000"/>
          </a:xfrm>
          <a:prstGeom prst="ellipse">
            <a:avLst/>
          </a:prstGeom>
          <a:solidFill>
            <a:srgbClr val="9D25B1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bg1"/>
                </a:solidFill>
                <a:latin typeface="Century" pitchFamily="18" charset="0"/>
              </a:rPr>
              <a:t>2.2</a:t>
            </a:r>
            <a:endParaRPr lang="de-DE" b="1" dirty="0">
              <a:solidFill>
                <a:schemeClr val="bg1"/>
              </a:solidFill>
              <a:latin typeface="Century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26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8"/>
          <p:cNvCxnSpPr/>
          <p:nvPr/>
        </p:nvCxnSpPr>
        <p:spPr>
          <a:xfrm>
            <a:off x="0" y="6309323"/>
            <a:ext cx="9144000" cy="0"/>
          </a:xfrm>
          <a:prstGeom prst="straightConnector1">
            <a:avLst/>
          </a:prstGeom>
          <a:noFill/>
          <a:ln w="9528">
            <a:solidFill>
              <a:srgbClr val="A6A6A6"/>
            </a:solidFill>
            <a:prstDash val="solid"/>
          </a:ln>
        </p:spPr>
      </p:cxnSp>
      <p:sp>
        <p:nvSpPr>
          <p:cNvPr id="5" name="Textfeld 10"/>
          <p:cNvSpPr txBox="1"/>
          <p:nvPr/>
        </p:nvSpPr>
        <p:spPr>
          <a:xfrm>
            <a:off x="6804251" y="6453332"/>
            <a:ext cx="2088233" cy="246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000" b="0" i="0" u="none" strike="noStrike" kern="1200" cap="none" spc="0" baseline="0" dirty="0" err="1">
                <a:solidFill>
                  <a:srgbClr val="7F7F7F"/>
                </a:solidFill>
                <a:uFillTx/>
                <a:latin typeface="Georgia" pitchFamily="18"/>
              </a:rPr>
              <a:t>Let‘s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 err="1" smtClean="0">
                <a:solidFill>
                  <a:srgbClr val="7F7F7F"/>
                </a:solidFill>
                <a:uFillTx/>
                <a:latin typeface="Georgia" pitchFamily="18"/>
              </a:rPr>
              <a:t>Explore</a:t>
            </a:r>
            <a:r>
              <a:rPr lang="de-DE" sz="1000" b="0" i="0" u="none" strike="noStrike" kern="1200" cap="none" spc="0" baseline="0" dirty="0" smtClean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Modern Germany</a:t>
            </a:r>
            <a:endParaRPr lang="de-DE" sz="1000" b="0" i="0" u="none" strike="noStrike" kern="1200" cap="none" spc="0" baseline="0" dirty="0">
              <a:solidFill>
                <a:srgbClr val="7F7F7F"/>
              </a:solidFill>
              <a:uFillTx/>
              <a:latin typeface="Calibri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990833" y="1516082"/>
            <a:ext cx="7162567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 smtClean="0"/>
              <a:t>All </a:t>
            </a:r>
            <a:r>
              <a:rPr lang="de-DE" b="1" dirty="0" err="1" smtClean="0"/>
              <a:t>family</a:t>
            </a:r>
            <a:r>
              <a:rPr lang="de-DE" b="1" dirty="0" smtClean="0"/>
              <a:t> </a:t>
            </a:r>
            <a:r>
              <a:rPr lang="de-DE" b="1" dirty="0" err="1" smtClean="0"/>
              <a:t>photos</a:t>
            </a:r>
            <a:r>
              <a:rPr lang="de-DE" b="1" dirty="0" smtClean="0"/>
              <a:t>: </a:t>
            </a:r>
            <a:r>
              <a:rPr lang="en-US" dirty="0" smtClean="0"/>
              <a:t>© </a:t>
            </a:r>
            <a:r>
              <a:rPr lang="en-US" dirty="0"/>
              <a:t>Peter </a:t>
            </a:r>
            <a:r>
              <a:rPr lang="en-US" dirty="0" err="1"/>
              <a:t>Menzel</a:t>
            </a:r>
            <a:r>
              <a:rPr lang="en-US" dirty="0"/>
              <a:t> www.menzelphoto.com</a:t>
            </a:r>
            <a:br>
              <a:rPr lang="en-US" dirty="0"/>
            </a:br>
            <a:endParaRPr lang="en-US" sz="700" dirty="0"/>
          </a:p>
          <a:p>
            <a:endParaRPr lang="de-DE" dirty="0"/>
          </a:p>
          <a:p>
            <a:r>
              <a:rPr lang="de-DE" b="1" dirty="0" smtClean="0"/>
              <a:t>All </a:t>
            </a:r>
            <a:r>
              <a:rPr lang="de-DE" b="1" dirty="0" err="1" smtClean="0"/>
              <a:t>others</a:t>
            </a:r>
            <a:endParaRPr lang="de-DE" b="1" dirty="0"/>
          </a:p>
          <a:p>
            <a:r>
              <a:rPr lang="en-US" dirty="0">
                <a:cs typeface="Arial" charset="0"/>
              </a:rPr>
              <a:t>are taken from Wikipedia Commons and  are </a:t>
            </a:r>
            <a:r>
              <a:rPr lang="en-US" i="1" dirty="0">
                <a:cs typeface="Arial" charset="0"/>
              </a:rPr>
              <a:t>in the public domain in the United States, and those countries with a copyright term of life of the author plus 100 years or less.</a:t>
            </a:r>
            <a:endParaRPr lang="en-US" dirty="0">
              <a:cs typeface="Arial" charset="0"/>
            </a:endParaRPr>
          </a:p>
        </p:txBody>
      </p:sp>
      <p:sp>
        <p:nvSpPr>
          <p:cNvPr id="7" name="Abgerundetes Rechteck 3"/>
          <p:cNvSpPr/>
          <p:nvPr/>
        </p:nvSpPr>
        <p:spPr>
          <a:xfrm>
            <a:off x="251524" y="188640"/>
            <a:ext cx="8640961" cy="1008107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9D25B1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CopyRight </a:t>
            </a:r>
            <a:r>
              <a:rPr lang="de-DE" sz="2400" b="1" cap="all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Sources</a:t>
            </a:r>
          </a:p>
        </p:txBody>
      </p:sp>
      <p:sp>
        <p:nvSpPr>
          <p:cNvPr id="8" name="Ellipse 7"/>
          <p:cNvSpPr/>
          <p:nvPr/>
        </p:nvSpPr>
        <p:spPr>
          <a:xfrm>
            <a:off x="7939144" y="158160"/>
            <a:ext cx="1080000" cy="1080000"/>
          </a:xfrm>
          <a:prstGeom prst="ellipse">
            <a:avLst/>
          </a:prstGeom>
          <a:solidFill>
            <a:srgbClr val="9D25B1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bg1"/>
                </a:solidFill>
                <a:latin typeface="Century" pitchFamily="18" charset="0"/>
              </a:rPr>
              <a:t>2.2</a:t>
            </a:r>
            <a:endParaRPr lang="de-DE" b="1" dirty="0">
              <a:solidFill>
                <a:schemeClr val="bg1"/>
              </a:solidFill>
              <a:latin typeface="Century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26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3"/>
          <p:cNvSpPr/>
          <p:nvPr/>
        </p:nvSpPr>
        <p:spPr>
          <a:xfrm>
            <a:off x="251524" y="188640"/>
            <a:ext cx="8640961" cy="1008107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9D25B1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Let‘s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eat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, </a:t>
            </a: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american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style</a:t>
            </a:r>
          </a:p>
        </p:txBody>
      </p:sp>
      <p:cxnSp>
        <p:nvCxnSpPr>
          <p:cNvPr id="4" name="Gerade Verbindung 8"/>
          <p:cNvCxnSpPr/>
          <p:nvPr/>
        </p:nvCxnSpPr>
        <p:spPr>
          <a:xfrm>
            <a:off x="0" y="6309323"/>
            <a:ext cx="9144000" cy="0"/>
          </a:xfrm>
          <a:prstGeom prst="straightConnector1">
            <a:avLst/>
          </a:prstGeom>
          <a:noFill/>
          <a:ln w="9528">
            <a:solidFill>
              <a:srgbClr val="A6A6A6"/>
            </a:solidFill>
            <a:prstDash val="solid"/>
          </a:ln>
        </p:spPr>
      </p:cxnSp>
      <p:sp>
        <p:nvSpPr>
          <p:cNvPr id="5" name="Textfeld 10"/>
          <p:cNvSpPr txBox="1"/>
          <p:nvPr/>
        </p:nvSpPr>
        <p:spPr>
          <a:xfrm>
            <a:off x="6804251" y="6453332"/>
            <a:ext cx="2088233" cy="246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000" b="0" i="0" u="none" strike="noStrike" kern="1200" cap="none" spc="0" baseline="0" dirty="0" err="1">
                <a:solidFill>
                  <a:srgbClr val="7F7F7F"/>
                </a:solidFill>
                <a:uFillTx/>
                <a:latin typeface="Georgia" pitchFamily="18"/>
              </a:rPr>
              <a:t>Let‘s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 err="1" smtClean="0">
                <a:solidFill>
                  <a:srgbClr val="7F7F7F"/>
                </a:solidFill>
                <a:uFillTx/>
                <a:latin typeface="Georgia" pitchFamily="18"/>
              </a:rPr>
              <a:t>Explore</a:t>
            </a:r>
            <a:r>
              <a:rPr lang="de-DE" sz="1000" b="0" i="0" u="none" strike="noStrike" kern="1200" cap="none" spc="0" baseline="0" dirty="0" smtClean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Modern Germany</a:t>
            </a:r>
            <a:endParaRPr lang="de-DE" sz="1000" b="0" i="0" u="none" strike="noStrike" kern="1200" cap="none" spc="0" baseline="0" dirty="0">
              <a:solidFill>
                <a:srgbClr val="7F7F7F"/>
              </a:solidFill>
              <a:uFillTx/>
              <a:latin typeface="Calibri"/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7939144" y="158160"/>
            <a:ext cx="1080000" cy="1080000"/>
          </a:xfrm>
          <a:prstGeom prst="ellipse">
            <a:avLst/>
          </a:prstGeom>
          <a:solidFill>
            <a:srgbClr val="9D25B1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bg1"/>
                </a:solidFill>
                <a:latin typeface="Century" pitchFamily="18" charset="0"/>
              </a:rPr>
              <a:t>2.2</a:t>
            </a:r>
            <a:endParaRPr lang="de-DE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3" name="AutoShape 6" descr="data:image/jpeg;base64,/9j/4AAQSkZJRgABAQAAAQABAAD/2wCEAAkGBxIHBhUUBxITFhQUGBgaGBgYDRsgGBsaGRgeICAeIR8bKCggISAmJyAdITQhJyorLzA0GCAzRDMtNyktMSsBCgoKDg0OGxAQGzcmICQsLDQ0LC83MCwtLDIsLCwsLTQsLiw3LCwsLCwsLCwsLCwsLCwsLCwsLCwsLCwsLCwsLP/AABEIAKMBNgMBEQACEQEDEQH/xAAbAAEAAwEBAQEAAAAAAAAAAAAABQYHBAMIAv/EAEMQAAECAwQFCQcEAAUDBQAAAAECAwAEEQUSF1QGITGT0RMUFiJBUlOSlAcVUWGRpNIjMnGBM0KCobEIcsEkQ2Ky4f/EABsBAQADAAMBAAAAAAAAAAAAAAACAwQBBQYH/8QANREAAgADBwMEAQIGAgMBAAAAAAECAxIEERMVUVKRIVOhFDFh0UGBwQUiMnHh8AZCscLxgv/aAAwDAQACEQMRAD8AzGWl1zb4RKoWtatiUIKlH+ANZjvm0urOsSbdyJq09D52zbOadfl37riFLV/6df6V1ahRerq9UJVrp+75RXDOgibV/wDksikxJXkBFpUTejOjEzpHPoRJtOXFqKS7yCi0mgqaqAu1+Ve0fGK5k2GBXvgsgluIjZ2z37OUBaLLrRUKgOMqST/F4Co+Yiaihi9neRihcPueCEFxYDYJJIAAFSSdgA+MckV1LAvQqeRYyXzKzGt1TZb5o5ygASkhZTSt01UK02p+cVY8FVN5bgxXXleIodcWlR3WTY8xbD4TZrLjnWSklLSlJTeNAVFIISPmfgYjFHDCr2ycMDi9j20g0fmLBnlonmnUpS4pCXFMKShy6TQpJ1Go16idscQTIY1emI5bhIqJkCwyehk7NWS68iWmByRaokyjl5wOEiqBSqrtATQHUqsVOdAokr/ctUmJq8gXmlMOlL6VJUk0KVJIUCOwg6wflFqd/sVtXO5nrJyLs+7dkGnHVAVuttKUqnxokE0+ccOJL3ZzDC4uiJTSLRWa0fd/9ay7cCWyXORVyYK0AlN6l2oUSjbru7NcQlzYY/Zko5ThOKy/839f+Y6/+J/9f1/Y9T/xb2m//n/2O+OqPWiAEAIAQAgBACAEAIAQAgBACAEAIAQAgBACAEAIAQBBJNFChIIIoRtB+I+Y2x6k+TQu53l00u9oDmlFklh9soQlxCmyHlElKUkXXa6lnYu9qoRs7YzSrOpcVX+/oXxzqlcViWstyZst59sdSXLQX8uVUUp/3FP7EXuNKJQ6lSgbTZKaHaVOaIvuuSSbzjiAhIUo8kOtUqUkUKiKUGsUvq19hrmylMuTJS5lF5waTWt78tt2YIUnlCFFKnCq6boqAT/lBrQaqCgicuCiFQkY4qor0eNr2U7ZM3yc8miihtdKdjiAofSt0/NJjmCNRK9CKBwstM37QXJrRUyK0K5LkUIDnLq5UrSQVFROotq1o5PsSdppSKFZ0o6/zeWuf0uKvZlluWnyvNh/gsreX/2N0r/yIvijUN1/5dxVDA4jr0Ttw6N20mYaSVKQlYSm+UpUVJoL9NZQP3Xe0pTs2xGbLxIaTmXHQ7z10v0kXpVaKHplJSsNpSpIWSi8kmqkA/tBFCU/EE1NY4lSlLVyOZkdZHTtluyMqw5MJITMIK0fMBak/wDgK/haYmo020vwRigaSZaLA9oLljaOiTbQotqS6HF8uoOJLlQktHYi4KGmupr+2tYojs6iiq/39S2GdcrisWJZTls2o2xJAX3SQmuzUCT9ACf6i+ONQwuJlUMLidyFhz3uy12XlBf6S0rold1Rumt292V/aT8CYRw1QuEQOmK8mtNNM3dL22jPICFtFzUhR5MhRF03STRSdYJ7QeylIqkyVKvuJzJtaOv2c6JL0rU+Jd1LfI8lW8gmt+/8Phd/3jJ/EYW6f1/Y7j+C2+GyKO+G+q7xf9l0whezTW5VxjrMNne5/L2PkYQvZprcq4ww2M/l7HyMIXs01uVcYYbGfy9j5GEL2aa3KuMMNjP5ex8jCF7NNblXGGGxn8vY+RhC9mmtyrjDDYz+XsfIwhezTW5VxhhsZ/L2PkYQvZprcq4ww2M/l7HyMIXs01uVcYYbGfy9j5GEL2aa3KuMMNjP5ex8jCF7NNblXGGGxn8vY+RhC9mmtyrjDDYz+XsfIwhezTW5VxhhsZ/L2PkYQvZprcq4ww2M/l7HyMIXs01uVcYYbGfy9j5GEL2aa3KuMMNjP5ex8jCF7NNblXGGGxn8vY+RhC9mmtyrjDDYz+XsfIwhezTW5VxhhsZ/L2PkYQvZprcq4ww2M/l7HyMIXs01uVcYYbGfy9j5GEL2aa3KuMMNjP5ex8jCF7NNblXGGGxn8vY+TGI9KeEPeYk1y0u2t5NEvJKkH4hK1IP+6T/se2OFEm2tCTha6mg6Oe01Vk6OJlZgvrUpLoL5WCpi8CGwgK/eE6ldYilaCoAEZJllqiqXGpognJK5lCk5d62rUShq8488rtWSpSjrJJOs9pJjU2oIb/wihJxs6NF7WNj2408044hKVJKy3+5SAQVJodRvAUodWsHsjibBVC1ccy3RF1LJp9p8rS6TaSgOMhCl32g7VtQqChVQASRrBBFBqI7aUyLPht/knMm1K5FQMmsWeHiP01OKbCuy+lKVEfRQP1+EaKlfcVUO68u+gftFOilmFuYDr4U4miC6AlpsDrFFam8on9mpPVrUEmuadZsSK9dP3L5c5Qw3Mp1qTTlq2utTjjjynFkJUs9dQKqJ1bB2dUahsGqNEKUMPtcUxNxRH4PK2RapShamnmXFJKkqNULQopNCNeo1/mHSKH4Y6wRF6019pR0jsRTEoHmaLT1r4/WaukEOBNLpJoq6CUkVHwrmk2aiKp9f2Lo5yihaRQmZNb0i460mqGigLPd5QqCfqUkRqcSTS1KFA2ryz6A6bL0Q5Y/qOpUkBDHKUavlQqsnXdIApqGu8K7NVE+RiXf+S2VNoXUi9MrdOkFvuPKcdUhRqhLihVtJAJQANQCTUattKnWTFkmXRCkQmRVRdCMnpNchMXJtJSq6hVDto4gLT/sofxsicMSiV6IxQte5q/8A08/4s9/Et/y9GG3f9f1/Y1Wb+lmyx15oEAIAQAgBACAEAIAQAgBACAEAIAQAgBACAEAIAQAgD5Bk5lcnNJXKkBaTUEpBFfmFAgj5EGO+iSauZ1sLuZo+nGnstbFgchYqQhTagm8ZRI5RopIUW9pb61DQ3TQ/GoGOTZ4oYr4v9/uaY5sLh6Gbol1uMKWhJKUXQo01C9Wlf5ofpGy9X3GW53Xlw9nGlzei7rq7RF9AT+m2GUlzlFEAlKz+1ITeqK66ig2xntElzLri+TMUK6kRpta6bZ0gWuUKeR1ckEsBF1JANCANagagk1qRtpSLJMFENz9yE2Kp9CHWhcm+L4KVAIWPjRSQtJ/sFKv7EWdGiu5ws0uc9oTDuhvNmQgTQaQvleZI5Ivar6QkCgXdqkLu3SQdgoTiVmeJU/a/2+DU5sNN35MzZYXMlXIpKrqStXySNpPyja2kZUmyw6AW+nR+3A5PXSyAVLQWAtSlJBuBFR1V3qdaoFAamKp8uuG5e5bJjpfU9/aJpOjSW0kLkAEtFAUUcilK0u1IVeUBVZ2EKqRRXYaxGzynLXX3E6NRexVnGVNNpLgICwVJPxSFKSSP9SVD/SY0XlTTRpmjen8vJaKc3tAJU+6lz9TmaChBTUM8qAP1DUXqgGlRWprGGZZ4nHUvb/b7jVDNhpuZm6Eu2nPUQCt1w7AkVJOvYNQ/gahG3pCvgzdYmd2ito+7bdaW4pAbvJDt9kLSW6gqF0g1NBqprrTWIhNhqhaJS3TF1LP7R9NWtKJdr3UnkxVQdQphAcN0jkzfFappXqg6iNdeqYps8hy26iybMUS6Fb0dtF+zr/u951q9dvcm8pNaVpW6RWlT9TGX+JNqn9f2PQ/8aky5im1wp3U+6v3Ez0kns5Nesc4x1lTPUeks/bh4Q6ST2cmvWOcYVMeks/bh4Q6ST2cmvWOcYVMeks/bh4Q6ST2cmvWOcYVMeks/bh4Q6ST2cmvWOcYVMeks/bh4Q6ST2cmvWOcYVMeks/bh4Q6ST2cmvWOcYVMeks/bh4Q6ST2cmvWOcYVMeks/bh4Q6ST2cmvWOcYVMeks/bh4Q6ST2cmvWOcYVMeks/bh4Q6ST2cmvWOcYVMeks/bh4Q6ST2cmvWOcYVMeks/bh4Q6ST2cmvWOcYVMeks/bh4Q6ST2cmvWOcYVMeks/bh4Q6ST2cmvWOcYVMeks/bh4Q6ST2cmvWOcYVMeks/bh4Q6ST2cmvWOcYVMeks/bh4Q6ST2cmvWOcYVMeks/bh4Q6ST2cmvWOcYVMeks/bh4Q6ST2cmvWOcYVMeks/bh4Q6ST2cmvWOcYVMeks/bh4Q6ST2cmvWOcYVMeks/bh4Q6ST2cmvWOcYVMeks/bh4RTY9OfLj9KSUgXgRUVGraKkVH9gj+jA5uNR0W0js5nQ5TNptSnOX0q6vIENKLNeR5cjUklVTqpqNdVRXDMlTMS9X3L/Xca4I4abmZi4ozcyShIqs6koboNfYlI+lI2+yMr6skNF30M241zxDC2lKSlwPJqgIJF5XYQQKkEfClDWhjNTcLu9/glKd0XUtntO0hkrbZaVo82z1ryHFFi6+A1dCAK7EKGwgV6tDTWIz2eXHA2ov8ABbOjhcPQoBSQipBoSQDTVUUqP6qPqI1ma40f2baQ2fZdluDSRtgFz9AKSwS6ppYqvlKf5B1RWlTr20jHaJcyKL+S/X/4apUcKh6lDtl/nFqOFKGUAKICWU0aASadX4g7bxJrWNUCuhX7lEbviPKWcVJToKm0KUhWtDqKpJ2FKgafxtFPiI5avRxD0i6mkaf6Q2dN6PJa0fbllOMKDVSx+1tQJUpi9tF8UrrOutKEKjHIlzFHfHf1/wB6mqZHDS7jMQglBIBoKAmmoE1p9aH6GNpjuLx7L7flbCnFu24hm60Lza+SrMcorq3UU2pu3ySdmrXrjLaZcUauh/waJMaS6kFpnMszFvrFkIYSwmnJci3QKSQCCquu9roQaUIIoNcWyU1D/N7/ACQmtN9CEUkoPXBGoHWOwioP9gg/3FpW1cWbQjRmY0kLwssIPJcnevLp++9T/wCpjrP4jC3Td8/sei/gFslWZTMT80+L/stOGNo9xrfjhHWURHoc6sur4GGNo9xrfjhCiIZ1ZdXwMMbR7jW/HCFEQzqy6vgYY2j3Gt+OEKIhnVl1fAwxtHuNb8cIURDOrLq+BhjaPca344QoiGdWXV8DDG0e41vxwhREM6sur4GGNo9xrfjhCiIZ1ZdXwMMbR7jW/HCFEQzqy6vgYY2j3Gt+OEKIhnVl1fAwxtHuNb8cIURDOrLq+BhjaPca344QoiGdWXV8DDG0e41vxwhREM6sur4GGNo9xrfjhCiIZ1ZdXwMMbR7jW/HCFEQzqy6vgYY2j3Gt+OEKIhnVl1fAwxtHuNb8cIURDOrLq+BhjaPca344QoiGdWXV8DDG0e41vxwhREM6sur4GGNo9xrfjhCiIZ1ZdXwMMbR7jW/HCFEQzqy6vgYY2j3Gt+OEKIhnVl1fAwxtHuNb8cIURDOrLq+DNJRxLUykvNh1IOtu8oXh8KoooH4EdtNR2R6V+3vcfPYP6leaZ7QBZbWjSEWK0049LHkSEzazyPKXlkmlOVAUSL1SApWvtEYpGLXfE+j6/wB/o1TaaTLY3GMvnsqmZGTtFb1vtoSJcX0vl5epSuqEcmKhZIKlCgqLh29mW0qNq6H8/j/JokuFdWQGmbMtKW+tuxGkoZbpdUmZU5yiVAKSu8okUIIoBs+Ji2S4nDfE+vBCddV0IRJuqBIBp2GtD8jShp/BEWlaNVnVWSnQC4xLtmZQlM1zbnzlUqdCUkleoqoiiy3WoCRs1GMKxcW9vp7X3G100mUnbG4wln9nglV6QpFutIU0mrhcVMKQGuTF6pANFAkBN0jWVD+DRaKqP5X/AJLpN1/U6faa5Ju22F6PtpuPjly8HlnlC4pV4XFam6KCqppWvw2RxZ66bovx0uJT7vwU6NBnNV0W91L0KWieZbTMTKSoM8+cBeMsVXKKNeSvqvJArr10rsGGbi4nR9F+bva//wAm2Bw0/wBzLXlh14lpISCdSQSQB8AVEk/2Y3L2Mb6sk9F22n7daRaLIdbcUEqBfUi6Cda7ySKXRVRrUUB2bRXNbULadxOVdV1Lb7U37OmA07o4htfKfpqeS8vq8gEpCOT1AVTdoojWkaq7YosymK9R8f3Lp9N16Jz/AKef8We/iW/5eiu3f9f1/YlZv6WbLHXmgQAgBACAEAIAQAgBACAEAIAQAgBACAEAIAQAgBACAPjuO/OrEAapono/Zs7oO6qYMylx8FQbL7JeWZWqlGXF0VBqUm8K6qdlThmzJimL26f3/OptghgcBlzxSp0lgKCa9UKWFKA+ZASCfmAP4jcr/wAmN+/QkNG5Rmfttpq0EvFDq0o/RWkLClqAB66SCKnWNXxrqoYTG1C2vJOWk4rmXD2rWVZ9nqacsQrWp1PJhSH2ywObpS2RqBUV0ugioHbr2RnsscyK9Rf56l0+GFK8zyNZlNM9l1iWfadnPKtRTra1pMtVb7QbUp4VHJVSFcqLv7Te/cNtaDHaY5kLSX9+Nfg1yVDSZ9azbTVorTIpeShKikB5aS4CDQ3rgCQfkK0+J2xqgbavfgzx3KLoeMqptEwDOhZbr1g2sBdP/iVBQr/I+WrbHLvu6HEN1/U0z2iaPWdZOjTRkS8t1j9AhL7VULXed/XokmoqvUmla0qNUY7PMmRRu/8APX9uhqmwQqEy6NpjL57J5KSmLWU7bRWjmyeUvqebEtQ9QBd4VCqqqOtrp2U15bU41DdD+eTTIUPuyu6YWaxY9uuS9mB+60bpU84glR2hQuJACSKEVqSCDq2RdKiiihqf50K5qSi6ELFhUWXQ3SOZ0eLpslYRyly9VtKq3L1P3A0/cfrHWfxGJqm75/Y9J/x+ySrQpmIr7qbvx73/AEWXEi0/HT6dvhHWVs9HlFk2+WMSLT8dPp2+EK2Mosm3yxiRafjp9O3whWxlFk2+WMSLT8dPp2+EK2Mosm3yxiRafjp9O3whWxlFk2+WMSLT8dPp2+EK2Mosm3yxiRafjp9O3whWxlFk2+WMSLT8dPp2+EK2Mosm3yxiRafjp9O3whWxlFk2+WMSLT8dPp2+EK2Mosm3yxiRafjp9O3whWxlFk2+WMSLT8dPp2+EK2Mosm3yxiRafjp9O3whWxlFk2+WMSLT8dPp2+EK2Mosm3yxiRafjp9O3whWxlFk2+WMSLT8dPp2+EK2Mosm3yxiRafjp9O3whWxlFk2+WMSLT8dPp2+EK2Mosm3yxiRafjp9O3whWxlFk2+WMSLT8dPp2+EK2Mosm3yxiRafjp9O3whWxlFk2+WMSLT8dPp2+EK2Mosm3yxiRafjp9O3whWxlFk2+WZ1LBszA54pSUf5lJbClAfEJJSD/FRHpXfd0PnMKTdzNG080IldHtGJd1L6ysAt6pTW6tZU6kqqocnQEjXeNANtIySJ8UcbV3+Px+ppmSoVDfoZsFkKBBNU0umuyhqKfDWSf5MbDNey7eyrR6Wt63Rz9xVWQXFNGXq2tA1f4l7qkKKTQp1027aZrTMigh6fkvkwQt3sgNKLLb0ftpbEk844WiUrUpjk9fwHWJIp/m1V7ARrNsuJxw1NFcaUL6ES2rYFkhNQSB/yBqFaRYyF+ppc7oRJMezlE0ZlygVy1/mP6hQ6EoS3cv0AvAEKKiNauwxiU+Nzabvj3NTlQ0GZKN5NDs10B+dK/Wg+gjaZb2WLQexmdJNI0M2g84hS1VFGb4cu1UtKlXgUkgHrUPb/dM6NwQXpFkqFRRdTs9pNiMaP6RrTZ7q1KWouhIYCUNpcJUkJXe61OyiQABtrEbPHFHB1RKdCoX0KlfOuhOvbr2666/jr1xouKb2aXo1oTJ2noJMTBmXBWirypHrtc3qXAlIWeUCgqlQRsGqoIjFMnxwzVDd597zTBLhcDM2eKQsiXKiitReSATStCUgkA6z2mlTrjYvkzPp0R3WFJt2razbM66tvlCltK0scpRRISkFN5JpsGqtNWr4RjicMLaROBVxXMtvtT0VldG5lsyTq6uISEthgXBySUoUouXtppUgJJqTUisUWabFGuq/1lk6BLqV3Rix5i1+U92MrcuXb10VpevUr/ND9Iy/xJN0/r+x3/8Axy0SpKm4kV19Pioneh1oZN7yR1lL0PTZhZe4h0OtDJveSFL0GYWXuIdDrQyb3khS9BmFl7iHQ60Mm95IUvQZhZe4h0OtDJveSFL0GYWXuIdDrQyb3khS9BmFl7iHQ60Mm95IUvQZhZe4h0OtDJveSFL0GYWXuIdDrQyb3khS9BmFl7iHQ60Mm95IUvQZhZe4h0OtDJveSFL0GYWXuIdDrQyb3khS9BmFl7iHQ60Mm95IUvQZhZe4h0OtDJveSFL0GYWXuIdDrQyb3khS9BmFl7iHQ60Mm95IUvQZhZe4h0OtDJveSFL0GYWXuIdDrQyb3khS9BmFl7iHQ60Mm95IUvQZhZe4h0OtDJveSFL0GYWXuIdDrQyb3khS9BmFl7iHQ60Mm95IUvQZhZe4h0OtDJveSFL0GYWXuIowND/+R6c+ZHu7POu8pyri1cqQpyrhN9Q2KVXaoa9Z16z8THFK6dPYlUy+6Pez9q1dDn5lE21qulKyhYDXJ1LoWKV/aRsqNQOsGMkdoihmKG7/ADoaIZMLh9yhOuciHG5ZwqaURWgKQ4EnqkpOunaAflqrs1pX3NrqUXuG9JnZZkv7+tdKJ6YCFuXUpccClAqACUpJFTsoATq1CIxOiG9I5hVb6ssvtH0La0VdQW5hPXQgJauKvkoSlK11/aATVWs7VUA+FNnnuZ+CybLUPUp5nnSskuLqUBs9c62wAAj/ALQAKJ2Cg+EaKUU1xal29nugrelMm+tMw2VJaUkNlCgpt5X+GpXYU6laxX6giM0+e5bSu/PJfKlKJXlOm6WbOLRZ0xyiSCguNhSUqB/cBWhKTs+B17QdehfzK+JFL/kdyZ5sK54+2ieeuISLgWpKlBtNSQKCqroJJoNl46oPom0gnU7my8aZ6AN6O6PsPOTTdSgpVRCjyrhUpablNnVITU0FEDt25pVoccTV3+C6ZKShvKM3PutKbLTiwWqhuiyLgUSVU+FamvxqaxqcKd/yUKOJfktfsz0UZ0ntgCZeRRuqnGSlQWpAFAUkdUi8Ug66/LWIz2ibFLh6L9S2TLUXVkJbdnnRi2S3KzIcdaJCltJUm4saqAmhvD4jZ8a7LYIsSG9roRjVEXRkUp9SpcIUolCSVBJOoFVLxA7CaCtNtB8Incr7ytts1v8A6ef8We/iW/5ejDbv+v6/sa7N/SzZY680CAEAIAQAgBACAEAIAQAgBACAEAIAQAgBACAEAIAQB8gybHOplKL6EXjS84uiB/J7B89kd83crzrIVe7i5aUezx2wLDZfmHWBVB5Sr+1y+opDerr1Rd1Duk7NmeXaVHE0l/vyXxybleVqU0gmpJlCJV5aUNhYSgHqEOElV5OxVa061dVB2CLnLhd7aK1MiXQmfZ/of0qtNILjYbSf1U8rR0JA2hJGsE0FQdVeyK587DXt9EpUurqyLtKz3tE7ZSFuMl9ohX6awvk1pOqtRQKB101kUHyicMSmw+3Q4iTlxdDlmrUftFpCLQeUtKVKKS4sqKS4ReN41VQ0BI16xWlSayUEMPVIi43F0Zbpj2bus6JpmVvyw66iV86HJFkpTdIVTWq9eFBtvDtjOrSnHTc/3vLnI/lKnJW1MWcxcs95baQ5ynUUU1WAACSNZApqB1azq1xe5cMTvaKVHFD0R3aOWG5pbbRQ26yla13lBSwlRCjVRQmlCQKm6PpSIzJilQ+xKCGt9We2m2jB0XthSHFslJWotoDt5YaqbpWKatVBr269uuOJM3EhOZkFDvI2ft+atJpabQfW4lxYcUFqqL4BAUkbEaiU0TQU1bAKThlww+yIOZE1cy02N7OXLU0XdmWnpc05MtKEz1LovcqHCQLhSLpodYodkUR2lQxqG5/77FqkXw33lTZnnbKLrcg9QLolS2lkXgk11K1Kuk69VK0EXuFRXNoqqcF6R7yzL2lNtUdda5d2nWdcCAtQASBWlLxoNu0/EnXw2pcPt0OUnMi6smtO9CFaKuJK3WihSW7qeV/VUq4kOEJp+29eNdgBA27a5M/E/BOZKp6j2e6WO6KqfMm2hfLcnW+TquX6Up/3H6Rl/iMTVP6/sdz/AAOwwWtR1Nqm72+b/ouOLk1l2PqvjHWYjO9yGTvfgYuTWXY+q+MMRjIZO9+Bi5NZdj6r4wxGMhk734GLk1l2PqvjDEYyGTvfgYuTWXY+q+MMRjIZO9+Bi5NZdj6r4wxGMhk734GLk1l2PqvjDEYyGTvfgYuTWXY+q+MMRjIZO9+Bi5NZdj6r4wxGMhk734GLk1l2PqvjDEYyGTvfgYuTWXY+q+MMRjIZO9+Bi5NZdj6r4wxGMhk734GLk1l2PqvjDEYyGTvfgYuTWXY+q+MMRjIZO9+Bi5NZdj6r4wxGMhk734GLk1l2PqvjDEYyGTvfgYuTWXY+q+MMRjIZO9+Bi5NZdj6r4wxGMhk734GLk1l2PqvjDEYyGTvfgYuTWXY+q+MMRjIZO9+Bi5NZdj6r4wxGMhk734GLk1l2PqvjDEYyGTvfgYuTWXY+q+MMRjIZO9+DJOaOdraz/oVHpKlqeFUMS/BOW1pFPW5KqbtQKWgrC0J5AgNFKSkBumxN00umvx264qgly4HfCWRRRxK5og+aueGvdmLaodSqiLQkrGtGbsMuGygttbiQkuBo3wmoJCT2VIFe3qjZEI1BHdUThccPsjwtV5+1rQW9ONnlHKFRSyQCoAAqoNQJpU01VJ1DZHMNMKuTOIlFE72jk5q54a92YlVDqRoi0Jx3SKeesoyzoJl+SQ2GuQNwBBBSodt+8LxVXWT8KAVYctRVfktccd11xB81c8Ne7MW1Q6lVEWh22PNTFjTwdkEKDiQoJUWSSgqBSVCuq9Qka67YhHRGrmycFULvSP1bM7NW2+ldpJWtxKAi/wAkbygkmhV8VCtL20gCtTrKBQQK5CKuL3Rwc1c8Ne7MTqh1IURaE7Z+kU9Z1nJYlQQwA4lbRlzdcDtb3KdqjQhI1igSKU1k1RS5cTqfuWqKNK5IguaOeGvdmLaodSqiLQ6LP5WQnkOtNEqbUFpCmlFN5JqCR20NDT5RGJwxK68lCooXfcdttWvO260gWvfdU2VlK1NG/RZBKSQACmoqBTVUgatQjBDLg/pJROOJXNHjZcq51v019n/tn5x1/wDEmnTd8/sen/4x/Li1dP6f/Y7uaueGvdmOsPVVw6rkc1c8Ne7MBXDquRzVzw17swFcOq5HNXPDXuzAVw6rkc1c8Ne7MBXDquRzVzw17swFcOq5HNXPDXuzAVw6rkc1c8Ne7MBXDquRzVzw17swFcOq5HNXPDXuzAVw6rkc1c8Ne7MBXDquRzVzw17swFcOq5HNXPDXuzAVw6rkc1c8Ne7MBXDquRzVzw17swFcOq5HNXPDXuzAVw6rkc1c8Ne7MBXDquRzVzw17swFcOq5HNXPDXuzAVw6rkc1c8Ne7MBXDquRzVzw17swFcOq5HNXPDXuzAVw6rkc1c8Ne7MBXDquT6hjSfPBACAEAIAQAgBACAEAIAQAgBACAEAIAQAgBACAEAIAQAgBACAEAIAQAgBACAEAIAQAgBACAM0xfayrm9TFWJ8Hf5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ZHWKz09wrAXCsBcKwFwrAXCsBcKwFwrAXCsBcKwFwrAXCsBcKwFwrAXCsBcKwFwrAXCsBcKwFwrAXCsBcKwFwrAXCsBcKwFwrAXCsBcKwFwrAXCsBcKwFwrAXCsBcKwFwrAXCsBcKwFwrAXCsBcfS3uCUysv6ZHCNFK0PAeqnb3yx7glMrL+mRwhStB6qdvfLHuCUysv6ZHCFK0Hqp298se4JTKy/pkcIUrQeqnb3yx7glMrL+mRwhStB6qdvfLHuCUysv6ZHCFK0Hqp298se4JTKy/pkcIUrQeqnb3yx7glMrL+mRwhStB6qdvfLHuCUysv6ZHCFK0Hqp298se4JTKy/pkcIUrQeqnb3yx7glMrL+mRwhStB6qdvfLHuCUysv6ZHCFK0Hqp298se4JTKy/pkcIUrQeqnb3yx7glMrL+mRwhStB6qdvfLHuCUysv6ZHCFK0Hqp298se4JTKy/pkcIUrQeqnb3yx7glMrL+mRwhStB6qdvfLHuCUysv6ZHCFK0Hqp298se4JTKy/pkcIUrQeqnb3yx7glMrL+mRwhStB6qdvfLHuCUysv6ZHCFK0Hqp298se4JTKy/pkcIUrQeqnb3yx7glMrL+mRwhStB6qdvfLHuCUysv6ZHCFK0Hqp298se4JTKy/pkcIUrQeqnb3yx7glMrL+mRwhStB6qdvfLHuCUysv6ZHCFK0Hqp298se4JTKy/pkcIUrQeqnb3yx7glMrL+mRwhStB6qdvfLHuCUysv6ZHCFK0Hqp298se4JTKy/pkcIUrQeqnb3yx7glMrL+mRwhStB6qdvfLHuCUysv6ZHCFK0Hqp298se4JTKy/pkcIUrQeqnb3yx7glMrL+mRwhStB6qdvfLHuCUysv6ZHCFK0Hqp298se4JTKy/pkcIUrQeqnb3yx7glMrL+mRwhStB6qdvfLHuCUysv6ZHCFK0Hqp298sreKFnd53cGI4iN+S2rRcjFCzu87uDDEQyW1aLkYoWd3ndwYYiGS2rRcjFCzu87uDDEQyW1aLkYoWd3ndwYYiGS2rRcjFCzu87uDDEQyW1aLkYoWd3ndwYYiGS2rRcjFCzu87uDDEQyW1aLkYoWd3ndwYYiGS2rRcjFCzu87uDDEQyW1aLkYoWd3ndwYYiGS2rRcjFCzu87uDDEQyW1aLkYoWd3ndwYYiGS2rRcjFCzu87uDDEQyW1aLkYoWd3ndwYYiGS2rRcjFCzu87uDDEQyW1aLkYoWd3ndwYYiGS2rRcjFCzu87uDDEQyW1aLkYoWd3ndwYYiGS2rRcjFCzu87uDDEQyW1aLkYoWd3ndwYYiGS2rRcjFCzu87uDDEQyW1aLkYoWd3ndwYYiGS2rRcjFCzu87uDDEQyW1aLkYoWd3ndwYYiGS2rRcjFCzu87uDDEQyW1aLkYoWd3ndwYYiGS2rRcjFCzu87uDDEQyW1aLkYoWd3ndwYYiGS2rRcjFCzu87uDDEQyW1aLkYoWd3ndwYYiGS2rRcjFCzu87uDDEQyW1aLkYoWd3ndwYYiGS2rRcjFCzu87uDDEQyW1aLkYoWd3ndwYYiGS2rRcjFCzu87uDDEQyW1aLkYoWd3ndwYYiGS2rRcjFCzu87uDDEQyW1aLkYoWd3ndwYYiGS2rRcmHRQewEAIAQAgBACAEAIAQAgBACAEAIAQAgBACAEAIAQAgBACAEAIAQAgBACAEAIAQAgBACAEAIA3zDmzMt9y7+UaKEeLze2b/AAvoYc2ZlvuXfyhQhm9s3+F9DDmzMt9y7+UKEM3tm/wvoYc2ZlvuXfyhQhm9s3+F9DDmzMt9y7+UKEM3tm/wvoYc2ZlvuXfyhQhm9s3+F9DDmzMt9y7+UKEM3tm/wvoYc2ZlvuXfyhQhm9s3+F9DDmzMt9y7+UKEM3tm/wAL6GHNmZb7l38oUIZvbN/hfQw5szLfcu/lChDN7Zv8L6GHNmZb7l38oUIZvbN/hfQw5szLfcu/lChDN7Zv8L6GHNmZb7l38oUIZvbN/hfQw5szLfcu/lChDN7Zv8L6GHNmZb7l38oUIZvbN/hfQw5szLfcu/lChDN7Zv8AC+hhzZmW+5d/KFCGb2zf4X0MObMy33Lv5QoQze2b/C+hhzZmW+5d/KFCGb2zf4X0MObMy33Lv5QoQze2b/C+hhzZmW+5d/KFCGb2zf4X0MObMy33Lv5QoQze2b/C+hhzZmW+5d/KFCGb2zf4X0MObMy33Lv5QoQze2b/AAvoYc2ZlvuXfyhQhm9s3+F9DDmzMt9y7+UKEM3tm/wvoYc2ZlvuXfyhQhm9s3+F9DDmzMt9y7+UKEM3tm/wvoYc2ZlvuXfyhQhm9s3+F9DDmzMt9y7+UKEM3tm/wvoYc2ZlvuXfyhQhm9s3+F9DDmzMt9y7+UKEM3tm/wAL6GHNmZb7l38oUIZvbN/hfQw5szLfcu/lChDN7Zv8L6GHNmZb7l38oUIZvbN/hfQw5szLfcu/lChDN7Zv8L6GHNmZb7l38oUIZvbN/hfQw5szLfcu/lChDN7Zv8L6OvppZ2bZ88K4dSrLrV22OmlnZtnzwrh1GXWrtsdNLOzbPnhXDqMutXbY6aWdm2fPCuHUZdau2x00s7Ns+eFcOoy61dtjppZ2bZ88K4dRl1q7bHTSzs2z54Vw6jLrV22OmlnZtnzwrh1GXWrtsdNLOzbPnhXDqMutXbY6aWdm2fPCuHUZdau2x00s7Ns+eFcOoy61dtjppZ2bZ88K4dRl1q7bHTSzs2z54Vw6jLrV22OmlnZtnzwrh1GXWrtsdNLOzbPnhXDqMutXbY6aWdm2fPCuHUZdau2x00s7Ns+eFcOoy61dtjppZ2bZ88K4dRl1q7bHTSzs2z54Vw6jLrV22OmlnZtnzwrh1GXWrtsdNLOzbPnhXDqMutXbY6aWdm2fPCuHUZdau2x00s7Ns+eFcOoy61dtjppZ2bZ88K4dRl1q7bHTSzs2z54Vw6jLrV22OmlnZtnzwrh1GXWrtsdNLOzbPnhXDqMutXbY6aWdm2fPCuHUZdau2x00s7Ns+eFcOoy61dtjppZ2bZ88K4dRl1q7bHTSzs2z54Vw6jLrV22OmlnZtnzwrh1GXWrtsdNLOzbPnhXDqMutXbY6aWdm2fPCuHUZdau2x00s7Ns+eFcOoy61dtjppZ2bZ88K4dRl1q7bHTSzs2z54Vw6jLrV22OmlnZtnzwrh1GXWrtsdNLOzbPnhXDqMutXbZ88RnPciAEAIAQAgBACAEAIAQAgBACAEAIAQAgBACAEAIAQAgBACAEAIAQAgBACAEAIAQAgBACAEAIAQAgBACAEAIAQAgBACAEAIAQAgBACAEAIAQAgBACAEAIAQAgBACAEAIAQAgBACAEAIAQAg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" name="AutoShape 8" descr="data:image/jpeg;base64,/9j/4AAQSkZJRgABAQAAAQABAAD/2wCEAAkGBxIHBhUUBxITFhQUGBgaGBgYDRsgGBsaGRgeICAeIR8bKCggISAmJyAdITQhJyorLzA0GCAzRDMtNyktMSsBCgoKDg0OGxAQGzcmICQsLDQ0LC83MCwtLDIsLCwsLTQsLiw3LCwsLCwsLCwsLCwsLCwsLCwsLCwsLCwsLCwsLP/AABEIAKMBNgMBEQACEQEDEQH/xAAbAAEAAwEBAQEAAAAAAAAAAAAABQYHBAMIAv/EAEMQAAECAwQFCQcEAAUDBQAAAAECAwAEEQUSF1QGITGT0RMUFiJBUlOSlAcVUWGRpNIjMnGBM0KCobEIcsEkQ2Ky4f/EABsBAQADAAMBAAAAAAAAAAAAAAACAwQBBQYH/8QANREAAgADBwMEAQIGAgMBAAAAAAECAxIEERMVUVKRIVOhFDFh0UGBwQUiMnHh8AZCscLxgv/aAAwDAQACEQMRAD8AzGWl1zb4RKoWtatiUIKlH+ANZjvm0urOsSbdyJq09D52zbOadfl37riFLV/6df6V1ahRerq9UJVrp+75RXDOgibV/wDksikxJXkBFpUTejOjEzpHPoRJtOXFqKS7yCi0mgqaqAu1+Ve0fGK5k2GBXvgsgluIjZ2z37OUBaLLrRUKgOMqST/F4Co+Yiaihi9neRihcPueCEFxYDYJJIAAFSSdgA+MckV1LAvQqeRYyXzKzGt1TZb5o5ygASkhZTSt01UK02p+cVY8FVN5bgxXXleIodcWlR3WTY8xbD4TZrLjnWSklLSlJTeNAVFIISPmfgYjFHDCr2ycMDi9j20g0fmLBnlonmnUpS4pCXFMKShy6TQpJ1Go16idscQTIY1emI5bhIqJkCwyehk7NWS68iWmByRaokyjl5wOEiqBSqrtATQHUqsVOdAokr/ctUmJq8gXmlMOlL6VJUk0KVJIUCOwg6wflFqd/sVtXO5nrJyLs+7dkGnHVAVuttKUqnxokE0+ccOJL3ZzDC4uiJTSLRWa0fd/9ay7cCWyXORVyYK0AlN6l2oUSjbru7NcQlzYY/Zko5ThOKy/839f+Y6/+J/9f1/Y9T/xb2m//n/2O+OqPWiAEAIAQAgBACAEAIAQAgBACAEAIAQAgBACAEAIAQBBJNFChIIIoRtB+I+Y2x6k+TQu53l00u9oDmlFklh9soQlxCmyHlElKUkXXa6lnYu9qoRs7YzSrOpcVX+/oXxzqlcViWstyZst59sdSXLQX8uVUUp/3FP7EXuNKJQ6lSgbTZKaHaVOaIvuuSSbzjiAhIUo8kOtUqUkUKiKUGsUvq19hrmylMuTJS5lF5waTWt78tt2YIUnlCFFKnCq6boqAT/lBrQaqCgicuCiFQkY4qor0eNr2U7ZM3yc8miihtdKdjiAofSt0/NJjmCNRK9CKBwstM37QXJrRUyK0K5LkUIDnLq5UrSQVFROotq1o5PsSdppSKFZ0o6/zeWuf0uKvZlluWnyvNh/gsreX/2N0r/yIvijUN1/5dxVDA4jr0Ttw6N20mYaSVKQlYSm+UpUVJoL9NZQP3Xe0pTs2xGbLxIaTmXHQ7z10v0kXpVaKHplJSsNpSpIWSi8kmqkA/tBFCU/EE1NY4lSlLVyOZkdZHTtluyMqw5MJITMIK0fMBak/wDgK/haYmo020vwRigaSZaLA9oLljaOiTbQotqS6HF8uoOJLlQktHYi4KGmupr+2tYojs6iiq/39S2GdcrisWJZTls2o2xJAX3SQmuzUCT9ACf6i+ONQwuJlUMLidyFhz3uy12XlBf6S0rold1Rumt292V/aT8CYRw1QuEQOmK8mtNNM3dL22jPICFtFzUhR5MhRF03STRSdYJ7QeylIqkyVKvuJzJtaOv2c6JL0rU+Jd1LfI8lW8gmt+/8Phd/3jJ/EYW6f1/Y7j+C2+GyKO+G+q7xf9l0whezTW5VxjrMNne5/L2PkYQvZprcq4ww2M/l7HyMIXs01uVcYYbGfy9j5GEL2aa3KuMMNjP5ex8jCF7NNblXGGGxn8vY+RhC9mmtyrjDDYz+XsfIwhezTW5VxhhsZ/L2PkYQvZprcq4ww2M/l7HyMIXs01uVcYYbGfy9j5GEL2aa3KuMMNjP5ex8jCF7NNblXGGGxn8vY+RhC9mmtyrjDDYz+XsfIwhezTW5VxhhsZ/L2PkYQvZprcq4ww2M/l7HyMIXs01uVcYYbGfy9j5GEL2aa3KuMMNjP5ex8jCF7NNblXGGGxn8vY+RhC9mmtyrjDDYz+XsfIwhezTW5VxhhsZ/L2PkYQvZprcq4ww2M/l7HyMIXs01uVcYYbGfy9j5GEL2aa3KuMMNjP5ex8jCF7NNblXGGGxn8vY+TGI9KeEPeYk1y0u2t5NEvJKkH4hK1IP+6T/se2OFEm2tCTha6mg6Oe01Vk6OJlZgvrUpLoL5WCpi8CGwgK/eE6ldYilaCoAEZJllqiqXGpognJK5lCk5d62rUShq8488rtWSpSjrJJOs9pJjU2oIb/wihJxs6NF7WNj2408044hKVJKy3+5SAQVJodRvAUodWsHsjibBVC1ccy3RF1LJp9p8rS6TaSgOMhCl32g7VtQqChVQASRrBBFBqI7aUyLPht/knMm1K5FQMmsWeHiP01OKbCuy+lKVEfRQP1+EaKlfcVUO68u+gftFOilmFuYDr4U4miC6AlpsDrFFam8on9mpPVrUEmuadZsSK9dP3L5c5Qw3Mp1qTTlq2utTjjjynFkJUs9dQKqJ1bB2dUahsGqNEKUMPtcUxNxRH4PK2RapShamnmXFJKkqNULQopNCNeo1/mHSKH4Y6wRF6019pR0jsRTEoHmaLT1r4/WaukEOBNLpJoq6CUkVHwrmk2aiKp9f2Lo5yihaRQmZNb0i460mqGigLPd5QqCfqUkRqcSTS1KFA2ryz6A6bL0Q5Y/qOpUkBDHKUavlQqsnXdIApqGu8K7NVE+RiXf+S2VNoXUi9MrdOkFvuPKcdUhRqhLihVtJAJQANQCTUattKnWTFkmXRCkQmRVRdCMnpNchMXJtJSq6hVDto4gLT/sofxsicMSiV6IxQte5q/8A08/4s9/Et/y9GG3f9f1/Y1Wb+lmyx15oEAIAQAgBACAEAIAQAgBACAEAIAQAgBACAEAIAQAgD5Bk5lcnNJXKkBaTUEpBFfmFAgj5EGO+iSauZ1sLuZo+nGnstbFgchYqQhTagm8ZRI5RopIUW9pb61DQ3TQ/GoGOTZ4oYr4v9/uaY5sLh6Gbol1uMKWhJKUXQo01C9Wlf5ofpGy9X3GW53Xlw9nGlzei7rq7RF9AT+m2GUlzlFEAlKz+1ITeqK66ig2xntElzLri+TMUK6kRpta6bZ0gWuUKeR1ckEsBF1JANCANagagk1qRtpSLJMFENz9yE2Kp9CHWhcm+L4KVAIWPjRSQtJ/sFKv7EWdGiu5ws0uc9oTDuhvNmQgTQaQvleZI5Ivar6QkCgXdqkLu3SQdgoTiVmeJU/a/2+DU5sNN35MzZYXMlXIpKrqStXySNpPyja2kZUmyw6AW+nR+3A5PXSyAVLQWAtSlJBuBFR1V3qdaoFAamKp8uuG5e5bJjpfU9/aJpOjSW0kLkAEtFAUUcilK0u1IVeUBVZ2EKqRRXYaxGzynLXX3E6NRexVnGVNNpLgICwVJPxSFKSSP9SVD/SY0XlTTRpmjen8vJaKc3tAJU+6lz9TmaChBTUM8qAP1DUXqgGlRWprGGZZ4nHUvb/b7jVDNhpuZm6Eu2nPUQCt1w7AkVJOvYNQ/gahG3pCvgzdYmd2ito+7bdaW4pAbvJDt9kLSW6gqF0g1NBqprrTWIhNhqhaJS3TF1LP7R9NWtKJdr3UnkxVQdQphAcN0jkzfFappXqg6iNdeqYps8hy26iybMUS6Fb0dtF+zr/u951q9dvcm8pNaVpW6RWlT9TGX+JNqn9f2PQ/8aky5im1wp3U+6v3Ez0kns5Nesc4x1lTPUeks/bh4Q6ST2cmvWOcYVMeks/bh4Q6ST2cmvWOcYVMeks/bh4Q6ST2cmvWOcYVMeks/bh4Q6ST2cmvWOcYVMeks/bh4Q6ST2cmvWOcYVMeks/bh4Q6ST2cmvWOcYVMeks/bh4Q6ST2cmvWOcYVMeks/bh4Q6ST2cmvWOcYVMeks/bh4Q6ST2cmvWOcYVMeks/bh4Q6ST2cmvWOcYVMeks/bh4Q6ST2cmvWOcYVMeks/bh4Q6ST2cmvWOcYVMeks/bh4Q6ST2cmvWOcYVMeks/bh4Q6ST2cmvWOcYVMeks/bh4Q6ST2cmvWOcYVMeks/bh4Q6ST2cmvWOcYVMeks/bh4Q6ST2cmvWOcYVMeks/bh4Q6ST2cmvWOcYVMeks/bh4Q6ST2cmvWOcYVMeks/bh4Q6ST2cmvWOcYVMeks/bh4Q6ST2cmvWOcYVMeks/bh4Q6ST2cmvWOcYVMeks/bh4RTY9OfLj9KSUgXgRUVGraKkVH9gj+jA5uNR0W0js5nQ5TNptSnOX0q6vIENKLNeR5cjUklVTqpqNdVRXDMlTMS9X3L/Xca4I4abmZi4ozcyShIqs6koboNfYlI+lI2+yMr6skNF30M241zxDC2lKSlwPJqgIJF5XYQQKkEfClDWhjNTcLu9/glKd0XUtntO0hkrbZaVo82z1ryHFFi6+A1dCAK7EKGwgV6tDTWIz2eXHA2ov8ABbOjhcPQoBSQipBoSQDTVUUqP6qPqI1ma40f2baQ2fZdluDSRtgFz9AKSwS6ppYqvlKf5B1RWlTr20jHaJcyKL+S/X/4apUcKh6lDtl/nFqOFKGUAKICWU0aASadX4g7bxJrWNUCuhX7lEbviPKWcVJToKm0KUhWtDqKpJ2FKgafxtFPiI5avRxD0i6mkaf6Q2dN6PJa0fbllOMKDVSx+1tQJUpi9tF8UrrOutKEKjHIlzFHfHf1/wB6mqZHDS7jMQglBIBoKAmmoE1p9aH6GNpjuLx7L7flbCnFu24hm60Lza+SrMcorq3UU2pu3ySdmrXrjLaZcUauh/waJMaS6kFpnMszFvrFkIYSwmnJci3QKSQCCquu9roQaUIIoNcWyU1D/N7/ACQmtN9CEUkoPXBGoHWOwioP9gg/3FpW1cWbQjRmY0kLwssIPJcnevLp++9T/wCpjrP4jC3Td8/sei/gFslWZTMT80+L/stOGNo9xrfjhHWURHoc6sur4GGNo9xrfjhCiIZ1ZdXwMMbR7jW/HCFEQzqy6vgYY2j3Gt+OEKIhnVl1fAwxtHuNb8cIURDOrLq+BhjaPca344QoiGdWXV8DDG0e41vxwhREM6sur4GGNo9xrfjhCiIZ1ZdXwMMbR7jW/HCFEQzqy6vgYY2j3Gt+OEKIhnVl1fAwxtHuNb8cIURDOrLq+BhjaPca344QoiGdWXV8DDG0e41vxwhREM6sur4GGNo9xrfjhCiIZ1ZdXwMMbR7jW/HCFEQzqy6vgYY2j3Gt+OEKIhnVl1fAwxtHuNb8cIURDOrLq+BhjaPca344QoiGdWXV8DDG0e41vxwhREM6sur4GGNo9xrfjhCiIZ1ZdXwMMbR7jW/HCFEQzqy6vgYY2j3Gt+OEKIhnVl1fAwxtHuNb8cIURDOrLq+DNJRxLUykvNh1IOtu8oXh8KoooH4EdtNR2R6V+3vcfPYP6leaZ7QBZbWjSEWK0049LHkSEzazyPKXlkmlOVAUSL1SApWvtEYpGLXfE+j6/wB/o1TaaTLY3GMvnsqmZGTtFb1vtoSJcX0vl5epSuqEcmKhZIKlCgqLh29mW0qNq6H8/j/JokuFdWQGmbMtKW+tuxGkoZbpdUmZU5yiVAKSu8okUIIoBs+Ji2S4nDfE+vBCddV0IRJuqBIBp2GtD8jShp/BEWlaNVnVWSnQC4xLtmZQlM1zbnzlUqdCUkleoqoiiy3WoCRs1GMKxcW9vp7X3G100mUnbG4wln9nglV6QpFutIU0mrhcVMKQGuTF6pANFAkBN0jWVD+DRaKqP5X/AJLpN1/U6faa5Ju22F6PtpuPjly8HlnlC4pV4XFam6KCqppWvw2RxZ66bovx0uJT7vwU6NBnNV0W91L0KWieZbTMTKSoM8+cBeMsVXKKNeSvqvJArr10rsGGbi4nR9F+bva//wAm2Bw0/wBzLXlh14lpISCdSQSQB8AVEk/2Y3L2Mb6sk9F22n7daRaLIdbcUEqBfUi6Cda7ySKXRVRrUUB2bRXNbULadxOVdV1Lb7U37OmA07o4htfKfpqeS8vq8gEpCOT1AVTdoojWkaq7YosymK9R8f3Lp9N16Jz/AKef8We/iW/5eiu3f9f1/YlZv6WbLHXmgQAgBACAEAIAQAgBACAEAIAQAgBACAEAIAQAgBACAPjuO/OrEAapono/Zs7oO6qYMylx8FQbL7JeWZWqlGXF0VBqUm8K6qdlThmzJimL26f3/OptghgcBlzxSp0lgKCa9UKWFKA+ZASCfmAP4jcr/wAmN+/QkNG5Rmfttpq0EvFDq0o/RWkLClqAB66SCKnWNXxrqoYTG1C2vJOWk4rmXD2rWVZ9nqacsQrWp1PJhSH2ywObpS2RqBUV0ugioHbr2RnsscyK9Rf56l0+GFK8zyNZlNM9l1iWfadnPKtRTra1pMtVb7QbUp4VHJVSFcqLv7Te/cNtaDHaY5kLSX9+Nfg1yVDSZ9azbTVorTIpeShKikB5aS4CDQ3rgCQfkK0+J2xqgbavfgzx3KLoeMqptEwDOhZbr1g2sBdP/iVBQr/I+WrbHLvu6HEN1/U0z2iaPWdZOjTRkS8t1j9AhL7VULXed/XokmoqvUmla0qNUY7PMmRRu/8APX9uhqmwQqEy6NpjL57J5KSmLWU7bRWjmyeUvqebEtQ9QBd4VCqqqOtrp2U15bU41DdD+eTTIUPuyu6YWaxY9uuS9mB+60bpU84glR2hQuJACSKEVqSCDq2RdKiiihqf50K5qSi6ELFhUWXQ3SOZ0eLpslYRyly9VtKq3L1P3A0/cfrHWfxGJqm75/Y9J/x+ySrQpmIr7qbvx73/AEWXEi0/HT6dvhHWVs9HlFk2+WMSLT8dPp2+EK2Mosm3yxiRafjp9O3whWxlFk2+WMSLT8dPp2+EK2Mosm3yxiRafjp9O3whWxlFk2+WMSLT8dPp2+EK2Mosm3yxiRafjp9O3whWxlFk2+WMSLT8dPp2+EK2Mosm3yxiRafjp9O3whWxlFk2+WMSLT8dPp2+EK2Mosm3yxiRafjp9O3whWxlFk2+WMSLT8dPp2+EK2Mosm3yxiRafjp9O3whWxlFk2+WMSLT8dPp2+EK2Mosm3yxiRafjp9O3whWxlFk2+WMSLT8dPp2+EK2Mosm3yxiRafjp9O3whWxlFk2+WMSLT8dPp2+EK2Mosm3yxiRafjp9O3whWxlFk2+WMSLT8dPp2+EK2Mosm3yxiRafjp9O3whWxlFk2+WMSLT8dPp2+EK2Mosm3yxiRafjp9O3whWxlFk2+WZ1LBszA54pSUf5lJbClAfEJJSD/FRHpXfd0PnMKTdzNG080IldHtGJd1L6ysAt6pTW6tZU6kqqocnQEjXeNANtIySJ8UcbV3+Px+ppmSoVDfoZsFkKBBNU0umuyhqKfDWSf5MbDNey7eyrR6Wt63Rz9xVWQXFNGXq2tA1f4l7qkKKTQp1027aZrTMigh6fkvkwQt3sgNKLLb0ftpbEk844WiUrUpjk9fwHWJIp/m1V7ARrNsuJxw1NFcaUL6ES2rYFkhNQSB/yBqFaRYyF+ppc7oRJMezlE0ZlygVy1/mP6hQ6EoS3cv0AvAEKKiNauwxiU+Nzabvj3NTlQ0GZKN5NDs10B+dK/Wg+gjaZb2WLQexmdJNI0M2g84hS1VFGb4cu1UtKlXgUkgHrUPb/dM6NwQXpFkqFRRdTs9pNiMaP6RrTZ7q1KWouhIYCUNpcJUkJXe61OyiQABtrEbPHFHB1RKdCoX0KlfOuhOvbr2666/jr1xouKb2aXo1oTJ2noJMTBmXBWirypHrtc3qXAlIWeUCgqlQRsGqoIjFMnxwzVDd597zTBLhcDM2eKQsiXKiitReSATStCUgkA6z2mlTrjYvkzPp0R3WFJt2razbM66tvlCltK0scpRRISkFN5JpsGqtNWr4RjicMLaROBVxXMtvtT0VldG5lsyTq6uISEthgXBySUoUouXtppUgJJqTUisUWabFGuq/1lk6BLqV3Rix5i1+U92MrcuXb10VpevUr/ND9Iy/xJN0/r+x3/8Axy0SpKm4kV19Pioneh1oZN7yR1lL0PTZhZe4h0OtDJveSFL0GYWXuIdDrQyb3khS9BmFl7iHQ60Mm95IUvQZhZe4h0OtDJveSFL0GYWXuIdDrQyb3khS9BmFl7iHQ60Mm95IUvQZhZe4h0OtDJveSFL0GYWXuIdDrQyb3khS9BmFl7iHQ60Mm95IUvQZhZe4h0OtDJveSFL0GYWXuIdDrQyb3khS9BmFl7iHQ60Mm95IUvQZhZe4h0OtDJveSFL0GYWXuIdDrQyb3khS9BmFl7iHQ60Mm95IUvQZhZe4h0OtDJveSFL0GYWXuIdDrQyb3khS9BmFl7iHQ60Mm95IUvQZhZe4h0OtDJveSFL0GYWXuIdDrQyb3khS9BmFl7iHQ60Mm95IUvQZhZe4h0OtDJveSFL0GYWXuIowND/+R6c+ZHu7POu8pyri1cqQpyrhN9Q2KVXaoa9Z16z8THFK6dPYlUy+6Pez9q1dDn5lE21qulKyhYDXJ1LoWKV/aRsqNQOsGMkdoihmKG7/ADoaIZMLh9yhOuciHG5ZwqaURWgKQ4EnqkpOunaAflqrs1pX3NrqUXuG9JnZZkv7+tdKJ6YCFuXUpccClAqACUpJFTsoATq1CIxOiG9I5hVb6ssvtH0La0VdQW5hPXQgJauKvkoSlK11/aATVWs7VUA+FNnnuZ+CybLUPUp5nnSskuLqUBs9c62wAAj/ALQAKJ2Cg+EaKUU1xal29nugrelMm+tMw2VJaUkNlCgpt5X+GpXYU6laxX6giM0+e5bSu/PJfKlKJXlOm6WbOLRZ0xyiSCguNhSUqB/cBWhKTs+B17QdehfzK+JFL/kdyZ5sK54+2ieeuISLgWpKlBtNSQKCqroJJoNl46oPom0gnU7my8aZ6AN6O6PsPOTTdSgpVRCjyrhUpablNnVITU0FEDt25pVoccTV3+C6ZKShvKM3PutKbLTiwWqhuiyLgUSVU+FamvxqaxqcKd/yUKOJfktfsz0UZ0ntgCZeRRuqnGSlQWpAFAUkdUi8Ug66/LWIz2ibFLh6L9S2TLUXVkJbdnnRi2S3KzIcdaJCltJUm4saqAmhvD4jZ8a7LYIsSG9roRjVEXRkUp9SpcIUolCSVBJOoFVLxA7CaCtNtB8Incr7ytts1v8A6ef8We/iW/5ejDbv+v6/sa7N/SzZY680CAEAIAQAgBACAEAIAQAgBACAEAIAQAgBACAEAIAQB8gybHOplKL6EXjS84uiB/J7B89kd83crzrIVe7i5aUezx2wLDZfmHWBVB5Sr+1y+opDerr1Rd1Duk7NmeXaVHE0l/vyXxybleVqU0gmpJlCJV5aUNhYSgHqEOElV5OxVa061dVB2CLnLhd7aK1MiXQmfZ/of0qtNILjYbSf1U8rR0JA2hJGsE0FQdVeyK587DXt9EpUurqyLtKz3tE7ZSFuMl9ohX6awvk1pOqtRQKB101kUHyicMSmw+3Q4iTlxdDlmrUftFpCLQeUtKVKKS4sqKS4ReN41VQ0BI16xWlSayUEMPVIi43F0Zbpj2bus6JpmVvyw66iV86HJFkpTdIVTWq9eFBtvDtjOrSnHTc/3vLnI/lKnJW1MWcxcs95baQ5ynUUU1WAACSNZApqB1azq1xe5cMTvaKVHFD0R3aOWG5pbbRQ26yla13lBSwlRCjVRQmlCQKm6PpSIzJilQ+xKCGt9We2m2jB0XthSHFslJWotoDt5YaqbpWKatVBr269uuOJM3EhOZkFDvI2ft+atJpabQfW4lxYcUFqqL4BAUkbEaiU0TQU1bAKThlww+yIOZE1cy02N7OXLU0XdmWnpc05MtKEz1LovcqHCQLhSLpodYodkUR2lQxqG5/77FqkXw33lTZnnbKLrcg9QLolS2lkXgk11K1Kuk69VK0EXuFRXNoqqcF6R7yzL2lNtUdda5d2nWdcCAtQASBWlLxoNu0/EnXw2pcPt0OUnMi6smtO9CFaKuJK3WihSW7qeV/VUq4kOEJp+29eNdgBA27a5M/E/BOZKp6j2e6WO6KqfMm2hfLcnW+TquX6Up/3H6Rl/iMTVP6/sdz/AAOwwWtR1Nqm72+b/ouOLk1l2PqvjHWYjO9yGTvfgYuTWXY+q+MMRjIZO9+Bi5NZdj6r4wxGMhk734GLk1l2PqvjDEYyGTvfgYuTWXY+q+MMRjIZO9+Bi5NZdj6r4wxGMhk734GLk1l2PqvjDEYyGTvfgYuTWXY+q+MMRjIZO9+Bi5NZdj6r4wxGMhk734GLk1l2PqvjDEYyGTvfgYuTWXY+q+MMRjIZO9+Bi5NZdj6r4wxGMhk734GLk1l2PqvjDEYyGTvfgYuTWXY+q+MMRjIZO9+Bi5NZdj6r4wxGMhk734GLk1l2PqvjDEYyGTvfgYuTWXY+q+MMRjIZO9+Bi5NZdj6r4wxGMhk734GLk1l2PqvjDEYyGTvfgYuTWXY+q+MMRjIZO9+Bi5NZdj6r4wxGMhk734GLk1l2PqvjDEYyGTvfgYuTWXY+q+MMRjIZO9+DJOaOdraz/oVHpKlqeFUMS/BOW1pFPW5KqbtQKWgrC0J5AgNFKSkBumxN00umvx264qgly4HfCWRRRxK5og+aueGvdmLaodSqiLQkrGtGbsMuGygttbiQkuBo3wmoJCT2VIFe3qjZEI1BHdUThccPsjwtV5+1rQW9ONnlHKFRSyQCoAAqoNQJpU01VJ1DZHMNMKuTOIlFE72jk5q54a92YlVDqRoi0Jx3SKeesoyzoJl+SQ2GuQNwBBBSodt+8LxVXWT8KAVYctRVfktccd11xB81c8Ne7MW1Q6lVEWh22PNTFjTwdkEKDiQoJUWSSgqBSVCuq9Qka67YhHRGrmycFULvSP1bM7NW2+ldpJWtxKAi/wAkbygkmhV8VCtL20gCtTrKBQQK5CKuL3Rwc1c8Ne7MTqh1IURaE7Z+kU9Z1nJYlQQwA4lbRlzdcDtb3KdqjQhI1igSKU1k1RS5cTqfuWqKNK5IguaOeGvdmLaodSqiLQ6LP5WQnkOtNEqbUFpCmlFN5JqCR20NDT5RGJwxK68lCooXfcdttWvO260gWvfdU2VlK1NG/RZBKSQACmoqBTVUgatQjBDLg/pJROOJXNHjZcq51v019n/tn5x1/wDEmnTd8/sen/4x/Li1dP6f/Y7uaueGvdmOsPVVw6rkc1c8Ne7MBXDquRzVzw17swFcOq5HNXPDXuzAVw6rkc1c8Ne7MBXDquRzVzw17swFcOq5HNXPDXuzAVw6rkc1c8Ne7MBXDquRzVzw17swFcOq5HNXPDXuzAVw6rkc1c8Ne7MBXDquRzVzw17swFcOq5HNXPDXuzAVw6rkc1c8Ne7MBXDquRzVzw17swFcOq5HNXPDXuzAVw6rkc1c8Ne7MBXDquRzVzw17swFcOq5HNXPDXuzAVw6rkc1c8Ne7MBXDquRzVzw17swFcOq5HNXPDXuzAVw6rkc1c8Ne7MBXDquT6hjSfPBACAEAIAQAgBACAEAIAQAgBACAEAIAQAgBACAEAIAQAgBACAEAIAQAgBACAEAIAQAgBACAM0xfayrm9TFWJ8Hf5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MX2sq5vUwxPgZBM3ryZHWKz09wrAXCsBcKwFwrAXCsBcKwFwrAXCsBcKwFwrAXCsBcKwFwrAXCsBcKwFwrAXCsBcKwFwrAXCsBcKwFwrAXCsBcKwFwrAXCsBcKwFwrAXCsBcKwFwrAXCsBcKwFwrAXCsBcKwFwrAXCsBcfS3uCUysv6ZHCNFK0PAeqnb3yx7glMrL+mRwhStB6qdvfLHuCUysv6ZHCFK0Hqp298se4JTKy/pkcIUrQeqnb3yx7glMrL+mRwhStB6qdvfLHuCUysv6ZHCFK0Hqp298se4JTKy/pkcIUrQeqnb3yx7glMrL+mRwhStB6qdvfLHuCUysv6ZHCFK0Hqp298se4JTKy/pkcIUrQeqnb3yx7glMrL+mRwhStB6qdvfLHuCUysv6ZHCFK0Hqp298se4JTKy/pkcIUrQeqnb3yx7glMrL+mRwhStB6qdvfLHuCUysv6ZHCFK0Hqp298se4JTKy/pkcIUrQeqnb3yx7glMrL+mRwhStB6qdvfLHuCUysv6ZHCFK0Hqp298se4JTKy/pkcIUrQeqnb3yx7glMrL+mRwhStB6qdvfLHuCUysv6ZHCFK0Hqp298se4JTKy/pkcIUrQeqnb3yx7glMrL+mRwhStB6qdvfLHuCUysv6ZHCFK0Hqp298se4JTKy/pkcIUrQeqnb3yx7glMrL+mRwhStB6qdvfLHuCUysv6ZHCFK0Hqp298se4JTKy/pkcIUrQeqnb3yx7glMrL+mRwhStB6qdvfLHuCUysv6ZHCFK0Hqp298se4JTKy/pkcIUrQeqnb3yx7glMrL+mRwhStB6qdvfLHuCUysv6ZHCFK0Hqp298se4JTKy/pkcIUrQeqnb3yx7glMrL+mRwhStB6qdvfLHuCUysv6ZHCFK0Hqp298se4JTKy/pkcIUrQeqnb3yx7glMrL+mRwhStB6qdvfLHuCUysv6ZHCFK0Hqp298sreKFnd53cGI4iN+S2rRcjFCzu87uDDEQyW1aLkYoWd3ndwYYiGS2rRcjFCzu87uDDEQyW1aLkYoWd3ndwYYiGS2rRcjFCzu87uDDEQyW1aLkYoWd3ndwYYiGS2rRcjFCzu87uDDEQyW1aLkYoWd3ndwYYiGS2rRcjFCzu87uDDEQyW1aLkYoWd3ndwYYiGS2rRcjFCzu87uDDEQyW1aLkYoWd3ndwYYiGS2rRcjFCzu87uDDEQyW1aLkYoWd3ndwYYiGS2rRcjFCzu87uDDEQyW1aLkYoWd3ndwYYiGS2rRcjFCzu87uDDEQyW1aLkYoWd3ndwYYiGS2rRcjFCzu87uDDEQyW1aLkYoWd3ndwYYiGS2rRcjFCzu87uDDEQyW1aLkYoWd3ndwYYiGS2rRcjFCzu87uDDEQyW1aLkYoWd3ndwYYiGS2rRcjFCzu87uDDEQyW1aLkYoWd3ndwYYiGS2rRcjFCzu87uDDEQyW1aLkYoWd3ndwYYiGS2rRcjFCzu87uDDEQyW1aLkYoWd3ndwYYiGS2rRcjFCzu87uDDEQyW1aLkYoWd3ndwYYiGS2rRcjFCzu87uDDEQyW1aLkYoWd3ndwYYiGS2rRcjFCzu87uDDEQyW1aLkYoWd3ndwYYiGS2rRcjFCzu87uDDEQyW1aLkYoWd3ndwYYiGS2rRcmHRQewEAIAQAgBACAEAIAQAgBACAEAIAQAgBACAEAIAQAgBACAEAIAQAgBACAEAIAQAgBACAEAIA3zDmzMt9y7+UaKEeLze2b/AAvoYc2ZlvuXfyhQhm9s3+F9DDmzMt9y7+UKEM3tm/wvoYc2ZlvuXfyhQhm9s3+F9DDmzMt9y7+UKEM3tm/wvoYc2ZlvuXfyhQhm9s3+F9DDmzMt9y7+UKEM3tm/wvoYc2ZlvuXfyhQhm9s3+F9DDmzMt9y7+UKEM3tm/wAL6GHNmZb7l38oUIZvbN/hfQw5szLfcu/lChDN7Zv8L6GHNmZb7l38oUIZvbN/hfQw5szLfcu/lChDN7Zv8L6GHNmZb7l38oUIZvbN/hfQw5szLfcu/lChDN7Zv8L6GHNmZb7l38oUIZvbN/hfQw5szLfcu/lChDN7Zv8AC+hhzZmW+5d/KFCGb2zf4X0MObMy33Lv5QoQze2b/C+hhzZmW+5d/KFCGb2zf4X0MObMy33Lv5QoQze2b/C+hhzZmW+5d/KFCGb2zf4X0MObMy33Lv5QoQze2b/C+hhzZmW+5d/KFCGb2zf4X0MObMy33Lv5QoQze2b/AAvoYc2ZlvuXfyhQhm9s3+F9DDmzMt9y7+UKEM3tm/wvoYc2ZlvuXfyhQhm9s3+F9DDmzMt9y7+UKEM3tm/wvoYc2ZlvuXfyhQhm9s3+F9DDmzMt9y7+UKEM3tm/wvoYc2ZlvuXfyhQhm9s3+F9DDmzMt9y7+UKEM3tm/wAL6GHNmZb7l38oUIZvbN/hfQw5szLfcu/lChDN7Zv8L6GHNmZb7l38oUIZvbN/hfQw5szLfcu/lChDN7Zv8L6GHNmZb7l38oUIZvbN/hfQw5szLfcu/lChDN7Zv8L6OvppZ2bZ88K4dSrLrV22OmlnZtnzwrh1GXWrtsdNLOzbPnhXDqMutXbY6aWdm2fPCuHUZdau2x00s7Ns+eFcOoy61dtjppZ2bZ88K4dRl1q7bHTSzs2z54Vw6jLrV22OmlnZtnzwrh1GXWrtsdNLOzbPnhXDqMutXbY6aWdm2fPCuHUZdau2x00s7Ns+eFcOoy61dtjppZ2bZ88K4dRl1q7bHTSzs2z54Vw6jLrV22OmlnZtnzwrh1GXWrtsdNLOzbPnhXDqMutXbY6aWdm2fPCuHUZdau2x00s7Ns+eFcOoy61dtjppZ2bZ88K4dRl1q7bHTSzs2z54Vw6jLrV22OmlnZtnzwrh1GXWrtsdNLOzbPnhXDqMutXbY6aWdm2fPCuHUZdau2x00s7Ns+eFcOoy61dtjppZ2bZ88K4dRl1q7bHTSzs2z54Vw6jLrV22OmlnZtnzwrh1GXWrtsdNLOzbPnhXDqMutXbY6aWdm2fPCuHUZdau2x00s7Ns+eFcOoy61dtjppZ2bZ88K4dRl1q7bHTSzs2z54Vw6jLrV22OmlnZtnzwrh1GXWrtsdNLOzbPnhXDqMutXbY6aWdm2fPCuHUZdau2x00s7Ns+eFcOoy61dtjppZ2bZ88K4dRl1q7bHTSzs2z54Vw6jLrV22OmlnZtnzwrh1GXWrtsdNLOzbPnhXDqMutXbZ88RnPciAEAIAQAgBACAEAIAQAgBACAEAIAQAgBACAEAIAQAgBACAEAIAQAgBACAEAIAQAgBACAEAIAQAgBACAEAIAQAgBACAEAIAQAgBACAEAIAQAgBACAEAIAQAgBACAEAIAQAgBACAEAIAQAgD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32" y="1556388"/>
            <a:ext cx="8210247" cy="43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190452" y="2890204"/>
            <a:ext cx="8749862" cy="1724107"/>
          </a:xfrm>
          <a:prstGeom prst="rect">
            <a:avLst/>
          </a:prstGeom>
          <a:solidFill>
            <a:srgbClr val="9D25B1"/>
          </a:solidFill>
          <a:ln w="63500">
            <a:solidFill>
              <a:srgbClr val="FFFF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What food does your family eat?</a:t>
            </a:r>
          </a:p>
        </p:txBody>
      </p:sp>
    </p:spTree>
    <p:extLst>
      <p:ext uri="{BB962C8B-B14F-4D97-AF65-F5344CB8AC3E}">
        <p14:creationId xmlns:p14="http://schemas.microsoft.com/office/powerpoint/2010/main" val="1436439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3"/>
          <p:cNvSpPr/>
          <p:nvPr/>
        </p:nvSpPr>
        <p:spPr>
          <a:xfrm>
            <a:off x="251524" y="188640"/>
            <a:ext cx="8640961" cy="1008107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9D25B1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Let‘s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eat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, </a:t>
            </a: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american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style</a:t>
            </a:r>
          </a:p>
        </p:txBody>
      </p:sp>
      <p:cxnSp>
        <p:nvCxnSpPr>
          <p:cNvPr id="4" name="Gerade Verbindung 8"/>
          <p:cNvCxnSpPr/>
          <p:nvPr/>
        </p:nvCxnSpPr>
        <p:spPr>
          <a:xfrm>
            <a:off x="0" y="6309323"/>
            <a:ext cx="9144000" cy="0"/>
          </a:xfrm>
          <a:prstGeom prst="straightConnector1">
            <a:avLst/>
          </a:prstGeom>
          <a:noFill/>
          <a:ln w="9528">
            <a:solidFill>
              <a:srgbClr val="A6A6A6"/>
            </a:solidFill>
            <a:prstDash val="solid"/>
          </a:ln>
        </p:spPr>
      </p:cxnSp>
      <p:sp>
        <p:nvSpPr>
          <p:cNvPr id="5" name="Textfeld 10"/>
          <p:cNvSpPr txBox="1"/>
          <p:nvPr/>
        </p:nvSpPr>
        <p:spPr>
          <a:xfrm>
            <a:off x="6804251" y="6453332"/>
            <a:ext cx="2088233" cy="246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000" b="0" i="0" u="none" strike="noStrike" kern="1200" cap="none" spc="0" baseline="0" dirty="0" err="1">
                <a:solidFill>
                  <a:srgbClr val="7F7F7F"/>
                </a:solidFill>
                <a:uFillTx/>
                <a:latin typeface="Georgia" pitchFamily="18"/>
              </a:rPr>
              <a:t>Let‘s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 err="1" smtClean="0">
                <a:solidFill>
                  <a:srgbClr val="7F7F7F"/>
                </a:solidFill>
                <a:uFillTx/>
                <a:latin typeface="Georgia" pitchFamily="18"/>
              </a:rPr>
              <a:t>Explore</a:t>
            </a:r>
            <a:r>
              <a:rPr lang="de-DE" sz="1000" b="0" i="0" u="none" strike="noStrike" kern="1200" cap="none" spc="0" baseline="0" dirty="0" smtClean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Modern Germany</a:t>
            </a:r>
            <a:endParaRPr lang="de-DE" sz="1000" b="0" i="0" u="none" strike="noStrike" kern="1200" cap="none" spc="0" baseline="0" dirty="0">
              <a:solidFill>
                <a:srgbClr val="7F7F7F"/>
              </a:solidFill>
              <a:uFillTx/>
              <a:latin typeface="Calibri"/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7939144" y="158160"/>
            <a:ext cx="1080000" cy="1080000"/>
          </a:xfrm>
          <a:prstGeom prst="ellipse">
            <a:avLst/>
          </a:prstGeom>
          <a:solidFill>
            <a:srgbClr val="9D25B1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bg1"/>
                </a:solidFill>
                <a:latin typeface="Century" pitchFamily="18" charset="0"/>
              </a:rPr>
              <a:t>2.2</a:t>
            </a:r>
            <a:endParaRPr lang="de-DE" b="1" dirty="0">
              <a:solidFill>
                <a:schemeClr val="bg1"/>
              </a:solidFill>
              <a:latin typeface="Century" pitchFamily="18" charset="0"/>
            </a:endParaRPr>
          </a:p>
        </p:txBody>
      </p:sp>
      <p:pic>
        <p:nvPicPr>
          <p:cNvPr id="10" name="Content Placeholder 5" descr="Screen shot 2011-07-20 at 6.12.14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" r="188"/>
          <a:stretch/>
        </p:blipFill>
        <p:spPr>
          <a:xfrm>
            <a:off x="1757502" y="1943391"/>
            <a:ext cx="5616000" cy="3772579"/>
          </a:xfrm>
          <a:prstGeom prst="rect">
            <a:avLst/>
          </a:prstGeom>
          <a:ln w="2540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1611904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3"/>
          <p:cNvSpPr/>
          <p:nvPr/>
        </p:nvSpPr>
        <p:spPr>
          <a:xfrm>
            <a:off x="251524" y="188640"/>
            <a:ext cx="8640961" cy="1008107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9D25B1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Let‘s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eat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, </a:t>
            </a: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american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style</a:t>
            </a:r>
          </a:p>
        </p:txBody>
      </p:sp>
      <p:cxnSp>
        <p:nvCxnSpPr>
          <p:cNvPr id="4" name="Gerade Verbindung 8"/>
          <p:cNvCxnSpPr/>
          <p:nvPr/>
        </p:nvCxnSpPr>
        <p:spPr>
          <a:xfrm>
            <a:off x="0" y="6309323"/>
            <a:ext cx="9144000" cy="0"/>
          </a:xfrm>
          <a:prstGeom prst="straightConnector1">
            <a:avLst/>
          </a:prstGeom>
          <a:noFill/>
          <a:ln w="9528">
            <a:solidFill>
              <a:srgbClr val="A6A6A6"/>
            </a:solidFill>
            <a:prstDash val="solid"/>
          </a:ln>
        </p:spPr>
      </p:cxnSp>
      <p:sp>
        <p:nvSpPr>
          <p:cNvPr id="5" name="Textfeld 10"/>
          <p:cNvSpPr txBox="1"/>
          <p:nvPr/>
        </p:nvSpPr>
        <p:spPr>
          <a:xfrm>
            <a:off x="6804251" y="6453332"/>
            <a:ext cx="2088233" cy="246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000" b="0" i="0" u="none" strike="noStrike" kern="1200" cap="none" spc="0" baseline="0" dirty="0" err="1">
                <a:solidFill>
                  <a:srgbClr val="7F7F7F"/>
                </a:solidFill>
                <a:uFillTx/>
                <a:latin typeface="Georgia" pitchFamily="18"/>
              </a:rPr>
              <a:t>Let‘s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 err="1" smtClean="0">
                <a:solidFill>
                  <a:srgbClr val="7F7F7F"/>
                </a:solidFill>
                <a:uFillTx/>
                <a:latin typeface="Georgia" pitchFamily="18"/>
              </a:rPr>
              <a:t>Explore</a:t>
            </a:r>
            <a:r>
              <a:rPr lang="de-DE" sz="1000" b="0" i="0" u="none" strike="noStrike" kern="1200" cap="none" spc="0" baseline="0" dirty="0" smtClean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Modern Germany</a:t>
            </a:r>
            <a:endParaRPr lang="de-DE" sz="1000" b="0" i="0" u="none" strike="noStrike" kern="1200" cap="none" spc="0" baseline="0" dirty="0">
              <a:solidFill>
                <a:srgbClr val="7F7F7F"/>
              </a:solidFill>
              <a:uFillTx/>
              <a:latin typeface="Calibri"/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7939144" y="158160"/>
            <a:ext cx="1080000" cy="1080000"/>
          </a:xfrm>
          <a:prstGeom prst="ellipse">
            <a:avLst/>
          </a:prstGeom>
          <a:solidFill>
            <a:srgbClr val="9D25B1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bg1"/>
                </a:solidFill>
                <a:latin typeface="Century" pitchFamily="18" charset="0"/>
              </a:rPr>
              <a:t>2.2</a:t>
            </a:r>
            <a:endParaRPr lang="de-DE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293310" y="1535502"/>
            <a:ext cx="8599173" cy="4624072"/>
          </a:xfrm>
          <a:prstGeom prst="rect">
            <a:avLst/>
          </a:prstGeom>
          <a:solidFill>
            <a:srgbClr val="9D25B1"/>
          </a:solidFill>
          <a:ln w="63500">
            <a:solidFill>
              <a:srgbClr val="FFFF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3200" b="1" u="sng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United States: </a:t>
            </a:r>
            <a:endParaRPr lang="en-US" sz="3200" b="1" u="sng" spc="150" dirty="0" smtClean="0">
              <a:ln w="11430"/>
              <a:solidFill>
                <a:schemeClr val="bg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" pitchFamily="18" charset="0"/>
            </a:endParaRPr>
          </a:p>
          <a:p>
            <a:r>
              <a:rPr lang="en-US" sz="2800" b="1" spc="150" dirty="0" smtClean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The </a:t>
            </a:r>
            <a:r>
              <a:rPr lang="en-US" sz="2800" b="1" spc="150" dirty="0" err="1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Revis</a:t>
            </a:r>
            <a:r>
              <a:rPr lang="en-US" sz="2800" b="1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 family of North Carolina </a:t>
            </a:r>
            <a:br>
              <a:rPr lang="en-US" sz="2800" b="1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</a:br>
            <a:endParaRPr lang="en-US" sz="2800" b="1" spc="150" dirty="0" smtClean="0">
              <a:ln w="11430"/>
              <a:solidFill>
                <a:schemeClr val="bg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" pitchFamily="18" charset="0"/>
            </a:endParaRPr>
          </a:p>
          <a:p>
            <a:r>
              <a:rPr lang="en-US" sz="2800" b="1" spc="150" dirty="0" smtClean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Food </a:t>
            </a:r>
            <a:r>
              <a:rPr lang="en-US" sz="2800" b="1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expenditure for one week: </a:t>
            </a:r>
            <a:endParaRPr lang="en-US" sz="2800" b="1" spc="150" dirty="0" smtClean="0">
              <a:ln w="11430"/>
              <a:solidFill>
                <a:schemeClr val="bg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" pitchFamily="18" charset="0"/>
            </a:endParaRPr>
          </a:p>
          <a:p>
            <a:r>
              <a:rPr lang="en-US" sz="2800" b="1" spc="150" dirty="0" smtClean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$</a:t>
            </a:r>
            <a:r>
              <a:rPr lang="en-US" sz="2800" b="1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341.98 </a:t>
            </a:r>
            <a:br>
              <a:rPr lang="en-US" sz="2800" b="1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</a:br>
            <a:endParaRPr lang="en-US" sz="2800" b="1" spc="150" dirty="0" smtClean="0">
              <a:ln w="11430"/>
              <a:solidFill>
                <a:schemeClr val="bg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" pitchFamily="18" charset="0"/>
            </a:endParaRPr>
          </a:p>
          <a:p>
            <a:r>
              <a:rPr lang="en-US" sz="2800" b="1" spc="150" dirty="0" smtClean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Favorite </a:t>
            </a:r>
            <a:r>
              <a:rPr lang="en-US" sz="2800" b="1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foods: </a:t>
            </a:r>
            <a:endParaRPr lang="en-US" sz="2800" b="1" spc="150" dirty="0" smtClean="0">
              <a:ln w="11430"/>
              <a:solidFill>
                <a:schemeClr val="bg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" pitchFamily="18" charset="0"/>
            </a:endParaRPr>
          </a:p>
          <a:p>
            <a:r>
              <a:rPr lang="en-US" sz="2800" b="1" spc="150" dirty="0" smtClean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spaghetti</a:t>
            </a:r>
            <a:r>
              <a:rPr lang="en-US" sz="2800" b="1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, potatoes, sesame </a:t>
            </a:r>
            <a:r>
              <a:rPr lang="en-US" sz="2800" b="1" spc="150" dirty="0" smtClean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chicken</a:t>
            </a:r>
            <a:endParaRPr lang="de-DE" sz="2800" b="1" spc="150" dirty="0">
              <a:ln w="11430"/>
              <a:solidFill>
                <a:schemeClr val="bg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307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3"/>
          <p:cNvSpPr/>
          <p:nvPr/>
        </p:nvSpPr>
        <p:spPr>
          <a:xfrm>
            <a:off x="251524" y="188640"/>
            <a:ext cx="8640961" cy="1008107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9D25B1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Let‘s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eat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, </a:t>
            </a: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german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style</a:t>
            </a:r>
          </a:p>
        </p:txBody>
      </p:sp>
      <p:cxnSp>
        <p:nvCxnSpPr>
          <p:cNvPr id="4" name="Gerade Verbindung 8"/>
          <p:cNvCxnSpPr/>
          <p:nvPr/>
        </p:nvCxnSpPr>
        <p:spPr>
          <a:xfrm>
            <a:off x="0" y="6309323"/>
            <a:ext cx="9144000" cy="0"/>
          </a:xfrm>
          <a:prstGeom prst="straightConnector1">
            <a:avLst/>
          </a:prstGeom>
          <a:noFill/>
          <a:ln w="9528">
            <a:solidFill>
              <a:srgbClr val="A6A6A6"/>
            </a:solidFill>
            <a:prstDash val="solid"/>
          </a:ln>
        </p:spPr>
      </p:cxnSp>
      <p:sp>
        <p:nvSpPr>
          <p:cNvPr id="5" name="Textfeld 10"/>
          <p:cNvSpPr txBox="1"/>
          <p:nvPr/>
        </p:nvSpPr>
        <p:spPr>
          <a:xfrm>
            <a:off x="6804251" y="6453332"/>
            <a:ext cx="2088233" cy="246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000" b="0" i="0" u="none" strike="noStrike" kern="1200" cap="none" spc="0" baseline="0" dirty="0" err="1">
                <a:solidFill>
                  <a:srgbClr val="7F7F7F"/>
                </a:solidFill>
                <a:uFillTx/>
                <a:latin typeface="Georgia" pitchFamily="18"/>
              </a:rPr>
              <a:t>Let‘s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 err="1" smtClean="0">
                <a:solidFill>
                  <a:srgbClr val="7F7F7F"/>
                </a:solidFill>
                <a:uFillTx/>
                <a:latin typeface="Georgia" pitchFamily="18"/>
              </a:rPr>
              <a:t>Explore</a:t>
            </a:r>
            <a:r>
              <a:rPr lang="de-DE" sz="1000" b="0" i="0" u="none" strike="noStrike" kern="1200" cap="none" spc="0" baseline="0" dirty="0" smtClean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Modern Germany</a:t>
            </a:r>
            <a:endParaRPr lang="de-DE" sz="1000" b="0" i="0" u="none" strike="noStrike" kern="1200" cap="none" spc="0" baseline="0" dirty="0">
              <a:solidFill>
                <a:srgbClr val="7F7F7F"/>
              </a:solidFill>
              <a:uFillTx/>
              <a:latin typeface="Calibri"/>
            </a:endParaRPr>
          </a:p>
        </p:txBody>
      </p:sp>
      <p:sp>
        <p:nvSpPr>
          <p:cNvPr id="3" name="AutoShape 5" descr="http://www.wecowi.de/images/f/f8/Deutschland-Flagge.svg"/>
          <p:cNvSpPr>
            <a:spLocks noChangeAspect="1" noChangeArrowheads="1"/>
          </p:cNvSpPr>
          <p:nvPr/>
        </p:nvSpPr>
        <p:spPr bwMode="auto">
          <a:xfrm>
            <a:off x="155575" y="-1790700"/>
            <a:ext cx="623887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544" y="1673526"/>
            <a:ext cx="7200000" cy="43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190452" y="2848568"/>
            <a:ext cx="8749862" cy="1724107"/>
          </a:xfrm>
          <a:prstGeom prst="rect">
            <a:avLst/>
          </a:prstGeom>
          <a:solidFill>
            <a:srgbClr val="9D25B1"/>
          </a:solidFill>
          <a:ln w="63500">
            <a:solidFill>
              <a:srgbClr val="FFFF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What </a:t>
            </a:r>
            <a:r>
              <a:rPr lang="en-US" sz="2800" b="1" cap="all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food do you think you will see?</a:t>
            </a:r>
          </a:p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cap="all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What food won’t you see?</a:t>
            </a:r>
          </a:p>
        </p:txBody>
      </p:sp>
      <p:sp>
        <p:nvSpPr>
          <p:cNvPr id="25" name="Ellipse 24"/>
          <p:cNvSpPr/>
          <p:nvPr/>
        </p:nvSpPr>
        <p:spPr>
          <a:xfrm>
            <a:off x="7939144" y="158160"/>
            <a:ext cx="1080000" cy="1080000"/>
          </a:xfrm>
          <a:prstGeom prst="ellipse">
            <a:avLst/>
          </a:prstGeom>
          <a:solidFill>
            <a:srgbClr val="9D25B1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bg1"/>
                </a:solidFill>
                <a:latin typeface="Century" pitchFamily="18" charset="0"/>
              </a:rPr>
              <a:t>2.2</a:t>
            </a:r>
            <a:endParaRPr lang="de-DE" b="1" dirty="0">
              <a:solidFill>
                <a:schemeClr val="bg1"/>
              </a:solidFill>
              <a:latin typeface="Century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322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3"/>
          <p:cNvSpPr/>
          <p:nvPr/>
        </p:nvSpPr>
        <p:spPr>
          <a:xfrm>
            <a:off x="251524" y="188640"/>
            <a:ext cx="8640961" cy="1008107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9D25B1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Let‘s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eat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, </a:t>
            </a: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german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style</a:t>
            </a:r>
          </a:p>
        </p:txBody>
      </p:sp>
      <p:cxnSp>
        <p:nvCxnSpPr>
          <p:cNvPr id="4" name="Gerade Verbindung 8"/>
          <p:cNvCxnSpPr/>
          <p:nvPr/>
        </p:nvCxnSpPr>
        <p:spPr>
          <a:xfrm>
            <a:off x="0" y="6309323"/>
            <a:ext cx="9144000" cy="0"/>
          </a:xfrm>
          <a:prstGeom prst="straightConnector1">
            <a:avLst/>
          </a:prstGeom>
          <a:noFill/>
          <a:ln w="9528">
            <a:solidFill>
              <a:srgbClr val="A6A6A6"/>
            </a:solidFill>
            <a:prstDash val="solid"/>
          </a:ln>
        </p:spPr>
      </p:cxnSp>
      <p:sp>
        <p:nvSpPr>
          <p:cNvPr id="5" name="Textfeld 10"/>
          <p:cNvSpPr txBox="1"/>
          <p:nvPr/>
        </p:nvSpPr>
        <p:spPr>
          <a:xfrm>
            <a:off x="6804251" y="6453332"/>
            <a:ext cx="2088233" cy="246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000" b="0" i="0" u="none" strike="noStrike" kern="1200" cap="none" spc="0" baseline="0" dirty="0" err="1">
                <a:solidFill>
                  <a:srgbClr val="7F7F7F"/>
                </a:solidFill>
                <a:uFillTx/>
                <a:latin typeface="Georgia" pitchFamily="18"/>
              </a:rPr>
              <a:t>Let‘s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 err="1" smtClean="0">
                <a:solidFill>
                  <a:srgbClr val="7F7F7F"/>
                </a:solidFill>
                <a:uFillTx/>
                <a:latin typeface="Georgia" pitchFamily="18"/>
              </a:rPr>
              <a:t>Explore</a:t>
            </a:r>
            <a:r>
              <a:rPr lang="de-DE" sz="1000" b="0" i="0" u="none" strike="noStrike" kern="1200" cap="none" spc="0" baseline="0" dirty="0" smtClean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Modern Germany</a:t>
            </a:r>
            <a:endParaRPr lang="de-DE" sz="1000" b="0" i="0" u="none" strike="noStrike" kern="1200" cap="none" spc="0" baseline="0" dirty="0">
              <a:solidFill>
                <a:srgbClr val="7F7F7F"/>
              </a:solidFill>
              <a:uFillTx/>
              <a:latin typeface="Calibri"/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7939144" y="158160"/>
            <a:ext cx="1080000" cy="1080000"/>
          </a:xfrm>
          <a:prstGeom prst="ellipse">
            <a:avLst/>
          </a:prstGeom>
          <a:solidFill>
            <a:srgbClr val="9D25B1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bg1"/>
                </a:solidFill>
                <a:latin typeface="Century" pitchFamily="18" charset="0"/>
              </a:rPr>
              <a:t>2.2</a:t>
            </a:r>
            <a:endParaRPr lang="de-DE" b="1" dirty="0">
              <a:solidFill>
                <a:schemeClr val="bg1"/>
              </a:solidFill>
              <a:latin typeface="Century" pitchFamily="18" charset="0"/>
            </a:endParaRPr>
          </a:p>
        </p:txBody>
      </p:sp>
      <p:pic>
        <p:nvPicPr>
          <p:cNvPr id="9" name="Picture 9" descr="Screen shot 2011-07-20 at 6.20.2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434" y="1951809"/>
            <a:ext cx="5597738" cy="3772800"/>
          </a:xfrm>
          <a:prstGeom prst="rect">
            <a:avLst/>
          </a:prstGeom>
          <a:ln w="2540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987038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3"/>
          <p:cNvSpPr/>
          <p:nvPr/>
        </p:nvSpPr>
        <p:spPr>
          <a:xfrm>
            <a:off x="251524" y="188640"/>
            <a:ext cx="8640961" cy="1008107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9D25B1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Let‘s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eat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, </a:t>
            </a: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german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style</a:t>
            </a:r>
          </a:p>
        </p:txBody>
      </p:sp>
      <p:cxnSp>
        <p:nvCxnSpPr>
          <p:cNvPr id="4" name="Gerade Verbindung 8"/>
          <p:cNvCxnSpPr/>
          <p:nvPr/>
        </p:nvCxnSpPr>
        <p:spPr>
          <a:xfrm>
            <a:off x="0" y="6309323"/>
            <a:ext cx="9144000" cy="0"/>
          </a:xfrm>
          <a:prstGeom prst="straightConnector1">
            <a:avLst/>
          </a:prstGeom>
          <a:noFill/>
          <a:ln w="9528">
            <a:solidFill>
              <a:srgbClr val="A6A6A6"/>
            </a:solidFill>
            <a:prstDash val="solid"/>
          </a:ln>
        </p:spPr>
      </p:cxnSp>
      <p:sp>
        <p:nvSpPr>
          <p:cNvPr id="5" name="Textfeld 10"/>
          <p:cNvSpPr txBox="1"/>
          <p:nvPr/>
        </p:nvSpPr>
        <p:spPr>
          <a:xfrm>
            <a:off x="6804251" y="6453332"/>
            <a:ext cx="2088233" cy="246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000" b="0" i="0" u="none" strike="noStrike" kern="1200" cap="none" spc="0" baseline="0" dirty="0" err="1">
                <a:solidFill>
                  <a:srgbClr val="7F7F7F"/>
                </a:solidFill>
                <a:uFillTx/>
                <a:latin typeface="Georgia" pitchFamily="18"/>
              </a:rPr>
              <a:t>Let‘s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 err="1" smtClean="0">
                <a:solidFill>
                  <a:srgbClr val="7F7F7F"/>
                </a:solidFill>
                <a:uFillTx/>
                <a:latin typeface="Georgia" pitchFamily="18"/>
              </a:rPr>
              <a:t>Explore</a:t>
            </a:r>
            <a:r>
              <a:rPr lang="de-DE" sz="1000" b="0" i="0" u="none" strike="noStrike" kern="1200" cap="none" spc="0" baseline="0" dirty="0" smtClean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Modern Germany</a:t>
            </a:r>
            <a:endParaRPr lang="de-DE" sz="1000" b="0" i="0" u="none" strike="noStrike" kern="1200" cap="none" spc="0" baseline="0" dirty="0">
              <a:solidFill>
                <a:srgbClr val="7F7F7F"/>
              </a:solidFill>
              <a:uFillTx/>
              <a:latin typeface="Calibri"/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7939144" y="158160"/>
            <a:ext cx="1080000" cy="1080000"/>
          </a:xfrm>
          <a:prstGeom prst="ellipse">
            <a:avLst/>
          </a:prstGeom>
          <a:solidFill>
            <a:srgbClr val="9D25B1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bg1"/>
                </a:solidFill>
                <a:latin typeface="Century" pitchFamily="18" charset="0"/>
              </a:rPr>
              <a:t>2.2</a:t>
            </a:r>
            <a:endParaRPr lang="de-DE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89192" y="1552753"/>
            <a:ext cx="8749862" cy="4572312"/>
          </a:xfrm>
          <a:prstGeom prst="rect">
            <a:avLst/>
          </a:prstGeom>
          <a:solidFill>
            <a:srgbClr val="9D25B1"/>
          </a:solidFill>
          <a:ln w="63500">
            <a:solidFill>
              <a:srgbClr val="FFFF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3200" b="1" u="sng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Germany: </a:t>
            </a:r>
            <a:endParaRPr lang="en-US" sz="3200" b="1" u="sng" spc="150" dirty="0" smtClean="0">
              <a:ln w="11430"/>
              <a:solidFill>
                <a:schemeClr val="bg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" pitchFamily="18" charset="0"/>
            </a:endParaRPr>
          </a:p>
          <a:p>
            <a:r>
              <a:rPr lang="en-US" sz="2800" b="1" spc="150" dirty="0" smtClean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The </a:t>
            </a:r>
            <a:r>
              <a:rPr lang="en-US" sz="2800" b="1" spc="150" dirty="0" err="1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Melander</a:t>
            </a:r>
            <a:r>
              <a:rPr lang="en-US" sz="2800" b="1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 family of </a:t>
            </a:r>
            <a:r>
              <a:rPr lang="en-US" sz="2800" b="1" spc="150" dirty="0" err="1" smtClean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Bargteheide</a:t>
            </a:r>
            <a:endParaRPr lang="en-US" sz="2800" b="1" spc="150" dirty="0" smtClean="0">
              <a:ln w="11430"/>
              <a:solidFill>
                <a:schemeClr val="bg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" pitchFamily="18" charset="0"/>
            </a:endParaRPr>
          </a:p>
          <a:p>
            <a:r>
              <a:rPr lang="en-US" sz="2800" b="1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 </a:t>
            </a:r>
            <a:br>
              <a:rPr lang="en-US" sz="2800" b="1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</a:br>
            <a:r>
              <a:rPr lang="en-US" sz="2800" b="1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Food expenditure for one week: </a:t>
            </a:r>
            <a:endParaRPr lang="en-US" sz="2800" b="1" spc="150" dirty="0" smtClean="0">
              <a:ln w="11430"/>
              <a:solidFill>
                <a:schemeClr val="bg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" pitchFamily="18" charset="0"/>
            </a:endParaRPr>
          </a:p>
          <a:p>
            <a:r>
              <a:rPr lang="en-US" sz="2800" b="1" spc="150" dirty="0" smtClean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375.39 </a:t>
            </a:r>
            <a:r>
              <a:rPr lang="en-US" sz="2800" b="1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Euros or $500.07</a:t>
            </a:r>
            <a:br>
              <a:rPr lang="en-US" sz="2800" b="1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</a:br>
            <a:endParaRPr lang="en-US" sz="2800" b="1" spc="150" dirty="0" smtClean="0">
              <a:ln w="11430"/>
              <a:solidFill>
                <a:schemeClr val="bg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" pitchFamily="18" charset="0"/>
            </a:endParaRPr>
          </a:p>
          <a:p>
            <a:r>
              <a:rPr lang="en-US" sz="2800" b="1" spc="150" dirty="0" smtClean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Favorite </a:t>
            </a:r>
            <a:r>
              <a:rPr lang="en-US" sz="2800" b="1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foods: </a:t>
            </a:r>
            <a:endParaRPr lang="en-US" sz="2800" b="1" spc="150" dirty="0" smtClean="0">
              <a:ln w="11430"/>
              <a:solidFill>
                <a:schemeClr val="bg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" pitchFamily="18" charset="0"/>
            </a:endParaRPr>
          </a:p>
          <a:p>
            <a:r>
              <a:rPr lang="en-US" sz="2800" b="1" spc="150" dirty="0" smtClean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fried </a:t>
            </a:r>
            <a:r>
              <a:rPr lang="en-US" sz="2800" b="1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potatoes with onions, bacon and herring, fried noodles with eggs and cheese, pizza, vanilla pudding</a:t>
            </a:r>
            <a:endParaRPr lang="de-DE" sz="2800" b="1" spc="150" dirty="0">
              <a:ln w="11430"/>
              <a:solidFill>
                <a:schemeClr val="bg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922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3"/>
          <p:cNvSpPr/>
          <p:nvPr/>
        </p:nvSpPr>
        <p:spPr>
          <a:xfrm>
            <a:off x="251524" y="188640"/>
            <a:ext cx="8640961" cy="1008107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9D25B1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400" b="1" kern="0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Let‘s</a:t>
            </a:r>
            <a:r>
              <a:rPr lang="de-DE" sz="2400" b="1" kern="0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de-DE" sz="2400" b="1" kern="0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eat</a:t>
            </a:r>
            <a:r>
              <a:rPr lang="de-DE" sz="2400" b="1" kern="0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, </a:t>
            </a:r>
            <a:r>
              <a:rPr lang="de-DE" sz="2400" b="1" kern="0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canadian</a:t>
            </a:r>
            <a:r>
              <a:rPr lang="de-DE" sz="2400" b="1" kern="0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style</a:t>
            </a:r>
          </a:p>
        </p:txBody>
      </p:sp>
      <p:cxnSp>
        <p:nvCxnSpPr>
          <p:cNvPr id="4" name="Gerade Verbindung 8"/>
          <p:cNvCxnSpPr/>
          <p:nvPr/>
        </p:nvCxnSpPr>
        <p:spPr>
          <a:xfrm>
            <a:off x="0" y="6309323"/>
            <a:ext cx="9144000" cy="0"/>
          </a:xfrm>
          <a:prstGeom prst="straightConnector1">
            <a:avLst/>
          </a:prstGeom>
          <a:noFill/>
          <a:ln w="9528">
            <a:solidFill>
              <a:srgbClr val="A6A6A6"/>
            </a:solidFill>
            <a:prstDash val="solid"/>
          </a:ln>
        </p:spPr>
      </p:cxnSp>
      <p:sp>
        <p:nvSpPr>
          <p:cNvPr id="5" name="Textfeld 10"/>
          <p:cNvSpPr txBox="1"/>
          <p:nvPr/>
        </p:nvSpPr>
        <p:spPr>
          <a:xfrm>
            <a:off x="6804251" y="6453332"/>
            <a:ext cx="2088233" cy="246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algn="r" defTabSz="9144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000" dirty="0" err="1">
                <a:solidFill>
                  <a:srgbClr val="7F7F7F"/>
                </a:solidFill>
                <a:latin typeface="Georgia" pitchFamily="18"/>
              </a:rPr>
              <a:t>Let‘s</a:t>
            </a:r>
            <a:r>
              <a:rPr lang="de-DE" sz="1000" dirty="0">
                <a:solidFill>
                  <a:srgbClr val="7F7F7F"/>
                </a:solidFill>
                <a:latin typeface="Georgia" pitchFamily="18"/>
              </a:rPr>
              <a:t> </a:t>
            </a:r>
            <a:r>
              <a:rPr lang="de-DE" sz="1000" dirty="0" err="1" smtClean="0">
                <a:solidFill>
                  <a:srgbClr val="7F7F7F"/>
                </a:solidFill>
                <a:latin typeface="Georgia" pitchFamily="18"/>
              </a:rPr>
              <a:t>Explore</a:t>
            </a:r>
            <a:r>
              <a:rPr lang="de-DE" sz="1000" dirty="0" smtClean="0">
                <a:solidFill>
                  <a:srgbClr val="7F7F7F"/>
                </a:solidFill>
                <a:latin typeface="Georgia" pitchFamily="18"/>
              </a:rPr>
              <a:t> </a:t>
            </a:r>
            <a:r>
              <a:rPr lang="de-DE" sz="1000" dirty="0">
                <a:solidFill>
                  <a:srgbClr val="7F7F7F"/>
                </a:solidFill>
                <a:latin typeface="Georgia" pitchFamily="18"/>
              </a:rPr>
              <a:t>Modern Germany</a:t>
            </a:r>
            <a:endParaRPr lang="de-DE" sz="1000" dirty="0">
              <a:solidFill>
                <a:srgbClr val="7F7F7F"/>
              </a:solidFill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7939144" y="158160"/>
            <a:ext cx="1080000" cy="1080000"/>
          </a:xfrm>
          <a:prstGeom prst="ellipse">
            <a:avLst/>
          </a:prstGeom>
          <a:solidFill>
            <a:srgbClr val="9D25B1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prstClr val="white"/>
                </a:solidFill>
                <a:latin typeface="Century" pitchFamily="18" charset="0"/>
              </a:rPr>
              <a:t>2.2</a:t>
            </a:r>
            <a:endParaRPr lang="de-DE" b="1" dirty="0">
              <a:solidFill>
                <a:prstClr val="white"/>
              </a:solidFill>
              <a:latin typeface="Century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57" y="1657929"/>
            <a:ext cx="8141158" cy="43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190452" y="2853029"/>
            <a:ext cx="8749862" cy="1724107"/>
          </a:xfrm>
          <a:prstGeom prst="rect">
            <a:avLst/>
          </a:prstGeom>
          <a:solidFill>
            <a:srgbClr val="9D25B1"/>
          </a:solidFill>
          <a:ln w="63500">
            <a:solidFill>
              <a:srgbClr val="FFFF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kern="0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What </a:t>
            </a:r>
            <a:r>
              <a:rPr lang="en-US" sz="2800" b="1" kern="0" cap="all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food do you think you will see?</a:t>
            </a: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kern="0" cap="all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What food won’t you see?</a:t>
            </a:r>
          </a:p>
        </p:txBody>
      </p:sp>
    </p:spTree>
    <p:extLst>
      <p:ext uri="{BB962C8B-B14F-4D97-AF65-F5344CB8AC3E}">
        <p14:creationId xmlns:p14="http://schemas.microsoft.com/office/powerpoint/2010/main" val="333380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3"/>
          <p:cNvSpPr/>
          <p:nvPr/>
        </p:nvSpPr>
        <p:spPr>
          <a:xfrm>
            <a:off x="251524" y="188640"/>
            <a:ext cx="8640961" cy="1008107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9D25B1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400" b="1" kern="0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Let‘s eat, </a:t>
            </a:r>
            <a:r>
              <a:rPr lang="de-DE" sz="2400" b="1" kern="0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CANADIAN style</a:t>
            </a:r>
            <a:endParaRPr lang="de-DE" sz="2400" b="1" kern="0" cap="all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cxnSp>
        <p:nvCxnSpPr>
          <p:cNvPr id="4" name="Gerade Verbindung 8"/>
          <p:cNvCxnSpPr/>
          <p:nvPr/>
        </p:nvCxnSpPr>
        <p:spPr>
          <a:xfrm>
            <a:off x="0" y="6309323"/>
            <a:ext cx="9144000" cy="0"/>
          </a:xfrm>
          <a:prstGeom prst="straightConnector1">
            <a:avLst/>
          </a:prstGeom>
          <a:noFill/>
          <a:ln w="9528">
            <a:solidFill>
              <a:srgbClr val="A6A6A6"/>
            </a:solidFill>
            <a:prstDash val="solid"/>
          </a:ln>
        </p:spPr>
      </p:cxnSp>
      <p:sp>
        <p:nvSpPr>
          <p:cNvPr id="5" name="Textfeld 10"/>
          <p:cNvSpPr txBox="1"/>
          <p:nvPr/>
        </p:nvSpPr>
        <p:spPr>
          <a:xfrm>
            <a:off x="6804251" y="6453332"/>
            <a:ext cx="2088233" cy="246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algn="r" defTabSz="9144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000" dirty="0" err="1">
                <a:solidFill>
                  <a:srgbClr val="7F7F7F"/>
                </a:solidFill>
                <a:latin typeface="Georgia" pitchFamily="18"/>
              </a:rPr>
              <a:t>Let‘s</a:t>
            </a:r>
            <a:r>
              <a:rPr lang="de-DE" sz="1000" dirty="0">
                <a:solidFill>
                  <a:srgbClr val="7F7F7F"/>
                </a:solidFill>
                <a:latin typeface="Georgia" pitchFamily="18"/>
              </a:rPr>
              <a:t> </a:t>
            </a:r>
            <a:r>
              <a:rPr lang="de-DE" sz="1000" dirty="0" err="1" smtClean="0">
                <a:solidFill>
                  <a:srgbClr val="7F7F7F"/>
                </a:solidFill>
                <a:latin typeface="Georgia" pitchFamily="18"/>
              </a:rPr>
              <a:t>Explore</a:t>
            </a:r>
            <a:r>
              <a:rPr lang="de-DE" sz="1000" dirty="0" smtClean="0">
                <a:solidFill>
                  <a:srgbClr val="7F7F7F"/>
                </a:solidFill>
                <a:latin typeface="Georgia" pitchFamily="18"/>
              </a:rPr>
              <a:t> </a:t>
            </a:r>
            <a:r>
              <a:rPr lang="de-DE" sz="1000" dirty="0">
                <a:solidFill>
                  <a:srgbClr val="7F7F7F"/>
                </a:solidFill>
                <a:latin typeface="Georgia" pitchFamily="18"/>
              </a:rPr>
              <a:t>Modern Germany</a:t>
            </a:r>
            <a:endParaRPr lang="de-DE" sz="1000" dirty="0">
              <a:solidFill>
                <a:srgbClr val="7F7F7F"/>
              </a:solidFill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7939144" y="158160"/>
            <a:ext cx="1080000" cy="1080000"/>
          </a:xfrm>
          <a:prstGeom prst="ellipse">
            <a:avLst/>
          </a:prstGeom>
          <a:solidFill>
            <a:srgbClr val="9D25B1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prstClr val="white"/>
                </a:solidFill>
                <a:latin typeface="Century" pitchFamily="18" charset="0"/>
              </a:rPr>
              <a:t>2.2</a:t>
            </a:r>
            <a:endParaRPr lang="de-DE" b="1" dirty="0">
              <a:solidFill>
                <a:prstClr val="white"/>
              </a:solidFill>
              <a:latin typeface="Century" pitchFamily="18" charset="0"/>
            </a:endParaRPr>
          </a:p>
        </p:txBody>
      </p:sp>
      <p:pic>
        <p:nvPicPr>
          <p:cNvPr id="10" name="Picture 4"/>
          <p:cNvPicPr>
            <a:picLocks noChangeAspect="1"/>
          </p:cNvPicPr>
          <p:nvPr/>
        </p:nvPicPr>
        <p:blipFill rotWithShape="1">
          <a:blip r:embed="rId2"/>
          <a:srcRect l="3327" t="5667" r="3191" b="7160"/>
          <a:stretch/>
        </p:blipFill>
        <p:spPr>
          <a:xfrm>
            <a:off x="1689978" y="1966672"/>
            <a:ext cx="5752249" cy="3772800"/>
          </a:xfrm>
          <a:prstGeom prst="rect">
            <a:avLst/>
          </a:prstGeom>
          <a:ln w="2540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096390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232</Words>
  <Application>Microsoft Office PowerPoint</Application>
  <PresentationFormat>On-screen Show (4:3)</PresentationFormat>
  <Paragraphs>67</Paragraphs>
  <Slides>12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Larissa</vt:lpstr>
      <vt:lpstr>1_Larissa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Cygnus Enterprises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Food!</dc:title>
  <dc:creator>Tom O'Neil</dc:creator>
  <cp:lastModifiedBy>wood</cp:lastModifiedBy>
  <cp:revision>66</cp:revision>
  <dcterms:created xsi:type="dcterms:W3CDTF">2011-07-20T17:26:56Z</dcterms:created>
  <dcterms:modified xsi:type="dcterms:W3CDTF">2013-08-04T07:00:53Z</dcterms:modified>
</cp:coreProperties>
</file>