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87" r:id="rId2"/>
    <p:sldId id="292" r:id="rId3"/>
    <p:sldId id="290" r:id="rId4"/>
    <p:sldId id="289" r:id="rId5"/>
    <p:sldId id="293" r:id="rId6"/>
    <p:sldId id="300" r:id="rId7"/>
    <p:sldId id="301" r:id="rId8"/>
    <p:sldId id="302" r:id="rId9"/>
    <p:sldId id="303" r:id="rId10"/>
    <p:sldId id="319" r:id="rId11"/>
    <p:sldId id="304" r:id="rId12"/>
    <p:sldId id="306" r:id="rId13"/>
    <p:sldId id="307" r:id="rId14"/>
    <p:sldId id="320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729CED96-8872-4AA6-AF5E-37B695ED649A}">
          <p14:sldIdLst/>
        </p14:section>
        <p14:section name="Abschnitt ohne Titel" id="{07733505-74A3-490C-A15D-8E2CEF95D377}">
          <p14:sldIdLst>
            <p14:sldId id="287"/>
            <p14:sldId id="292"/>
            <p14:sldId id="290"/>
            <p14:sldId id="289"/>
            <p14:sldId id="293"/>
            <p14:sldId id="300"/>
            <p14:sldId id="301"/>
            <p14:sldId id="302"/>
            <p14:sldId id="303"/>
            <p14:sldId id="319"/>
            <p14:sldId id="304"/>
            <p14:sldId id="306"/>
            <p14:sldId id="307"/>
            <p14:sldId id="320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</p14:sldIdLst>
        </p14:section>
        <p14:section name="Abschnitt ohne Titel" id="{10434484-3553-4973-A2C8-4BA92030B9F3}">
          <p14:sldIdLst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  <a:srgbClr val="6482BE"/>
    <a:srgbClr val="AABE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>
        <p:scale>
          <a:sx n="66" d="100"/>
          <a:sy n="66" d="100"/>
        </p:scale>
        <p:origin x="-1506" y="-192"/>
      </p:cViewPr>
      <p:guideLst>
        <p:guide orient="horz" pos="240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21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0FEB8-253F-C14F-A25C-597BCA75404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56316-1844-9A4E-95A7-7BDA4ACD1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040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 smtClean="0"/>
              <a:t>Source: </a:t>
            </a:r>
            <a:r>
              <a:rPr lang="de-DE" b="1" baseline="0" dirty="0" smtClean="0"/>
              <a:t> </a:t>
            </a:r>
            <a:r>
              <a:rPr lang="de-DE" i="1" baseline="0" dirty="0" smtClean="0"/>
              <a:t>The </a:t>
            </a:r>
            <a:r>
              <a:rPr lang="de-DE" i="1" baseline="0" dirty="0" err="1" smtClean="0"/>
              <a:t>History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of</a:t>
            </a:r>
            <a:r>
              <a:rPr lang="de-DE" i="1" baseline="0" dirty="0" smtClean="0"/>
              <a:t> </a:t>
            </a:r>
            <a:r>
              <a:rPr lang="de-DE" i="1" baseline="0" dirty="0" err="1" smtClean="0"/>
              <a:t>the</a:t>
            </a:r>
            <a:r>
              <a:rPr lang="de-DE" i="1" baseline="0" dirty="0" smtClean="0"/>
              <a:t> European Union</a:t>
            </a:r>
            <a:r>
              <a:rPr lang="de-DE" baseline="0" dirty="0" smtClean="0"/>
              <a:t>. </a:t>
            </a:r>
            <a:r>
              <a:rPr lang="de-DE" baseline="0" dirty="0" err="1" smtClean="0"/>
              <a:t>Retrieved</a:t>
            </a:r>
            <a:r>
              <a:rPr lang="de-DE" baseline="0" dirty="0" smtClean="0"/>
              <a:t> August 20, 2012, from http://europa.eu/about-eu/eu-history/index_en.htm</a:t>
            </a:r>
          </a:p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556316-1844-9A4E-95A7-7BDA4ACD1611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986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2E81C-18A7-0942-BE5F-DD39F5C82D35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9B8D0-EC98-5549-AFB8-A2F7E347C41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Uniting </a:t>
            </a:r>
            <a:r>
              <a:rPr lang="en-US" sz="2600" b="1" kern="0" cap="all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europe</a:t>
            </a:r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: the European union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13" name="Rechteck 7"/>
          <p:cNvSpPr>
            <a:spLocks noChangeArrowheads="1"/>
          </p:cNvSpPr>
          <p:nvPr/>
        </p:nvSpPr>
        <p:spPr bwMode="auto">
          <a:xfrm>
            <a:off x="1850210" y="6011863"/>
            <a:ext cx="54190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800" dirty="0">
                <a:cs typeface="Arial" charset="0"/>
              </a:rPr>
              <a:t>Unless otherwise sourced, all Photos in this PowerPoint  are taken from Wikipedia Commons and  are </a:t>
            </a:r>
            <a:r>
              <a:rPr lang="en-US" sz="800" i="1" dirty="0">
                <a:cs typeface="Arial" charset="0"/>
              </a:rPr>
              <a:t>in the public domain in the United States, and those countries with a copyright term of life of the author plus 100 years or less.</a:t>
            </a:r>
            <a:endParaRPr lang="en-US" sz="800" dirty="0">
              <a:cs typeface="Arial" charset="0"/>
            </a:endParaRPr>
          </a:p>
        </p:txBody>
      </p:sp>
      <p:sp>
        <p:nvSpPr>
          <p:cNvPr id="3" name="Ellipse 2"/>
          <p:cNvSpPr/>
          <p:nvPr/>
        </p:nvSpPr>
        <p:spPr>
          <a:xfrm>
            <a:off x="2412240" y="1484784"/>
            <a:ext cx="4320000" cy="432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1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924" y="1760239"/>
            <a:ext cx="3063051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2050" name="Picture 2" descr="C:\Users\Corina\Documents\Work\Goethe\kinderkarte-europakar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210" y="1239732"/>
            <a:ext cx="5419091" cy="505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68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1995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815276" y="1530828"/>
            <a:ext cx="2080324" cy="4518000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Austria</a:t>
            </a:r>
          </a:p>
          <a:p>
            <a:pPr algn="ctr"/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Finland</a:t>
            </a:r>
          </a:p>
          <a:p>
            <a:pPr algn="ctr"/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Sweden</a:t>
            </a:r>
          </a:p>
        </p:txBody>
      </p:sp>
      <p:pic>
        <p:nvPicPr>
          <p:cNvPr id="9" name="Grafik 14" descr="europa-kontur_laender19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69"/>
          <a:stretch>
            <a:fillRect/>
          </a:stretch>
        </p:blipFill>
        <p:spPr bwMode="auto">
          <a:xfrm>
            <a:off x="3810000" y="1548972"/>
            <a:ext cx="4107147" cy="45180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18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2004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09600" y="1530828"/>
            <a:ext cx="2286000" cy="4518000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Cyprus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Czech Republic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Estonia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Hungary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Latvia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Lithuania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Malta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Poland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Slovakia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Slovenia</a:t>
            </a:r>
          </a:p>
        </p:txBody>
      </p:sp>
      <p:pic>
        <p:nvPicPr>
          <p:cNvPr id="10" name="Grafik 14" descr="europa-kontur_laender19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78"/>
          <a:stretch>
            <a:fillRect/>
          </a:stretch>
        </p:blipFill>
        <p:spPr bwMode="auto">
          <a:xfrm>
            <a:off x="3812951" y="1551000"/>
            <a:ext cx="4097335" cy="45180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43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2007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762000" y="1519942"/>
            <a:ext cx="2057400" cy="4518000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Bulgaria</a:t>
            </a:r>
          </a:p>
          <a:p>
            <a:pPr algn="ctr"/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Romania</a:t>
            </a:r>
          </a:p>
        </p:txBody>
      </p:sp>
      <p:pic>
        <p:nvPicPr>
          <p:cNvPr id="8" name="Grafik 16" descr="europa-kontur_laender19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69"/>
          <a:stretch>
            <a:fillRect/>
          </a:stretch>
        </p:blipFill>
        <p:spPr bwMode="auto">
          <a:xfrm>
            <a:off x="3817653" y="1551000"/>
            <a:ext cx="4107147" cy="45180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46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2013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762000" y="1519942"/>
            <a:ext cx="2057400" cy="4518000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Croatia</a:t>
            </a:r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9" name="Picture 2" descr="C:\Users\Corina\Desktop\Kroati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270" y="1551000"/>
            <a:ext cx="4108530" cy="45180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44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Present Day Membership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355602" y="1519942"/>
            <a:ext cx="3359070" cy="4518000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80963"/>
            <a:r>
              <a:rPr lang="en-US" altLang="ja-JP" sz="2400" b="1" dirty="0" smtClean="0">
                <a:solidFill>
                  <a:schemeClr val="bg1"/>
                </a:solidFill>
                <a:latin typeface="Century" pitchFamily="18" charset="0"/>
              </a:rPr>
              <a:t>28 </a:t>
            </a:r>
            <a:r>
              <a:rPr lang="en-US" altLang="ja-JP" sz="2400" b="1" dirty="0">
                <a:solidFill>
                  <a:schemeClr val="bg1"/>
                </a:solidFill>
                <a:latin typeface="Century" pitchFamily="18" charset="0"/>
              </a:rPr>
              <a:t>Member States</a:t>
            </a:r>
          </a:p>
          <a:p>
            <a:pPr marL="342900" indent="-80963"/>
            <a:endParaRPr lang="en-US" altLang="ja-JP" sz="2000" b="1" dirty="0" smtClean="0">
              <a:solidFill>
                <a:schemeClr val="bg1"/>
              </a:solidFill>
              <a:latin typeface="Century" pitchFamily="18" charset="0"/>
            </a:endParaRPr>
          </a:p>
          <a:p>
            <a:pPr marL="342900" indent="-80963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Prospective </a:t>
            </a:r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Members:</a:t>
            </a:r>
          </a:p>
          <a:p>
            <a:pPr marL="342900" indent="-80963">
              <a:buFont typeface="Arial" pitchFamily="34" charset="0"/>
              <a:buChar char="•"/>
            </a:pPr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	Turkey</a:t>
            </a:r>
          </a:p>
          <a:p>
            <a:pPr marL="342900" indent="-80963">
              <a:buFont typeface="Arial" pitchFamily="34" charset="0"/>
              <a:buChar char="•"/>
            </a:pPr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	Macedonia</a:t>
            </a:r>
          </a:p>
          <a:p>
            <a:pPr marL="342900" indent="-80963"/>
            <a:endParaRPr lang="en-US" altLang="ja-JP" sz="2000" b="1" dirty="0" smtClean="0">
              <a:solidFill>
                <a:schemeClr val="bg1"/>
              </a:solidFill>
              <a:latin typeface="Century" pitchFamily="18" charset="0"/>
            </a:endParaRPr>
          </a:p>
          <a:p>
            <a:pPr marL="342900" indent="-80963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Non-Members</a:t>
            </a:r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:</a:t>
            </a:r>
          </a:p>
          <a:p>
            <a:pPr marL="342900" indent="-80963">
              <a:buFont typeface="Arial" pitchFamily="34" charset="0"/>
              <a:buChar char="•"/>
            </a:pPr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	Norway</a:t>
            </a:r>
          </a:p>
          <a:p>
            <a:pPr marL="342900" indent="-80963">
              <a:buFont typeface="Arial" pitchFamily="34" charset="0"/>
              <a:buChar char="•"/>
            </a:pPr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	Switzerland</a:t>
            </a:r>
          </a:p>
        </p:txBody>
      </p:sp>
      <p:pic>
        <p:nvPicPr>
          <p:cNvPr id="9" name="Picture 2" descr="C:\Users\Corina\Desktop\Kroati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470" y="1551000"/>
            <a:ext cx="4108530" cy="45180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52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</a:t>
            </a:r>
            <a:r>
              <a:rPr lang="en-US" sz="2600" b="1" kern="0" cap="all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eu</a:t>
            </a:r>
            <a:r>
              <a:rPr lang="en-US" sz="2600" b="1" kern="0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flag</a:t>
            </a:r>
            <a:endParaRPr lang="en-US" sz="2600" b="1" kern="0" cap="all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93374" y="1371600"/>
            <a:ext cx="8599109" cy="1285117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endParaRPr lang="en-GB" altLang="ja-JP" sz="2400" dirty="0" smtClean="0">
              <a:latin typeface="Century" pitchFamily="18" charset="0"/>
            </a:endParaRPr>
          </a:p>
          <a:p>
            <a:pPr algn="l"/>
            <a:r>
              <a:rPr lang="en-US" altLang="ja-JP" sz="2400" b="1" dirty="0">
                <a:latin typeface="Century" pitchFamily="18" charset="0"/>
              </a:rPr>
              <a:t>The European flag  has a crown of twelve golden stars on a blue background.  But why there are only twelve stars, if </a:t>
            </a:r>
            <a:r>
              <a:rPr lang="en-US" altLang="ja-JP" sz="2400" b="1" dirty="0" smtClean="0">
                <a:latin typeface="Century" pitchFamily="18" charset="0"/>
              </a:rPr>
              <a:t>the </a:t>
            </a:r>
            <a:r>
              <a:rPr lang="en-US" altLang="ja-JP" sz="2400" b="1" dirty="0">
                <a:latin typeface="Century" pitchFamily="18" charset="0"/>
              </a:rPr>
              <a:t>EU has </a:t>
            </a:r>
            <a:r>
              <a:rPr lang="en-US" altLang="ja-JP" sz="2400" b="1" dirty="0" smtClean="0">
                <a:latin typeface="Century" pitchFamily="18" charset="0"/>
              </a:rPr>
              <a:t>28 </a:t>
            </a:r>
            <a:r>
              <a:rPr lang="en-US" altLang="ja-JP" sz="2400" b="1" dirty="0">
                <a:latin typeface="Century" pitchFamily="18" charset="0"/>
              </a:rPr>
              <a:t>members? 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de-DE" sz="2400" dirty="0">
              <a:latin typeface="Century" pitchFamily="18" charset="0"/>
            </a:endParaRPr>
          </a:p>
        </p:txBody>
      </p:sp>
      <p:sp>
        <p:nvSpPr>
          <p:cNvPr id="12" name="Abgerundetes Rechteck 11"/>
          <p:cNvSpPr/>
          <p:nvPr/>
        </p:nvSpPr>
        <p:spPr>
          <a:xfrm>
            <a:off x="251524" y="2971800"/>
            <a:ext cx="3787076" cy="3200400"/>
          </a:xfrm>
          <a:prstGeom prst="round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ja-JP" dirty="0">
                <a:latin typeface="Century" pitchFamily="18" charset="0"/>
              </a:rPr>
              <a:t>The stars have nothing to do with the number of the member states.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ja-JP" dirty="0">
                <a:latin typeface="Century" pitchFamily="18" charset="0"/>
              </a:rPr>
              <a:t>The number twelve symbolizes perfection and completeness: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ja-JP" dirty="0">
                <a:latin typeface="Century" pitchFamily="18" charset="0"/>
              </a:rPr>
              <a:t> </a:t>
            </a:r>
            <a:r>
              <a:rPr lang="en-US" altLang="ja-JP" dirty="0" smtClean="0">
                <a:latin typeface="Century" pitchFamily="18" charset="0"/>
              </a:rPr>
              <a:t>A </a:t>
            </a:r>
            <a:r>
              <a:rPr lang="en-US" altLang="ja-JP" dirty="0">
                <a:latin typeface="Century" pitchFamily="18" charset="0"/>
              </a:rPr>
              <a:t>year has twelve months, </a:t>
            </a:r>
            <a:r>
              <a:rPr lang="en-US" altLang="ja-JP" dirty="0" smtClean="0">
                <a:latin typeface="Century" pitchFamily="18" charset="0"/>
              </a:rPr>
              <a:t>day </a:t>
            </a:r>
            <a:r>
              <a:rPr lang="en-US" altLang="ja-JP" dirty="0">
                <a:latin typeface="Century" pitchFamily="18" charset="0"/>
              </a:rPr>
              <a:t>and night are each twelve hours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ja-JP" dirty="0" smtClean="0">
                <a:latin typeface="Century" pitchFamily="18" charset="0"/>
              </a:rPr>
              <a:t>There </a:t>
            </a:r>
            <a:r>
              <a:rPr lang="en-US" altLang="ja-JP" dirty="0">
                <a:latin typeface="Century" pitchFamily="18" charset="0"/>
              </a:rPr>
              <a:t>are twelve zodiac signs</a:t>
            </a:r>
          </a:p>
        </p:txBody>
      </p:sp>
      <p:sp>
        <p:nvSpPr>
          <p:cNvPr id="15" name="Abgerundetes Rechteck 14"/>
          <p:cNvSpPr/>
          <p:nvPr/>
        </p:nvSpPr>
        <p:spPr>
          <a:xfrm>
            <a:off x="4191000" y="4419599"/>
            <a:ext cx="4701485" cy="1889723"/>
          </a:xfrm>
          <a:prstGeom prst="round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ja-JP" dirty="0">
                <a:latin typeface="Century" pitchFamily="18" charset="0"/>
              </a:rPr>
              <a:t>The stars on the flag represent harmony and unity of the European peoples.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altLang="ja-JP" dirty="0">
                <a:latin typeface="Century" pitchFamily="18" charset="0"/>
              </a:rPr>
              <a:t>Even if in the future more countries join the EU - there will always be twelve golden stars on the flag.</a:t>
            </a:r>
          </a:p>
        </p:txBody>
      </p:sp>
      <p:pic>
        <p:nvPicPr>
          <p:cNvPr id="1026" name="Picture 2" descr="http://www.tpms-sensor.de/i/obrazky/europa_flagge%5b1%5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990" y="2286000"/>
            <a:ext cx="3251810" cy="216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5567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 few facts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029200" y="1420046"/>
            <a:ext cx="3159456" cy="4779907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endParaRPr lang="en-GB" altLang="ja-JP" sz="2400" dirty="0" smtClean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dirty="0">
                <a:latin typeface="Century" pitchFamily="18" charset="0"/>
              </a:rPr>
              <a:t>A unique institution: member states voluntarily give up national decision-making (sovereignty) in many areas to carry out common policies. </a:t>
            </a:r>
            <a:endParaRPr lang="en-US" altLang="ja-JP" dirty="0" smtClean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endParaRPr lang="en-US" altLang="ja-JP" dirty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dirty="0">
                <a:latin typeface="Century" pitchFamily="18" charset="0"/>
              </a:rPr>
              <a:t>EU laws and policies </a:t>
            </a:r>
            <a:r>
              <a:rPr lang="en-US" altLang="ja-JP" dirty="0" smtClean="0">
                <a:latin typeface="Century" pitchFamily="18" charset="0"/>
              </a:rPr>
              <a:t>which affect </a:t>
            </a:r>
            <a:r>
              <a:rPr lang="en-US" altLang="ja-JP" dirty="0">
                <a:latin typeface="Century" pitchFamily="18" charset="0"/>
              </a:rPr>
              <a:t>the </a:t>
            </a:r>
            <a:r>
              <a:rPr lang="en-US" altLang="ja-JP" dirty="0" smtClean="0">
                <a:latin typeface="Century" pitchFamily="18" charset="0"/>
              </a:rPr>
              <a:t>member states are </a:t>
            </a:r>
            <a:r>
              <a:rPr lang="en-US" altLang="ja-JP" dirty="0">
                <a:latin typeface="Century" pitchFamily="18" charset="0"/>
              </a:rPr>
              <a:t>decided in Brussels.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de-DE" dirty="0">
              <a:latin typeface="Century" pitchFamily="18" charset="0"/>
            </a:endParaRPr>
          </a:p>
        </p:txBody>
      </p:sp>
      <p:pic>
        <p:nvPicPr>
          <p:cNvPr id="2050" name="Picture 2" descr="File:Commfl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78232"/>
            <a:ext cx="3244899" cy="4326532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55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EU Characteristics</a:t>
            </a:r>
            <a:endParaRPr lang="en-US" sz="2600" b="1" kern="0" cap="all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21944" y="1676400"/>
            <a:ext cx="8257144" cy="4322707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endParaRPr lang="en-GB" altLang="ja-JP" sz="2400" dirty="0" smtClean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>
                <a:latin typeface="Century" pitchFamily="18" charset="0"/>
              </a:rPr>
              <a:t>Not a super-state to replace existing states or just an organization for international cooperation</a:t>
            </a:r>
            <a:r>
              <a:rPr lang="en-US" altLang="ja-JP" sz="2400" dirty="0" smtClean="0">
                <a:latin typeface="Century" pitchFamily="18" charset="0"/>
              </a:rPr>
              <a:t>.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en-US" altLang="ja-JP" sz="2400" dirty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>
                <a:latin typeface="Century" pitchFamily="18" charset="0"/>
              </a:rPr>
              <a:t>Shared values: liberty, democracy, respect for human rights and fundamental freedoms, and the rule of law</a:t>
            </a:r>
            <a:r>
              <a:rPr lang="en-US" altLang="ja-JP" sz="2400" dirty="0" smtClean="0">
                <a:latin typeface="Century" pitchFamily="18" charset="0"/>
              </a:rPr>
              <a:t>.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en-US" altLang="ja-JP" sz="2400" dirty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>
                <a:latin typeface="Century" pitchFamily="18" charset="0"/>
              </a:rPr>
              <a:t>Completion of the single market: free movement of persons, goods, services and capital </a:t>
            </a:r>
            <a:r>
              <a:rPr lang="en-US" altLang="ja-JP" sz="2400" dirty="0" smtClean="0">
                <a:latin typeface="Century" pitchFamily="18" charset="0"/>
              </a:rPr>
              <a:t>.</a:t>
            </a:r>
          </a:p>
          <a:p>
            <a:pPr algn="l"/>
            <a:r>
              <a:rPr lang="en-US" altLang="ja-JP" sz="2400" dirty="0" smtClean="0">
                <a:latin typeface="Century" pitchFamily="18" charset="0"/>
              </a:rPr>
              <a:t> </a:t>
            </a:r>
            <a:endParaRPr lang="en-US" altLang="ja-JP" sz="2400" dirty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>
                <a:latin typeface="Century" pitchFamily="18" charset="0"/>
              </a:rPr>
              <a:t>No need to show passports.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de-DE" sz="24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55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Unity in Diversity 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21944" y="1676400"/>
            <a:ext cx="8257144" cy="1600199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 smtClean="0"/>
              <a:t>The </a:t>
            </a:r>
            <a:r>
              <a:rPr lang="en-GB" altLang="ja-JP" sz="2400" dirty="0"/>
              <a:t>people of the EU are all different but united as Europeans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/>
              <a:t>These differences make up European culture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/>
              <a:t>The EU has 24 official languages</a:t>
            </a:r>
            <a:r>
              <a:rPr lang="en-GB" altLang="ja-JP" sz="2400" dirty="0" smtClean="0"/>
              <a:t>:</a:t>
            </a:r>
            <a:endParaRPr lang="de-DE" sz="2400" dirty="0">
              <a:latin typeface="Century" pitchFamily="18" charset="0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914400" y="3505200"/>
            <a:ext cx="7467600" cy="2666999"/>
          </a:xfrm>
          <a:prstGeom prst="rect">
            <a:avLst/>
          </a:prstGeom>
          <a:solidFill>
            <a:srgbClr val="9999FF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numCol="3" rtlCol="0">
            <a:spAutoFit/>
          </a:bodyPr>
          <a:lstStyle/>
          <a:p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Good morning !</a:t>
            </a:r>
          </a:p>
          <a:p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Dobre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rano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</a:t>
            </a:r>
          </a:p>
          <a:p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God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Morgen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Goedemorgen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Tere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hommikust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Hyvää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huomenta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Bonjour !</a:t>
            </a:r>
          </a:p>
          <a:p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Guten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Morgen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</a:t>
            </a:r>
          </a:p>
          <a:p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Kalimera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</a:t>
            </a:r>
          </a:p>
          <a:p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Jo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reggelt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</a:t>
            </a:r>
          </a:p>
          <a:p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Buon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giorno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</a:t>
            </a:r>
            <a:r>
              <a:rPr lang="lv-LV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Labr</a:t>
            </a:r>
            <a:r>
              <a:rPr lang="lv-LV" altLang="ja-JP" sz="2400" dirty="0" smtClean="0">
                <a:solidFill>
                  <a:schemeClr val="bg1"/>
                </a:solidFill>
              </a:rPr>
              <a:t>ī</a:t>
            </a:r>
            <a:r>
              <a:rPr lang="lv-LV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t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</a:t>
            </a:r>
          </a:p>
          <a:p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Labas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Rytas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 </a:t>
            </a:r>
          </a:p>
          <a:p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L-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Ghodwa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t-tajba</a:t>
            </a:r>
            <a:r>
              <a:rPr lang="en-GB" altLang="ja-JP" sz="2400" dirty="0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 ! </a:t>
            </a:r>
            <a:r>
              <a:rPr lang="en-GB" altLang="ja-JP" sz="2400" dirty="0" err="1" smtClean="0">
                <a:solidFill>
                  <a:schemeClr val="bg1"/>
                </a:solidFill>
                <a:ea typeface="ＭＳ Ｐゴシック" pitchFamily="-110" charset="-128"/>
                <a:cs typeface="ＭＳ Ｐゴシック" pitchFamily="-110" charset="-128"/>
              </a:rPr>
              <a:t>Dzie</a:t>
            </a:r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ń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dobry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! </a:t>
            </a:r>
          </a:p>
          <a:p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Bom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dia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! </a:t>
            </a:r>
          </a:p>
          <a:p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Dobre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rano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!</a:t>
            </a:r>
          </a:p>
          <a:p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Dobro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jutro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! Buenos </a:t>
            </a:r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días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!</a:t>
            </a:r>
          </a:p>
          <a:p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God </a:t>
            </a:r>
            <a:r>
              <a:rPr lang="en-US" sz="2400" dirty="0" err="1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Morgon</a:t>
            </a:r>
            <a:r>
              <a:rPr lang="en-US" sz="2400" dirty="0" smtClean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!</a:t>
            </a:r>
          </a:p>
          <a:p>
            <a:r>
              <a:rPr lang="en-US" sz="2400" dirty="0" err="1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Dobar</a:t>
            </a:r>
            <a:r>
              <a:rPr lang="en-US" sz="2400" dirty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dan</a:t>
            </a:r>
            <a:r>
              <a:rPr lang="en-US" sz="2400" dirty="0">
                <a:solidFill>
                  <a:schemeClr val="bg1"/>
                </a:solidFill>
                <a:ea typeface="Arial" pitchFamily="-110" charset="0"/>
                <a:cs typeface="Arial" pitchFamily="-110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7855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Euro - €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14687" y="2743201"/>
            <a:ext cx="8257144" cy="3124199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 smtClean="0">
                <a:latin typeface="Century" pitchFamily="18" charset="0"/>
              </a:rPr>
              <a:t>A </a:t>
            </a:r>
            <a:r>
              <a:rPr lang="en-US" altLang="ja-JP" sz="2400" dirty="0">
                <a:latin typeface="Century" pitchFamily="18" charset="0"/>
              </a:rPr>
              <a:t>single European currency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>
                <a:latin typeface="Century" pitchFamily="18" charset="0"/>
              </a:rPr>
              <a:t>Introduced in 2002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>
                <a:latin typeface="Century" pitchFamily="18" charset="0"/>
              </a:rPr>
              <a:t>17 countries use the Euro in 2011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>
                <a:latin typeface="Century" pitchFamily="18" charset="0"/>
              </a:rPr>
              <a:t>Bank notes are illustrated with examples of European architectural styles.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>
                <a:latin typeface="Century" pitchFamily="18" charset="0"/>
              </a:rPr>
              <a:t>One side of the coins is different in each Euro </a:t>
            </a:r>
            <a:r>
              <a:rPr lang="en-US" altLang="ja-JP" sz="2400" dirty="0" smtClean="0">
                <a:latin typeface="Century" pitchFamily="18" charset="0"/>
              </a:rPr>
              <a:t>country; </a:t>
            </a:r>
            <a:r>
              <a:rPr lang="en-US" altLang="ja-JP" sz="2400" dirty="0">
                <a:latin typeface="Century" pitchFamily="18" charset="0"/>
              </a:rPr>
              <a:t>the other is the same for </a:t>
            </a:r>
            <a:r>
              <a:rPr lang="en-US" altLang="ja-JP" sz="2400" dirty="0" smtClean="0">
                <a:latin typeface="Century" pitchFamily="18" charset="0"/>
              </a:rPr>
              <a:t>all</a:t>
            </a:r>
            <a:r>
              <a:rPr lang="de-DE" altLang="ja-JP" sz="2400" dirty="0">
                <a:latin typeface="Century" pitchFamily="18" charset="0"/>
              </a:rPr>
              <a:t>.</a:t>
            </a:r>
            <a:endParaRPr lang="en-US" altLang="ja-JP" sz="2400" dirty="0">
              <a:latin typeface="Century" pitchFamily="18" charset="0"/>
            </a:endParaRPr>
          </a:p>
        </p:txBody>
      </p:sp>
      <p:pic>
        <p:nvPicPr>
          <p:cNvPr id="5122" name="Picture 2" descr="File:1 EURO RE-15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34000" y="1295400"/>
            <a:ext cx="2764144" cy="27641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55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What is the European Union?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6"/>
          <a:stretch/>
        </p:blipFill>
        <p:spPr bwMode="auto">
          <a:xfrm>
            <a:off x="561975" y="1704975"/>
            <a:ext cx="7997622" cy="4099522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Ellipse 11"/>
          <p:cNvSpPr/>
          <p:nvPr/>
        </p:nvSpPr>
        <p:spPr>
          <a:xfrm>
            <a:off x="838200" y="3429000"/>
            <a:ext cx="1931160" cy="1715616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ja-JP" b="1" dirty="0">
                <a:solidFill>
                  <a:schemeClr val="bg1"/>
                </a:solidFill>
                <a:latin typeface="Century" pitchFamily="18" charset="0"/>
              </a:rPr>
              <a:t>A ‘family’ of </a:t>
            </a:r>
            <a:r>
              <a:rPr lang="en-GB" altLang="ja-JP" b="1" dirty="0" smtClean="0">
                <a:solidFill>
                  <a:schemeClr val="bg1"/>
                </a:solidFill>
                <a:latin typeface="Century" pitchFamily="18" charset="0"/>
              </a:rPr>
              <a:t>28 </a:t>
            </a:r>
            <a:r>
              <a:rPr lang="en-GB" altLang="ja-JP" b="1" dirty="0">
                <a:solidFill>
                  <a:schemeClr val="bg1"/>
                </a:solidFill>
                <a:latin typeface="Century" pitchFamily="18" charset="0"/>
              </a:rPr>
              <a:t>European countries</a:t>
            </a:r>
          </a:p>
        </p:txBody>
      </p:sp>
      <p:sp>
        <p:nvSpPr>
          <p:cNvPr id="14" name="Ellipse 13"/>
          <p:cNvSpPr/>
          <p:nvPr/>
        </p:nvSpPr>
        <p:spPr>
          <a:xfrm>
            <a:off x="6629400" y="2110596"/>
            <a:ext cx="2079853" cy="1870865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7 percent of the world’s population: 500 million</a:t>
            </a:r>
          </a:p>
        </p:txBody>
      </p:sp>
    </p:spTree>
    <p:extLst>
      <p:ext uri="{BB962C8B-B14F-4D97-AF65-F5344CB8AC3E}">
        <p14:creationId xmlns:p14="http://schemas.microsoft.com/office/powerpoint/2010/main" val="353610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In the </a:t>
            </a:r>
            <a:r>
              <a:rPr lang="en-US" sz="2600" b="1" kern="0" cap="all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eurozone</a:t>
            </a:r>
            <a:endParaRPr lang="en-US" sz="2600" b="1" kern="0" cap="all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6146" name="Picture 2" descr="File:EZ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67" y="2209800"/>
            <a:ext cx="2862263" cy="28575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4077805" y="3780971"/>
            <a:ext cx="4514767" cy="2189107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endParaRPr lang="en-GB" altLang="ja-JP" sz="2400" dirty="0" smtClean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>
                <a:latin typeface="Century" pitchFamily="18" charset="0"/>
              </a:rPr>
              <a:t>Greek letter epsilon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>
                <a:latin typeface="Century" pitchFamily="18" charset="0"/>
              </a:rPr>
              <a:t>E for Europe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>
                <a:latin typeface="Century" pitchFamily="18" charset="0"/>
              </a:rPr>
              <a:t>Parallel lines symbolize stability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de-DE" sz="2400" dirty="0">
              <a:latin typeface="Century" pitchFamily="18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114800" y="1476829"/>
            <a:ext cx="4477772" cy="1808107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 smtClean="0">
                <a:latin typeface="Century" pitchFamily="18" charset="0"/>
              </a:rPr>
              <a:t>2002		$1-1 </a:t>
            </a:r>
            <a:r>
              <a:rPr lang="en-GB" altLang="ja-JP" sz="2400" dirty="0">
                <a:latin typeface="Century" pitchFamily="18" charset="0"/>
              </a:rPr>
              <a:t>euro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 smtClean="0">
                <a:latin typeface="Century" pitchFamily="18" charset="0"/>
              </a:rPr>
              <a:t>2006		$1.00=1.26 </a:t>
            </a:r>
            <a:r>
              <a:rPr lang="en-GB" altLang="ja-JP" sz="2400" dirty="0">
                <a:latin typeface="Century" pitchFamily="18" charset="0"/>
              </a:rPr>
              <a:t>euro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 smtClean="0">
                <a:latin typeface="Century" pitchFamily="18" charset="0"/>
              </a:rPr>
              <a:t>2011		$1.00=1.45 </a:t>
            </a:r>
            <a:r>
              <a:rPr lang="en-GB" altLang="ja-JP" sz="2400" dirty="0">
                <a:latin typeface="Century" pitchFamily="18" charset="0"/>
              </a:rPr>
              <a:t>euro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 smtClean="0">
                <a:latin typeface="Century" pitchFamily="18" charset="0"/>
              </a:rPr>
              <a:t>2013		$1.00=1.30 </a:t>
            </a:r>
            <a:r>
              <a:rPr lang="en-GB" altLang="ja-JP" sz="2400" dirty="0">
                <a:latin typeface="Century" pitchFamily="18" charset="0"/>
              </a:rPr>
              <a:t>euro</a:t>
            </a:r>
          </a:p>
        </p:txBody>
      </p:sp>
    </p:spTree>
    <p:extLst>
      <p:ext uri="{BB962C8B-B14F-4D97-AF65-F5344CB8AC3E}">
        <p14:creationId xmlns:p14="http://schemas.microsoft.com/office/powerpoint/2010/main" val="257855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United in Diversity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9" name="Picture 7" descr="Picture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349" y="1693404"/>
            <a:ext cx="5585051" cy="4211562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</p:spPr>
      </p:pic>
      <p:sp>
        <p:nvSpPr>
          <p:cNvPr id="10" name="Rectangle 4"/>
          <p:cNvSpPr/>
          <p:nvPr/>
        </p:nvSpPr>
        <p:spPr>
          <a:xfrm>
            <a:off x="1676400" y="5867400"/>
            <a:ext cx="7391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 smtClean="0"/>
              <a:t>http://europepictures.org/Euro-coins-and-banknotes.jpg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91556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Euro notes</a:t>
            </a:r>
            <a:endParaRPr lang="en-US" sz="2600" b="1" kern="0" cap="all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172284" y="1830448"/>
            <a:ext cx="6752516" cy="3960752"/>
            <a:chOff x="-885116" y="1599578"/>
            <a:chExt cx="8321965" cy="5791200"/>
          </a:xfrm>
        </p:grpSpPr>
        <p:grpSp>
          <p:nvGrpSpPr>
            <p:cNvPr id="3" name="Gruppieren 2"/>
            <p:cNvGrpSpPr/>
            <p:nvPr/>
          </p:nvGrpSpPr>
          <p:grpSpPr>
            <a:xfrm>
              <a:off x="-885116" y="1599578"/>
              <a:ext cx="8314267" cy="5791200"/>
              <a:chOff x="1439333" y="1170342"/>
              <a:chExt cx="6894529" cy="4492648"/>
            </a:xfrm>
          </p:grpSpPr>
          <p:pic>
            <p:nvPicPr>
              <p:cNvPr id="17" name="Picture 8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47800" y="3652157"/>
                <a:ext cx="3654169" cy="2010833"/>
              </a:xfrm>
              <a:prstGeom prst="rect">
                <a:avLst/>
              </a:prstGeom>
              <a:noFill/>
              <a:ln w="254000">
                <a:solidFill>
                  <a:srgbClr val="AABE46"/>
                </a:solidFill>
                <a:round/>
                <a:headEnd/>
                <a:tailEnd/>
              </a:ln>
            </p:spPr>
          </p:pic>
          <p:pic>
            <p:nvPicPr>
              <p:cNvPr id="18" name="Picture 7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439333" y="1370703"/>
                <a:ext cx="4512961" cy="2439297"/>
              </a:xfrm>
              <a:prstGeom prst="rect">
                <a:avLst/>
              </a:prstGeom>
              <a:noFill/>
              <a:ln w="254000">
                <a:solidFill>
                  <a:srgbClr val="AABE46"/>
                </a:solidFill>
                <a:round/>
                <a:headEnd/>
                <a:tailEnd/>
              </a:ln>
            </p:spPr>
          </p:pic>
          <p:pic>
            <p:nvPicPr>
              <p:cNvPr id="19" name="Picture 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938072" y="3432145"/>
                <a:ext cx="4195499" cy="2206655"/>
              </a:xfrm>
              <a:prstGeom prst="rect">
                <a:avLst/>
              </a:prstGeom>
              <a:noFill/>
              <a:ln w="254000">
                <a:solidFill>
                  <a:srgbClr val="AABE46"/>
                </a:solidFill>
                <a:round/>
                <a:headEnd/>
                <a:tailEnd/>
              </a:ln>
            </p:spPr>
          </p:pic>
          <p:pic>
            <p:nvPicPr>
              <p:cNvPr id="20" name="Picture 10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927350" y="1358106"/>
                <a:ext cx="3289300" cy="1703387"/>
              </a:xfrm>
              <a:prstGeom prst="rect">
                <a:avLst/>
              </a:prstGeom>
              <a:noFill/>
              <a:ln w="254000">
                <a:solidFill>
                  <a:srgbClr val="AABE46"/>
                </a:solidFill>
                <a:round/>
                <a:headEnd/>
                <a:tailEnd/>
              </a:ln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681409">
                <a:off x="5387142" y="1170342"/>
                <a:ext cx="2946720" cy="2078916"/>
              </a:xfrm>
              <a:prstGeom prst="rect">
                <a:avLst/>
              </a:prstGeom>
              <a:noFill/>
              <a:ln w="254000">
                <a:solidFill>
                  <a:srgbClr val="AABE4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2" descr="C:\Users\Corina\AppData\Local\Temp\269407_original_R_B_by_Thommy Weiss_pixelio.de.jpg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427" r="15927" b="17196"/>
              <a:stretch/>
            </p:blipFill>
            <p:spPr bwMode="auto">
              <a:xfrm rot="21234618">
                <a:off x="3408836" y="2526599"/>
                <a:ext cx="2919906" cy="1513792"/>
              </a:xfrm>
              <a:prstGeom prst="rect">
                <a:avLst/>
              </a:prstGeom>
              <a:noFill/>
              <a:ln w="254000">
                <a:solidFill>
                  <a:srgbClr val="AABE4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89905">
              <a:off x="4847542" y="3324107"/>
              <a:ext cx="3179799" cy="1998815"/>
            </a:xfrm>
            <a:prstGeom prst="rect">
              <a:avLst/>
            </a:prstGeom>
            <a:noFill/>
            <a:ln w="254000">
              <a:solidFill>
                <a:srgbClr val="AABE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081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Euro Coins Share the </a:t>
            </a:r>
          </a:p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Same Design on One Side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199" y="2362433"/>
            <a:ext cx="2819167" cy="2819167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2362200"/>
            <a:ext cx="2819400" cy="28194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744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</a:t>
            </a:r>
            <a:r>
              <a:rPr lang="en-US" sz="2600" b="1" kern="0" cap="all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german</a:t>
            </a:r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Euro coin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560280"/>
            <a:ext cx="2362200" cy="239272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</p:spPr>
      </p:pic>
      <p:sp>
        <p:nvSpPr>
          <p:cNvPr id="9" name="Textfeld 8"/>
          <p:cNvSpPr txBox="1"/>
          <p:nvPr/>
        </p:nvSpPr>
        <p:spPr>
          <a:xfrm>
            <a:off x="3505200" y="1600200"/>
            <a:ext cx="5181600" cy="434340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ja-JP" sz="2400" dirty="0">
                <a:latin typeface="Century" pitchFamily="18" charset="0"/>
              </a:rPr>
              <a:t>The Brandenburg Gate, a symbol of the division of Germany and its subsequent unification, is the motif used on these coins. The perspective of the design, by </a:t>
            </a:r>
            <a:r>
              <a:rPr lang="en-US" altLang="ja-JP" sz="2400" dirty="0" err="1">
                <a:latin typeface="Century" pitchFamily="18" charset="0"/>
              </a:rPr>
              <a:t>Reinhard</a:t>
            </a:r>
            <a:r>
              <a:rPr lang="en-US" altLang="ja-JP" sz="2400" dirty="0">
                <a:latin typeface="Century" pitchFamily="18" charset="0"/>
              </a:rPr>
              <a:t> </a:t>
            </a:r>
            <a:r>
              <a:rPr lang="en-US" altLang="ja-JP" sz="2400" dirty="0" err="1">
                <a:latin typeface="Century" pitchFamily="18" charset="0"/>
              </a:rPr>
              <a:t>Heinsdorff</a:t>
            </a:r>
            <a:r>
              <a:rPr lang="en-US" altLang="ja-JP" sz="2400" dirty="0">
                <a:latin typeface="Century" pitchFamily="18" charset="0"/>
              </a:rPr>
              <a:t>, emphasizes the opening of the gate, stressing the unification of Germany and Europe.</a:t>
            </a:r>
          </a:p>
        </p:txBody>
      </p:sp>
      <p:sp>
        <p:nvSpPr>
          <p:cNvPr id="10" name="Rectangle 4"/>
          <p:cNvSpPr/>
          <p:nvPr/>
        </p:nvSpPr>
        <p:spPr>
          <a:xfrm>
            <a:off x="3505200" y="5792629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smtClean="0">
                <a:latin typeface="Century" pitchFamily="18" charset="0"/>
              </a:rPr>
              <a:t>Source: http://www.eurocoins.co.uk/2002germanyeurosets.html</a:t>
            </a:r>
            <a:endParaRPr lang="en-US" sz="10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05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Example of a Field of </a:t>
            </a:r>
          </a:p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EU  Cooperative Engagement 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1" name="Picture 5" descr="C:\Users\Corina\AppData\Local\Temp\505680_web_R_K_by_Dr. Klaus-Uwe Gerhardt_pixelio.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600200"/>
            <a:ext cx="2686050" cy="2014538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Corina\AppData\Local\Temp\612339_web_R_B_by_Rainer Sturm_pixelio.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598676"/>
            <a:ext cx="1828800" cy="1220724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Corina\Desktop\MSI Archiv\Eigene Bilder\Haus\Garten\DSCF23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3900487"/>
            <a:ext cx="2724150" cy="2043113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3429000" y="2943678"/>
            <a:ext cx="5181600" cy="3200400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1"/>
            <a:r>
              <a:rPr lang="en-US" altLang="ja-JP" sz="2400" b="1" dirty="0">
                <a:latin typeface="Century" pitchFamily="18" charset="0"/>
              </a:rPr>
              <a:t>Facing Climate Change </a:t>
            </a:r>
            <a:endParaRPr lang="en-US" altLang="ja-JP" sz="2400" b="1" dirty="0" smtClean="0">
              <a:latin typeface="Century" pitchFamily="18" charset="0"/>
            </a:endParaRPr>
          </a:p>
          <a:p>
            <a:pPr algn="l"/>
            <a:endParaRPr lang="en-US" altLang="ja-JP" sz="2400" dirty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 smtClean="0">
                <a:latin typeface="Century" pitchFamily="18" charset="0"/>
              </a:rPr>
              <a:t>Responsibility </a:t>
            </a:r>
            <a:r>
              <a:rPr lang="en-US" altLang="ja-JP" sz="2400" dirty="0">
                <a:latin typeface="Century" pitchFamily="18" charset="0"/>
              </a:rPr>
              <a:t>of developed economies t</a:t>
            </a:r>
            <a:r>
              <a:rPr lang="en-US" altLang="ja-JP" sz="2400" dirty="0" smtClean="0">
                <a:latin typeface="Century" pitchFamily="18" charset="0"/>
              </a:rPr>
              <a:t>o reduce </a:t>
            </a:r>
            <a:r>
              <a:rPr lang="en-US" altLang="ja-JP" sz="2400" dirty="0">
                <a:latin typeface="Century" pitchFamily="18" charset="0"/>
              </a:rPr>
              <a:t>their greenhouse gas (GHG) emissions </a:t>
            </a:r>
            <a:endParaRPr lang="en-US" altLang="ja-JP" sz="2400" dirty="0" smtClean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 smtClean="0">
                <a:latin typeface="Century" pitchFamily="18" charset="0"/>
              </a:rPr>
              <a:t>All </a:t>
            </a:r>
            <a:r>
              <a:rPr lang="en-US" altLang="ja-JP" sz="2400" dirty="0">
                <a:latin typeface="Century" pitchFamily="18" charset="0"/>
              </a:rPr>
              <a:t>have to </a:t>
            </a:r>
            <a:r>
              <a:rPr lang="en-US" altLang="ja-JP" sz="2400" dirty="0" smtClean="0">
                <a:latin typeface="Century" pitchFamily="18" charset="0"/>
              </a:rPr>
              <a:t>participate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altLang="ja-JP" sz="2400" dirty="0" smtClean="0">
                <a:latin typeface="Century" pitchFamily="18" charset="0"/>
              </a:rPr>
              <a:t>Helping </a:t>
            </a:r>
            <a:r>
              <a:rPr lang="en-US" altLang="ja-JP" sz="2400" dirty="0">
                <a:latin typeface="Century" pitchFamily="18" charset="0"/>
              </a:rPr>
              <a:t>the developing world</a:t>
            </a:r>
          </a:p>
          <a:p>
            <a:pPr algn="l"/>
            <a:endParaRPr lang="en-US" altLang="ja-JP" sz="24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69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558800" y="2895600"/>
            <a:ext cx="8229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b="1" dirty="0"/>
              <a:t>Source:  </a:t>
            </a:r>
            <a:r>
              <a:rPr lang="de-DE" sz="1100" i="1" dirty="0"/>
              <a:t>The </a:t>
            </a:r>
            <a:r>
              <a:rPr lang="de-DE" sz="1100" i="1" dirty="0" err="1"/>
              <a:t>History</a:t>
            </a:r>
            <a:r>
              <a:rPr lang="de-DE" sz="1100" i="1" dirty="0"/>
              <a:t> </a:t>
            </a:r>
            <a:r>
              <a:rPr lang="de-DE" sz="1100" i="1" dirty="0" err="1"/>
              <a:t>of</a:t>
            </a:r>
            <a:r>
              <a:rPr lang="de-DE" sz="1100" i="1" dirty="0"/>
              <a:t> </a:t>
            </a:r>
            <a:r>
              <a:rPr lang="de-DE" sz="1100" i="1" dirty="0" err="1"/>
              <a:t>the</a:t>
            </a:r>
            <a:r>
              <a:rPr lang="de-DE" sz="1100" i="1" dirty="0"/>
              <a:t> European Union</a:t>
            </a:r>
            <a:r>
              <a:rPr lang="de-DE" sz="1100" dirty="0"/>
              <a:t>. </a:t>
            </a:r>
            <a:r>
              <a:rPr lang="de-DE" sz="1100" dirty="0" err="1"/>
              <a:t>Retrieved</a:t>
            </a:r>
            <a:r>
              <a:rPr lang="de-DE" sz="1100" dirty="0"/>
              <a:t> August 20, 2012, from </a:t>
            </a:r>
            <a:r>
              <a:rPr lang="de-DE" sz="1100" dirty="0" smtClean="0"/>
              <a:t>http</a:t>
            </a:r>
            <a:r>
              <a:rPr lang="de-DE" sz="1100" dirty="0"/>
              <a:t>://</a:t>
            </a:r>
            <a:r>
              <a:rPr lang="de-DE" sz="1200" dirty="0"/>
              <a:t>europa.eu/about-eu/eu-history/index_en.htm</a:t>
            </a:r>
          </a:p>
        </p:txBody>
      </p:sp>
    </p:spTree>
    <p:extLst>
      <p:ext uri="{BB962C8B-B14F-4D97-AF65-F5344CB8AC3E}">
        <p14:creationId xmlns:p14="http://schemas.microsoft.com/office/powerpoint/2010/main" val="266958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What is the EU: </a:t>
            </a:r>
            <a:b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Origins and Goals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026" name="Picture 2" descr="File:Fotothek df roe-neg 0001374 003 Gruppenbild eines Trümmerbeseitigungstrupp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8"/>
          <a:stretch/>
        </p:blipFill>
        <p:spPr bwMode="auto">
          <a:xfrm>
            <a:off x="1905000" y="2362200"/>
            <a:ext cx="5264945" cy="3428453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2714172" y="1443485"/>
            <a:ext cx="3726904" cy="461665"/>
          </a:xfrm>
          <a:prstGeom prst="rect">
            <a:avLst/>
          </a:prstGeom>
          <a:solidFill>
            <a:srgbClr val="9999FF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After World War II:</a:t>
            </a:r>
          </a:p>
        </p:txBody>
      </p:sp>
      <p:sp>
        <p:nvSpPr>
          <p:cNvPr id="13" name="Ellipse 12"/>
          <p:cNvSpPr/>
          <p:nvPr/>
        </p:nvSpPr>
        <p:spPr>
          <a:xfrm>
            <a:off x="5440608" y="4343400"/>
            <a:ext cx="2362200" cy="17526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Making war unthinkable among Europeans</a:t>
            </a:r>
          </a:p>
        </p:txBody>
      </p:sp>
      <p:sp>
        <p:nvSpPr>
          <p:cNvPr id="12" name="Ellipse 11"/>
          <p:cNvSpPr/>
          <p:nvPr/>
        </p:nvSpPr>
        <p:spPr>
          <a:xfrm>
            <a:off x="6756909" y="1905150"/>
            <a:ext cx="2113571" cy="1715616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Bring nations together as  cooperating equals</a:t>
            </a:r>
          </a:p>
        </p:txBody>
      </p:sp>
      <p:sp>
        <p:nvSpPr>
          <p:cNvPr id="14" name="Ellipse 13"/>
          <p:cNvSpPr/>
          <p:nvPr/>
        </p:nvSpPr>
        <p:spPr>
          <a:xfrm>
            <a:off x="544286" y="1728441"/>
            <a:ext cx="2133600" cy="2347985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>
                <a:solidFill>
                  <a:schemeClr val="bg1"/>
                </a:solidFill>
                <a:latin typeface="Century" pitchFamily="18" charset="0"/>
              </a:rPr>
              <a:t>Secure peace among Europe’s winning and defeated nations </a:t>
            </a:r>
          </a:p>
        </p:txBody>
      </p:sp>
    </p:spTree>
    <p:extLst>
      <p:ext uri="{BB962C8B-B14F-4D97-AF65-F5344CB8AC3E}">
        <p14:creationId xmlns:p14="http://schemas.microsoft.com/office/powerpoint/2010/main" val="259907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What is the EU: Its birth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21944" y="1676400"/>
            <a:ext cx="8257144" cy="4322707"/>
          </a:xfrm>
          <a:prstGeom prst="rect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  <a:ea typeface="ＭＳ Ｐゴシック" pitchFamily="-110" charset="-128"/>
                <a:cs typeface="ＭＳ Ｐゴシック" pitchFamily="-110" charset="-128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42900" indent="-342900" algn="l">
              <a:buFont typeface="Arial" pitchFamily="34" charset="0"/>
              <a:buChar char="•"/>
            </a:pPr>
            <a:endParaRPr lang="en-GB" altLang="ja-JP" sz="2400" dirty="0" smtClean="0">
              <a:latin typeface="Century" pitchFamily="18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GB" altLang="ja-JP" sz="2400" dirty="0" smtClean="0">
                <a:latin typeface="Century" pitchFamily="18" charset="0"/>
              </a:rPr>
              <a:t>May </a:t>
            </a:r>
            <a:r>
              <a:rPr lang="en-GB" altLang="ja-JP" sz="2400" dirty="0">
                <a:latin typeface="Century" pitchFamily="18" charset="0"/>
              </a:rPr>
              <a:t>9, 1950: </a:t>
            </a:r>
            <a:r>
              <a:rPr lang="en-US" sz="2400" dirty="0">
                <a:latin typeface="Century" pitchFamily="18" charset="0"/>
              </a:rPr>
              <a:t>French Foreign Minister Robert Schuman </a:t>
            </a:r>
            <a:r>
              <a:rPr lang="en-GB" altLang="ja-JP" sz="2400" dirty="0">
                <a:latin typeface="Century" pitchFamily="18" charset="0"/>
              </a:rPr>
              <a:t>calls for a European Coal and Steel Community (ECSC)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400" dirty="0">
                <a:latin typeface="Century" pitchFamily="18" charset="0"/>
              </a:rPr>
              <a:t>Six founding countries: Belgium, the Federal Republic of Germany, France, Italy, Luxembourg and the Netherlands 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400" dirty="0">
                <a:latin typeface="Century" pitchFamily="18" charset="0"/>
              </a:rPr>
              <a:t>Decided to run heavy industries (coal and steel) under common management. 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400" dirty="0">
                <a:latin typeface="Century" pitchFamily="18" charset="0"/>
              </a:rPr>
              <a:t>In 1957, the ECSC changed its name to the European Economic Community (EEC).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400" dirty="0">
                <a:latin typeface="Century" pitchFamily="18" charset="0"/>
              </a:rPr>
              <a:t>In 1993, the EEC became the EU.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de-DE" sz="24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39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1951</a:t>
            </a:r>
            <a:endParaRPr lang="en-US" sz="2600" b="1" kern="0" cap="all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815276" y="1530828"/>
            <a:ext cx="2080324" cy="4518000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u="sng" dirty="0">
                <a:solidFill>
                  <a:schemeClr val="bg1"/>
                </a:solidFill>
                <a:latin typeface="Century" pitchFamily="18" charset="0"/>
              </a:rPr>
              <a:t>Founding Members </a:t>
            </a:r>
          </a:p>
          <a:p>
            <a:pPr algn="ctr"/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Belgium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France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Germany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Italy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Luxembourg</a:t>
            </a: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Netherlands</a:t>
            </a:r>
          </a:p>
        </p:txBody>
      </p:sp>
      <p:pic>
        <p:nvPicPr>
          <p:cNvPr id="9" name="Grafik 16" descr="europa-kontur_laender19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14"/>
          <a:stretch>
            <a:fillRect/>
          </a:stretch>
        </p:blipFill>
        <p:spPr bwMode="auto">
          <a:xfrm>
            <a:off x="3807493" y="1524000"/>
            <a:ext cx="4138987" cy="4518025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10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1973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815276" y="1530828"/>
            <a:ext cx="2080324" cy="4518000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Denmark</a:t>
            </a:r>
          </a:p>
          <a:p>
            <a:pPr algn="ctr"/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Ireland</a:t>
            </a:r>
          </a:p>
          <a:p>
            <a:pPr algn="ctr"/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United Kingdom</a:t>
            </a:r>
          </a:p>
        </p:txBody>
      </p:sp>
      <p:pic>
        <p:nvPicPr>
          <p:cNvPr id="8" name="Grafik 14" descr="europa-kontur_laender19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62"/>
          <a:stretch>
            <a:fillRect/>
          </a:stretch>
        </p:blipFill>
        <p:spPr bwMode="auto">
          <a:xfrm>
            <a:off x="3799116" y="1505430"/>
            <a:ext cx="4119597" cy="45180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36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1981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815276" y="1530828"/>
            <a:ext cx="2080324" cy="4518000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Greece</a:t>
            </a:r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9" name="Grafik 16" descr="europa-kontur_laender19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27"/>
          <a:stretch>
            <a:fillRect/>
          </a:stretch>
        </p:blipFill>
        <p:spPr bwMode="auto">
          <a:xfrm>
            <a:off x="3775450" y="1530828"/>
            <a:ext cx="4163864" cy="45180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60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16081" y="194106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1986</a:t>
            </a:r>
            <a:endParaRPr lang="en-US" sz="2600" b="1" kern="0" cap="all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815276" y="1530828"/>
            <a:ext cx="2080324" cy="4518000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Spain</a:t>
            </a:r>
          </a:p>
          <a:p>
            <a:pPr algn="ctr"/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  <a:p>
            <a:pPr algn="ctr"/>
            <a:r>
              <a:rPr lang="en-US" altLang="ja-JP" sz="2000" b="1" dirty="0" smtClean="0">
                <a:solidFill>
                  <a:schemeClr val="bg1"/>
                </a:solidFill>
                <a:latin typeface="Century" pitchFamily="18" charset="0"/>
              </a:rPr>
              <a:t>Portugal</a:t>
            </a:r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8" name="Grafik 16" descr="europa-kontur_laender19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69"/>
          <a:stretch>
            <a:fillRect/>
          </a:stretch>
        </p:blipFill>
        <p:spPr bwMode="auto">
          <a:xfrm>
            <a:off x="3810000" y="1545342"/>
            <a:ext cx="4107147" cy="4518000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62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AABE46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r>
              <a:rPr lang="en-US" sz="2600" b="1" kern="0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Historical Developments</a:t>
            </a: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A6A6A6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AABE46"/>
          </a:solidFill>
          <a:ln w="127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1.4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pic>
        <p:nvPicPr>
          <p:cNvPr id="10" name="Picture 13" descr="http://3.bp.blogspot.com/_0lpgpVaK4O4/TIiRL2_dh9I/AAAAAAAAAOI/HWwPbzEztzQ/s320/Berlin-wall-danci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r="12298"/>
          <a:stretch/>
        </p:blipFill>
        <p:spPr bwMode="auto">
          <a:xfrm>
            <a:off x="765544" y="2806700"/>
            <a:ext cx="3508744" cy="2781888"/>
          </a:xfrm>
          <a:prstGeom prst="rect">
            <a:avLst/>
          </a:prstGeom>
          <a:noFill/>
          <a:ln w="254000">
            <a:solidFill>
              <a:srgbClr val="AABE4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eck 10"/>
          <p:cNvSpPr/>
          <p:nvPr/>
        </p:nvSpPr>
        <p:spPr>
          <a:xfrm>
            <a:off x="3455638" y="1524000"/>
            <a:ext cx="5280724" cy="2050572"/>
          </a:xfrm>
          <a:prstGeom prst="rect">
            <a:avLst/>
          </a:prstGeom>
          <a:solidFill>
            <a:srgbClr val="AABE46"/>
          </a:solidFill>
          <a:ln w="2540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The Fall of the Iron Curtain 1990 +</a:t>
            </a:r>
          </a:p>
          <a:p>
            <a:pPr algn="ctr"/>
            <a:endParaRPr lang="en-US" altLang="ja-JP" sz="2000" b="1" dirty="0">
              <a:solidFill>
                <a:schemeClr val="bg1"/>
              </a:solidFill>
              <a:latin typeface="Century" pitchFamily="18" charset="0"/>
            </a:endParaRPr>
          </a:p>
          <a:p>
            <a:pPr marL="342900" indent="-342900" algn="ctr">
              <a:buFont typeface="Arial" pitchFamily="34" charset="0"/>
              <a:buChar char="•"/>
            </a:pPr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Reunification of  Germany</a:t>
            </a:r>
          </a:p>
          <a:p>
            <a:pPr marL="342900" indent="-342900" algn="ctr">
              <a:buFont typeface="Arial" pitchFamily="34" charset="0"/>
              <a:buChar char="•"/>
            </a:pPr>
            <a:r>
              <a:rPr lang="en-US" altLang="ja-JP" sz="2000" b="1" dirty="0">
                <a:solidFill>
                  <a:schemeClr val="bg1"/>
                </a:solidFill>
                <a:latin typeface="Century" pitchFamily="18" charset="0"/>
              </a:rPr>
              <a:t>More countries joined the EU ‘family’</a:t>
            </a:r>
          </a:p>
        </p:txBody>
      </p:sp>
    </p:spTree>
    <p:extLst>
      <p:ext uri="{BB962C8B-B14F-4D97-AF65-F5344CB8AC3E}">
        <p14:creationId xmlns:p14="http://schemas.microsoft.com/office/powerpoint/2010/main" val="416503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893</Words>
  <Application>Microsoft Office PowerPoint</Application>
  <PresentationFormat>On-screen Show (4:3)</PresentationFormat>
  <Paragraphs>200</Paragraphs>
  <Slides>26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New Rochelle 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 Goldberg</dc:creator>
  <cp:lastModifiedBy>wood</cp:lastModifiedBy>
  <cp:revision>46</cp:revision>
  <dcterms:created xsi:type="dcterms:W3CDTF">2011-07-19T14:18:41Z</dcterms:created>
  <dcterms:modified xsi:type="dcterms:W3CDTF">2013-07-29T18:22:16Z</dcterms:modified>
</cp:coreProperties>
</file>